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372" r:id="rId4"/>
    <p:sldId id="370" r:id="rId5"/>
    <p:sldId id="376" r:id="rId6"/>
    <p:sldId id="290" r:id="rId7"/>
    <p:sldId id="291" r:id="rId8"/>
    <p:sldId id="294" r:id="rId9"/>
    <p:sldId id="373" r:id="rId10"/>
    <p:sldId id="374" r:id="rId11"/>
    <p:sldId id="304" r:id="rId12"/>
    <p:sldId id="375" r:id="rId13"/>
    <p:sldId id="303" r:id="rId14"/>
    <p:sldId id="29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3" autoAdjust="0"/>
    <p:restoredTop sz="94660"/>
  </p:normalViewPr>
  <p:slideViewPr>
    <p:cSldViewPr>
      <p:cViewPr varScale="1">
        <p:scale>
          <a:sx n="53" d="100"/>
          <a:sy n="53" d="100"/>
        </p:scale>
        <p:origin x="1183" y="55"/>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7A0091-C449-4776-85F1-C65E11533C57}" type="datetimeFigureOut">
              <a:rPr lang="en-CA" smtClean="0"/>
              <a:pPr/>
              <a:t>2021-02-21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60EC64-5159-40DD-B4BE-FEE3827B4BCD}" type="slidenum">
              <a:rPr lang="en-CA" smtClean="0"/>
              <a:pPr/>
              <a:t>‹#›</a:t>
            </a:fld>
            <a:endParaRPr lang="en-CA"/>
          </a:p>
        </p:txBody>
      </p:sp>
    </p:spTree>
    <p:extLst>
      <p:ext uri="{BB962C8B-B14F-4D97-AF65-F5344CB8AC3E}">
        <p14:creationId xmlns:p14="http://schemas.microsoft.com/office/powerpoint/2010/main" val="485113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1000588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2511629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3359346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265113" y="215626"/>
            <a:ext cx="6501447" cy="2856230"/>
          </a:xfrm>
        </p:spPr>
        <p:txBody>
          <a:bodyPr anchor="t">
            <a:normAutofit/>
          </a:bodyPr>
          <a:lstStyle>
            <a:lvl1pPr algn="l">
              <a:defRPr sz="3600">
                <a:solidFill>
                  <a:schemeClr val="bg1"/>
                </a:solidFill>
              </a:defRPr>
            </a:lvl1pPr>
          </a:lstStyle>
          <a:p>
            <a:r>
              <a:rPr lang="en-US" dirty="0"/>
              <a:t>Click to edit Master title style</a:t>
            </a:r>
            <a:br>
              <a:rPr lang="en-US" dirty="0"/>
            </a:br>
            <a:r>
              <a:rPr lang="en-US" dirty="0"/>
              <a:t>2</a:t>
            </a:r>
            <a:br>
              <a:rPr lang="en-US" dirty="0"/>
            </a:br>
            <a:r>
              <a:rPr lang="en-US" dirty="0"/>
              <a:t>3</a:t>
            </a:r>
            <a:br>
              <a:rPr lang="en-US" dirty="0"/>
            </a:br>
            <a:r>
              <a:rPr lang="en-US" dirty="0"/>
              <a:t>4</a:t>
            </a:r>
            <a:br>
              <a:rPr lang="en-US" dirty="0"/>
            </a:br>
            <a:r>
              <a:rPr lang="en-US" dirty="0"/>
              <a:t>5</a:t>
            </a:r>
          </a:p>
        </p:txBody>
      </p:sp>
      <p:sp>
        <p:nvSpPr>
          <p:cNvPr id="17411" name="Rectangle 3"/>
          <p:cNvSpPr>
            <a:spLocks noGrp="1" noChangeArrowheads="1"/>
          </p:cNvSpPr>
          <p:nvPr>
            <p:ph type="subTitle" idx="1"/>
          </p:nvPr>
        </p:nvSpPr>
        <p:spPr>
          <a:xfrm>
            <a:off x="269875" y="3398520"/>
            <a:ext cx="5826125" cy="1752600"/>
          </a:xfrm>
        </p:spPr>
        <p:txBody>
          <a:bodyPr>
            <a:normAutofit/>
          </a:bodyPr>
          <a:lstStyle>
            <a:lvl1pPr marL="0" indent="0">
              <a:buFontTx/>
              <a:buNone/>
              <a:defRPr>
                <a:solidFill>
                  <a:schemeClr val="accent4"/>
                </a:solidFill>
              </a:defRPr>
            </a:lvl1pPr>
          </a:lstStyle>
          <a:p>
            <a:r>
              <a:rPr lang="en-US" dirty="0"/>
              <a:t>Click to edit Master subtitle style</a:t>
            </a:r>
          </a:p>
          <a:p>
            <a:r>
              <a:rPr lang="en-US" dirty="0"/>
              <a:t>2</a:t>
            </a:r>
          </a:p>
          <a:p>
            <a:r>
              <a:rPr lang="en-US" dirty="0"/>
              <a:t>2</a:t>
            </a:r>
          </a:p>
        </p:txBody>
      </p:sp>
    </p:spTree>
    <p:extLst>
      <p:ext uri="{BB962C8B-B14F-4D97-AF65-F5344CB8AC3E}">
        <p14:creationId xmlns:p14="http://schemas.microsoft.com/office/powerpoint/2010/main" val="3523566325"/>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 y="132080"/>
            <a:ext cx="8615680" cy="1148080"/>
          </a:xfrm>
        </p:spPr>
        <p:txBody>
          <a:bodyPr>
            <a:normAutofit/>
          </a:bodyPr>
          <a:lstStyle>
            <a:lvl1pPr>
              <a:defRPr sz="3600" b="1">
                <a:solidFill>
                  <a:schemeClr val="accent4"/>
                </a:solidFill>
              </a:defRPr>
            </a:lvl1pPr>
          </a:lstStyle>
          <a:p>
            <a:r>
              <a:rPr lang="en-US" dirty="0"/>
              <a:t>Click to edit Master title style</a:t>
            </a:r>
            <a:endParaRPr lang="en-CA" dirty="0"/>
          </a:p>
        </p:txBody>
      </p:sp>
      <p:sp>
        <p:nvSpPr>
          <p:cNvPr id="3" name="Content Placeholder 2"/>
          <p:cNvSpPr>
            <a:spLocks noGrp="1"/>
          </p:cNvSpPr>
          <p:nvPr>
            <p:ph idx="1"/>
          </p:nvPr>
        </p:nvSpPr>
        <p:spPr>
          <a:xfrm>
            <a:off x="264160" y="1478280"/>
            <a:ext cx="862584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Slide Number Placeholder 3"/>
          <p:cNvSpPr>
            <a:spLocks noGrp="1"/>
          </p:cNvSpPr>
          <p:nvPr>
            <p:ph type="sldNum" sz="quarter" idx="10"/>
          </p:nvPr>
        </p:nvSpPr>
        <p:spPr>
          <a:xfrm>
            <a:off x="3895725" y="6367463"/>
            <a:ext cx="1154113" cy="368300"/>
          </a:xfrm>
        </p:spPr>
        <p:txBody>
          <a:bodyPr/>
          <a:lstStyle>
            <a:lvl1pPr>
              <a:defRPr sz="1000" b="1">
                <a:ea typeface="ＭＳ Ｐゴシック" pitchFamily="34" charset="-128"/>
              </a:defRPr>
            </a:lvl1pPr>
          </a:lstStyle>
          <a:p>
            <a:pPr>
              <a:defRPr/>
            </a:pPr>
            <a:fld id="{654BA699-CC45-449A-A483-3151F19FC61F}" type="slidenum">
              <a:rPr lang="en-US"/>
              <a:pPr>
                <a:defRPr/>
              </a:pPr>
              <a:t>‹#›</a:t>
            </a:fld>
            <a:endParaRPr lang="en-US" dirty="0"/>
          </a:p>
        </p:txBody>
      </p:sp>
    </p:spTree>
    <p:extLst>
      <p:ext uri="{BB962C8B-B14F-4D97-AF65-F5344CB8AC3E}">
        <p14:creationId xmlns:p14="http://schemas.microsoft.com/office/powerpoint/2010/main" val="2981646169"/>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solidFill>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6"/>
          <p:cNvSpPr>
            <a:spLocks noGrp="1" noChangeArrowheads="1"/>
          </p:cNvSpPr>
          <p:nvPr>
            <p:ph type="sldNum" sz="quarter" idx="10"/>
          </p:nvPr>
        </p:nvSpPr>
        <p:spPr/>
        <p:txBody>
          <a:bodyPr/>
          <a:lstStyle>
            <a:lvl1pPr>
              <a:defRPr b="1">
                <a:ea typeface="ＭＳ Ｐゴシック" pitchFamily="34" charset="-128"/>
              </a:defRPr>
            </a:lvl1pPr>
          </a:lstStyle>
          <a:p>
            <a:pPr>
              <a:defRPr/>
            </a:pPr>
            <a:fld id="{5D2DB3C6-9A33-4844-ABBF-F4D970546009}" type="slidenum">
              <a:rPr lang="en-US"/>
              <a:pPr>
                <a:defRPr/>
              </a:pPr>
              <a:t>‹#›</a:t>
            </a:fld>
            <a:endParaRPr lang="en-US" dirty="0"/>
          </a:p>
        </p:txBody>
      </p:sp>
    </p:spTree>
    <p:extLst>
      <p:ext uri="{BB962C8B-B14F-4D97-AF65-F5344CB8AC3E}">
        <p14:creationId xmlns:p14="http://schemas.microsoft.com/office/powerpoint/2010/main" val="446197109"/>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solidFill>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Rectangle 6"/>
          <p:cNvSpPr>
            <a:spLocks noGrp="1" noChangeArrowheads="1"/>
          </p:cNvSpPr>
          <p:nvPr>
            <p:ph type="sldNum" sz="quarter" idx="10"/>
          </p:nvPr>
        </p:nvSpPr>
        <p:spPr/>
        <p:txBody>
          <a:bodyPr/>
          <a:lstStyle>
            <a:lvl1pPr>
              <a:defRPr b="1">
                <a:ea typeface="ＭＳ Ｐゴシック" pitchFamily="34" charset="-128"/>
              </a:defRPr>
            </a:lvl1pPr>
          </a:lstStyle>
          <a:p>
            <a:pPr>
              <a:defRPr/>
            </a:pPr>
            <a:fld id="{BD893630-6104-4706-B04A-011F1E29B435}" type="slidenum">
              <a:rPr lang="en-US"/>
              <a:pPr>
                <a:defRPr/>
              </a:pPr>
              <a:t>‹#›</a:t>
            </a:fld>
            <a:endParaRPr lang="en-US" dirty="0"/>
          </a:p>
        </p:txBody>
      </p:sp>
    </p:spTree>
    <p:extLst>
      <p:ext uri="{BB962C8B-B14F-4D97-AF65-F5344CB8AC3E}">
        <p14:creationId xmlns:p14="http://schemas.microsoft.com/office/powerpoint/2010/main" val="2827381201"/>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solidFill>
              </a:defRPr>
            </a:lvl1pPr>
          </a:lstStyle>
          <a:p>
            <a:r>
              <a:rPr lang="en-US" dirty="0"/>
              <a:t>Click to edit Master title style</a:t>
            </a:r>
            <a:endParaRPr lang="en-CA" dirty="0"/>
          </a:p>
        </p:txBody>
      </p:sp>
      <p:sp>
        <p:nvSpPr>
          <p:cNvPr id="3" name="Rectangle 6"/>
          <p:cNvSpPr>
            <a:spLocks noGrp="1" noChangeArrowheads="1"/>
          </p:cNvSpPr>
          <p:nvPr>
            <p:ph type="sldNum" sz="quarter" idx="10"/>
          </p:nvPr>
        </p:nvSpPr>
        <p:spPr/>
        <p:txBody>
          <a:bodyPr/>
          <a:lstStyle>
            <a:lvl1pPr>
              <a:defRPr b="1">
                <a:ea typeface="ＭＳ Ｐゴシック" pitchFamily="34" charset="-128"/>
              </a:defRPr>
            </a:lvl1pPr>
          </a:lstStyle>
          <a:p>
            <a:pPr>
              <a:defRPr/>
            </a:pPr>
            <a:fld id="{C9E9CEFE-591B-4FF9-AA53-FA8D332EC343}" type="slidenum">
              <a:rPr lang="en-US"/>
              <a:pPr>
                <a:defRPr/>
              </a:pPr>
              <a:t>‹#›</a:t>
            </a:fld>
            <a:endParaRPr lang="en-US" dirty="0"/>
          </a:p>
        </p:txBody>
      </p:sp>
    </p:spTree>
    <p:extLst>
      <p:ext uri="{BB962C8B-B14F-4D97-AF65-F5344CB8AC3E}">
        <p14:creationId xmlns:p14="http://schemas.microsoft.com/office/powerpoint/2010/main" val="3296822695"/>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p:txBody>
          <a:bodyPr/>
          <a:lstStyle>
            <a:lvl1pPr>
              <a:defRPr b="1">
                <a:ea typeface="ＭＳ Ｐゴシック" pitchFamily="34" charset="-128"/>
              </a:defRPr>
            </a:lvl1pPr>
          </a:lstStyle>
          <a:p>
            <a:pPr>
              <a:defRPr/>
            </a:pPr>
            <a:fld id="{1F2B6089-12DE-492D-82E7-17023B5891DE}" type="slidenum">
              <a:rPr lang="en-US"/>
              <a:pPr>
                <a:defRPr/>
              </a:pPr>
              <a:t>‹#›</a:t>
            </a:fld>
            <a:endParaRPr lang="en-US" dirty="0"/>
          </a:p>
        </p:txBody>
      </p:sp>
    </p:spTree>
    <p:extLst>
      <p:ext uri="{BB962C8B-B14F-4D97-AF65-F5344CB8AC3E}">
        <p14:creationId xmlns:p14="http://schemas.microsoft.com/office/powerpoint/2010/main" val="3419373025"/>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accent4"/>
                </a:solidFill>
              </a:defRPr>
            </a:lvl1pPr>
          </a:lstStyle>
          <a:p>
            <a:r>
              <a:rPr lang="en-US" dirty="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b="1">
                <a:ea typeface="ＭＳ Ｐゴシック" pitchFamily="34" charset="-128"/>
              </a:defRPr>
            </a:lvl1pPr>
          </a:lstStyle>
          <a:p>
            <a:pPr>
              <a:defRPr/>
            </a:pPr>
            <a:fld id="{ADA943C3-B8B1-4FDA-8C14-AD1C438ADFF9}" type="slidenum">
              <a:rPr lang="en-US"/>
              <a:pPr>
                <a:defRPr/>
              </a:pPr>
              <a:t>‹#›</a:t>
            </a:fld>
            <a:endParaRPr lang="en-US" dirty="0"/>
          </a:p>
        </p:txBody>
      </p:sp>
    </p:spTree>
    <p:extLst>
      <p:ext uri="{BB962C8B-B14F-4D97-AF65-F5344CB8AC3E}">
        <p14:creationId xmlns:p14="http://schemas.microsoft.com/office/powerpoint/2010/main" val="1180786579"/>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2"/>
                </a:solidFill>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b="1">
                <a:ea typeface="ＭＳ Ｐゴシック" pitchFamily="34" charset="-128"/>
              </a:defRPr>
            </a:lvl1pPr>
          </a:lstStyle>
          <a:p>
            <a:pPr>
              <a:defRPr/>
            </a:pPr>
            <a:fld id="{53278E10-D364-4B4B-AB39-5BE538106E74}" type="slidenum">
              <a:rPr lang="en-US"/>
              <a:pPr>
                <a:defRPr/>
              </a:pPr>
              <a:t>‹#›</a:t>
            </a:fld>
            <a:endParaRPr lang="en-US" dirty="0"/>
          </a:p>
        </p:txBody>
      </p:sp>
    </p:spTree>
    <p:extLst>
      <p:ext uri="{BB962C8B-B14F-4D97-AF65-F5344CB8AC3E}">
        <p14:creationId xmlns:p14="http://schemas.microsoft.com/office/powerpoint/2010/main" val="140355898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1919762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2254335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3619150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381799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110424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624896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1515649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FDB732-8201-4E1D-BA75-F6BD3BC57A63}" type="datetimeFigureOut">
              <a:rPr lang="en-CA" smtClean="0"/>
              <a:pPr/>
              <a:t>2021-02-21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2F639A-BC8C-4DDA-B738-77D2EF34297E}" type="slidenum">
              <a:rPr lang="en-CA" smtClean="0"/>
              <a:pPr/>
              <a:t>‹#›</a:t>
            </a:fld>
            <a:endParaRPr lang="en-CA"/>
          </a:p>
        </p:txBody>
      </p:sp>
    </p:spTree>
    <p:extLst>
      <p:ext uri="{BB962C8B-B14F-4D97-AF65-F5344CB8AC3E}">
        <p14:creationId xmlns:p14="http://schemas.microsoft.com/office/powerpoint/2010/main" val="356971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FDB732-8201-4E1D-BA75-F6BD3BC57A63}" type="datetimeFigureOut">
              <a:rPr lang="en-CA" smtClean="0"/>
              <a:pPr/>
              <a:t>2021-02-21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2F639A-BC8C-4DDA-B738-77D2EF34297E}" type="slidenum">
              <a:rPr lang="en-CA" smtClean="0"/>
              <a:pPr/>
              <a:t>‹#›</a:t>
            </a:fld>
            <a:endParaRPr lang="en-CA"/>
          </a:p>
        </p:txBody>
      </p:sp>
    </p:spTree>
    <p:extLst>
      <p:ext uri="{BB962C8B-B14F-4D97-AF65-F5344CB8AC3E}">
        <p14:creationId xmlns:p14="http://schemas.microsoft.com/office/powerpoint/2010/main" val="2938162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390" name="Rectangle 6"/>
          <p:cNvSpPr>
            <a:spLocks noGrp="1" noChangeArrowheads="1"/>
          </p:cNvSpPr>
          <p:nvPr>
            <p:ph type="sldNum" sz="quarter" idx="4"/>
          </p:nvPr>
        </p:nvSpPr>
        <p:spPr bwMode="auto">
          <a:xfrm>
            <a:off x="3905250" y="6372225"/>
            <a:ext cx="13335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FFFFFF"/>
                </a:solidFill>
                <a:latin typeface="Arial" charset="0"/>
                <a:ea typeface="+mn-ea"/>
                <a:cs typeface="+mn-cs"/>
              </a:defRPr>
            </a:lvl1pPr>
          </a:lstStyle>
          <a:p>
            <a:pPr fontAlgn="base">
              <a:spcBef>
                <a:spcPct val="0"/>
              </a:spcBef>
              <a:spcAft>
                <a:spcPct val="0"/>
              </a:spcAft>
              <a:defRPr/>
            </a:pPr>
            <a:fld id="{EA18E67B-3087-4D8E-9164-A17265AE4E86}" type="slidenum">
              <a:rPr lang="en-US"/>
              <a:pPr fontAlgn="base">
                <a:spcBef>
                  <a:spcPct val="0"/>
                </a:spcBef>
                <a:spcAft>
                  <a:spcPct val="0"/>
                </a:spcAft>
                <a:defRPr/>
              </a:pPr>
              <a:t>‹#›</a:t>
            </a:fld>
            <a:endParaRPr lang="en-US" dirty="0"/>
          </a:p>
        </p:txBody>
      </p:sp>
    </p:spTree>
    <p:extLst>
      <p:ext uri="{BB962C8B-B14F-4D97-AF65-F5344CB8AC3E}">
        <p14:creationId xmlns:p14="http://schemas.microsoft.com/office/powerpoint/2010/main" val="11875017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spd="med">
    <p:fade/>
  </p:transition>
  <p:hf hdr="0" ftr="0" dt="0"/>
  <p:txStyles>
    <p:titleStyle>
      <a:lvl1pPr algn="ctr" rtl="0" eaLnBrk="0" fontAlgn="base" hangingPunct="0">
        <a:spcBef>
          <a:spcPct val="0"/>
        </a:spcBef>
        <a:spcAft>
          <a:spcPct val="0"/>
        </a:spcAft>
        <a:defRPr sz="4400">
          <a:solidFill>
            <a:srgbClr val="422100"/>
          </a:solidFill>
          <a:latin typeface="+mj-lt"/>
          <a:ea typeface="+mj-ea"/>
          <a:cs typeface="+mj-cs"/>
        </a:defRPr>
      </a:lvl1pPr>
      <a:lvl2pPr algn="ctr" rtl="0" eaLnBrk="0" fontAlgn="base" hangingPunct="0">
        <a:spcBef>
          <a:spcPct val="0"/>
        </a:spcBef>
        <a:spcAft>
          <a:spcPct val="0"/>
        </a:spcAft>
        <a:defRPr sz="4400">
          <a:solidFill>
            <a:srgbClr val="422100"/>
          </a:solidFill>
          <a:latin typeface="Arial" charset="0"/>
        </a:defRPr>
      </a:lvl2pPr>
      <a:lvl3pPr algn="ctr" rtl="0" eaLnBrk="0" fontAlgn="base" hangingPunct="0">
        <a:spcBef>
          <a:spcPct val="0"/>
        </a:spcBef>
        <a:spcAft>
          <a:spcPct val="0"/>
        </a:spcAft>
        <a:defRPr sz="4400">
          <a:solidFill>
            <a:srgbClr val="422100"/>
          </a:solidFill>
          <a:latin typeface="Arial" charset="0"/>
        </a:defRPr>
      </a:lvl3pPr>
      <a:lvl4pPr algn="ctr" rtl="0" eaLnBrk="0" fontAlgn="base" hangingPunct="0">
        <a:spcBef>
          <a:spcPct val="0"/>
        </a:spcBef>
        <a:spcAft>
          <a:spcPct val="0"/>
        </a:spcAft>
        <a:defRPr sz="4400">
          <a:solidFill>
            <a:srgbClr val="422100"/>
          </a:solidFill>
          <a:latin typeface="Arial" charset="0"/>
        </a:defRPr>
      </a:lvl4pPr>
      <a:lvl5pPr algn="ctr" rtl="0" eaLnBrk="0" fontAlgn="base" hangingPunct="0">
        <a:spcBef>
          <a:spcPct val="0"/>
        </a:spcBef>
        <a:spcAft>
          <a:spcPct val="0"/>
        </a:spcAft>
        <a:defRPr sz="4400">
          <a:solidFill>
            <a:srgbClr val="422100"/>
          </a:solidFill>
          <a:latin typeface="Arial" charset="0"/>
        </a:defRPr>
      </a:lvl5pPr>
      <a:lvl6pPr marL="457200" algn="ctr" rtl="0" fontAlgn="base">
        <a:spcBef>
          <a:spcPct val="0"/>
        </a:spcBef>
        <a:spcAft>
          <a:spcPct val="0"/>
        </a:spcAft>
        <a:defRPr sz="4400">
          <a:solidFill>
            <a:srgbClr val="336699"/>
          </a:solidFill>
          <a:latin typeface="Arial" charset="0"/>
        </a:defRPr>
      </a:lvl6pPr>
      <a:lvl7pPr marL="914400" algn="ctr" rtl="0" fontAlgn="base">
        <a:spcBef>
          <a:spcPct val="0"/>
        </a:spcBef>
        <a:spcAft>
          <a:spcPct val="0"/>
        </a:spcAft>
        <a:defRPr sz="4400">
          <a:solidFill>
            <a:srgbClr val="336699"/>
          </a:solidFill>
          <a:latin typeface="Arial" charset="0"/>
        </a:defRPr>
      </a:lvl7pPr>
      <a:lvl8pPr marL="1371600" algn="ctr" rtl="0" fontAlgn="base">
        <a:spcBef>
          <a:spcPct val="0"/>
        </a:spcBef>
        <a:spcAft>
          <a:spcPct val="0"/>
        </a:spcAft>
        <a:defRPr sz="4400">
          <a:solidFill>
            <a:srgbClr val="336699"/>
          </a:solidFill>
          <a:latin typeface="Arial" charset="0"/>
        </a:defRPr>
      </a:lvl8pPr>
      <a:lvl9pPr marL="1828800" algn="ctr" rtl="0" fontAlgn="base">
        <a:spcBef>
          <a:spcPct val="0"/>
        </a:spcBef>
        <a:spcAft>
          <a:spcPct val="0"/>
        </a:spcAft>
        <a:defRPr sz="4400">
          <a:solidFill>
            <a:srgbClr val="336699"/>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1400"/>
            <a:ext cx="7772400" cy="3312368"/>
          </a:xfrm>
        </p:spPr>
        <p:txBody>
          <a:bodyPr>
            <a:normAutofit/>
          </a:bodyPr>
          <a:lstStyle/>
          <a:p>
            <a:r>
              <a:rPr lang="en-CA" sz="3600" b="1" dirty="0">
                <a:effectLst>
                  <a:outerShdw blurRad="38100" dist="38100" dir="2700000" algn="tl">
                    <a:srgbClr val="000000">
                      <a:alpha val="43137"/>
                    </a:srgbClr>
                  </a:outerShdw>
                </a:effectLst>
                <a:latin typeface="+mn-lt"/>
                <a:cs typeface="Arial" panose="020B0604020202020204" pitchFamily="34" charset="0"/>
              </a:rPr>
              <a:t> Report to LSIF: </a:t>
            </a:r>
            <a:br>
              <a:rPr lang="en-CA" sz="3600" b="1" dirty="0">
                <a:effectLst>
                  <a:outerShdw blurRad="38100" dist="38100" dir="2700000" algn="tl">
                    <a:srgbClr val="000000">
                      <a:alpha val="43137"/>
                    </a:srgbClr>
                  </a:outerShdw>
                </a:effectLst>
                <a:latin typeface="+mn-lt"/>
                <a:cs typeface="Arial" panose="020B0604020202020204" pitchFamily="34" charset="0"/>
              </a:rPr>
            </a:br>
            <a:r>
              <a:rPr lang="en-CA" sz="3600" b="1" dirty="0">
                <a:effectLst>
                  <a:outerShdw blurRad="38100" dist="38100" dir="2700000" algn="tl">
                    <a:srgbClr val="000000">
                      <a:alpha val="43137"/>
                    </a:srgbClr>
                  </a:outerShdw>
                </a:effectLst>
                <a:latin typeface="+mn-lt"/>
                <a:cs typeface="Arial" panose="020B0604020202020204" pitchFamily="34" charset="0"/>
              </a:rPr>
              <a:t>Regulatory Harmonization</a:t>
            </a:r>
            <a:br>
              <a:rPr lang="en-CA" sz="3600" b="1" dirty="0">
                <a:effectLst>
                  <a:outerShdw blurRad="38100" dist="38100" dir="2700000" algn="tl">
                    <a:srgbClr val="000000">
                      <a:alpha val="43137"/>
                    </a:srgbClr>
                  </a:outerShdw>
                </a:effectLst>
                <a:latin typeface="+mn-lt"/>
                <a:cs typeface="Arial" panose="020B0604020202020204" pitchFamily="34" charset="0"/>
              </a:rPr>
            </a:br>
            <a:r>
              <a:rPr lang="en-CA" sz="3600" b="1" dirty="0">
                <a:effectLst>
                  <a:outerShdw blurRad="38100" dist="38100" dir="2700000" algn="tl">
                    <a:srgbClr val="000000">
                      <a:alpha val="43137"/>
                    </a:srgbClr>
                  </a:outerShdw>
                </a:effectLst>
                <a:latin typeface="+mn-lt"/>
                <a:cs typeface="Arial" panose="020B0604020202020204" pitchFamily="34" charset="0"/>
              </a:rPr>
              <a:t> Steering Committee (RHSC)</a:t>
            </a:r>
            <a:br>
              <a:rPr lang="en-CA" sz="3600" b="1" dirty="0">
                <a:effectLst>
                  <a:outerShdw blurRad="38100" dist="38100" dir="2700000" algn="tl">
                    <a:srgbClr val="000000">
                      <a:alpha val="43137"/>
                    </a:srgbClr>
                  </a:outerShdw>
                </a:effectLst>
                <a:latin typeface="+mn-lt"/>
                <a:cs typeface="Arial" panose="020B0604020202020204" pitchFamily="34" charset="0"/>
              </a:rPr>
            </a:br>
            <a:r>
              <a:rPr lang="en-CA" sz="3600" b="1" dirty="0">
                <a:effectLst>
                  <a:outerShdw blurRad="38100" dist="38100" dir="2700000" algn="tl">
                    <a:srgbClr val="000000">
                      <a:alpha val="43137"/>
                    </a:srgbClr>
                  </a:outerShdw>
                </a:effectLst>
                <a:latin typeface="+mn-lt"/>
                <a:cs typeface="Arial" panose="020B0604020202020204" pitchFamily="34" charset="0"/>
              </a:rPr>
              <a:t>Update</a:t>
            </a:r>
          </a:p>
        </p:txBody>
      </p:sp>
      <p:sp>
        <p:nvSpPr>
          <p:cNvPr id="3" name="Subtitle 2"/>
          <p:cNvSpPr>
            <a:spLocks noGrp="1"/>
          </p:cNvSpPr>
          <p:nvPr>
            <p:ph type="subTitle" idx="1"/>
          </p:nvPr>
        </p:nvSpPr>
        <p:spPr>
          <a:xfrm>
            <a:off x="1331640" y="2996952"/>
            <a:ext cx="6544816" cy="1512168"/>
          </a:xfrm>
        </p:spPr>
        <p:txBody>
          <a:bodyPr>
            <a:noAutofit/>
          </a:bodyPr>
          <a:lstStyle/>
          <a:p>
            <a:r>
              <a:rPr lang="en-CA" sz="2000" b="1" dirty="0">
                <a:solidFill>
                  <a:schemeClr val="tx1"/>
                </a:solidFill>
              </a:rPr>
              <a:t>Michelle </a:t>
            </a:r>
            <a:r>
              <a:rPr lang="en-CA" sz="2000" b="1" dirty="0" err="1">
                <a:solidFill>
                  <a:schemeClr val="tx1"/>
                </a:solidFill>
              </a:rPr>
              <a:t>Limoli</a:t>
            </a:r>
            <a:endParaRPr lang="en-CA" sz="2000" b="1" dirty="0">
              <a:solidFill>
                <a:schemeClr val="tx1"/>
              </a:solidFill>
            </a:endParaRPr>
          </a:p>
          <a:p>
            <a:r>
              <a:rPr lang="en-CA" altLang="ja-JP" sz="2000" b="1" dirty="0">
                <a:solidFill>
                  <a:schemeClr val="tx1"/>
                </a:solidFill>
              </a:rPr>
              <a:t>Nobumasa Nakashima</a:t>
            </a:r>
            <a:endParaRPr lang="en-CA" sz="2000" b="1" dirty="0">
              <a:solidFill>
                <a:schemeClr val="tx1"/>
              </a:solidFill>
            </a:endParaRPr>
          </a:p>
          <a:p>
            <a:r>
              <a:rPr lang="en-CA" sz="2000" b="1" dirty="0">
                <a:solidFill>
                  <a:schemeClr val="tx1"/>
                </a:solidFill>
              </a:rPr>
              <a:t>Co-Chairs, RHSC</a:t>
            </a:r>
          </a:p>
          <a:p>
            <a:r>
              <a:rPr lang="en-CA" sz="1600" b="1" dirty="0">
                <a:solidFill>
                  <a:schemeClr val="tx1"/>
                </a:solidFill>
              </a:rPr>
              <a:t>24 February 2021</a:t>
            </a:r>
          </a:p>
        </p:txBody>
      </p:sp>
      <p:pic>
        <p:nvPicPr>
          <p:cNvPr id="4" name="Picture 3"/>
          <p:cNvPicPr/>
          <p:nvPr/>
        </p:nvPicPr>
        <p:blipFill>
          <a:blip r:embed="rId2" cstate="print"/>
          <a:srcRect/>
          <a:stretch>
            <a:fillRect/>
          </a:stretch>
        </p:blipFill>
        <p:spPr bwMode="auto">
          <a:xfrm>
            <a:off x="5148064" y="4581128"/>
            <a:ext cx="1872208" cy="1440160"/>
          </a:xfrm>
          <a:prstGeom prst="rect">
            <a:avLst/>
          </a:prstGeom>
          <a:noFill/>
          <a:ln w="9525">
            <a:noFill/>
            <a:miter lim="800000"/>
            <a:headEnd/>
            <a:tailEnd/>
          </a:ln>
        </p:spPr>
      </p:pic>
      <p:pic>
        <p:nvPicPr>
          <p:cNvPr id="5" name="Picture 4"/>
          <p:cNvPicPr/>
          <p:nvPr/>
        </p:nvPicPr>
        <p:blipFill>
          <a:blip r:embed="rId3" cstate="print"/>
          <a:srcRect/>
          <a:stretch>
            <a:fillRect/>
          </a:stretch>
        </p:blipFill>
        <p:spPr bwMode="auto">
          <a:xfrm>
            <a:off x="2195736" y="4639073"/>
            <a:ext cx="2088232" cy="1318059"/>
          </a:xfrm>
          <a:prstGeom prst="rect">
            <a:avLst/>
          </a:prstGeom>
          <a:noFill/>
          <a:ln w="9525">
            <a:noFill/>
            <a:miter lim="800000"/>
            <a:headEnd/>
            <a:tailEnd/>
          </a:ln>
        </p:spPr>
      </p:pic>
    </p:spTree>
    <p:extLst>
      <p:ext uri="{BB962C8B-B14F-4D97-AF65-F5344CB8AC3E}">
        <p14:creationId xmlns:p14="http://schemas.microsoft.com/office/powerpoint/2010/main" val="2424199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56340" y="198737"/>
            <a:ext cx="10585176" cy="936104"/>
          </a:xfrm>
        </p:spPr>
        <p:txBody>
          <a:bodyPr>
            <a:noAutofit/>
          </a:bodyPr>
          <a:lstStyle/>
          <a:p>
            <a:r>
              <a:rPr lang="en-US" sz="3600" b="1" dirty="0">
                <a:effectLst>
                  <a:outerShdw blurRad="38100" dist="38100" dir="2700000" algn="tl">
                    <a:srgbClr val="000000">
                      <a:alpha val="43137"/>
                    </a:srgbClr>
                  </a:outerShdw>
                </a:effectLst>
              </a:rPr>
              <a:t>Current </a:t>
            </a:r>
            <a:r>
              <a:rPr lang="en-US" altLang="ko-KR" sz="3600" b="1" dirty="0">
                <a:effectLst>
                  <a:outerShdw blurRad="38100" dist="38100" dir="2700000" algn="tl">
                    <a:srgbClr val="000000">
                      <a:alpha val="43137"/>
                    </a:srgbClr>
                  </a:outerShdw>
                </a:effectLst>
              </a:rPr>
              <a:t>APEC Regulatory Training Pilot </a:t>
            </a:r>
            <a:r>
              <a:rPr lang="en-US" altLang="ko-KR" sz="3600" b="1" dirty="0" err="1">
                <a:effectLst>
                  <a:outerShdw blurRad="38100" dist="38100" dir="2700000" algn="tl">
                    <a:srgbClr val="000000">
                      <a:alpha val="43137"/>
                    </a:srgbClr>
                  </a:outerShdw>
                </a:effectLst>
              </a:rPr>
              <a:t>CoEs</a:t>
            </a:r>
            <a:r>
              <a:rPr lang="en-US" altLang="ko-KR" sz="3600" b="1" dirty="0">
                <a:effectLst>
                  <a:outerShdw blurRad="38100" dist="38100" dir="2700000" algn="tl">
                    <a:srgbClr val="000000">
                      <a:alpha val="43137"/>
                    </a:srgbClr>
                  </a:outerShdw>
                </a:effectLst>
              </a:rPr>
              <a:t>:</a:t>
            </a:r>
            <a:endParaRPr lang="en-US" sz="3600" b="1" dirty="0">
              <a:effectLst>
                <a:outerShdw blurRad="38100" dist="38100" dir="2700000" algn="tl">
                  <a:srgbClr val="000000">
                    <a:alpha val="43137"/>
                  </a:srgbClr>
                </a:outerShdw>
              </a:effectLst>
            </a:endParaRPr>
          </a:p>
        </p:txBody>
      </p:sp>
      <p:sp>
        <p:nvSpPr>
          <p:cNvPr id="6" name="Content Placeholder 2"/>
          <p:cNvSpPr>
            <a:spLocks noGrp="1"/>
          </p:cNvSpPr>
          <p:nvPr>
            <p:ph idx="1"/>
          </p:nvPr>
        </p:nvSpPr>
        <p:spPr>
          <a:xfrm>
            <a:off x="711812" y="1134840"/>
            <a:ext cx="7920880" cy="2438176"/>
          </a:xfrm>
        </p:spPr>
        <p:txBody>
          <a:bodyPr>
            <a:normAutofit fontScale="85000" lnSpcReduction="20000"/>
          </a:bodyPr>
          <a:lstStyle/>
          <a:p>
            <a:pPr lvl="1"/>
            <a:endParaRPr kumimoji="1" lang="en-GB" dirty="0"/>
          </a:p>
          <a:p>
            <a:pPr lvl="1"/>
            <a:r>
              <a:rPr lang="en-US" altLang="ko-KR" dirty="0"/>
              <a:t>Duke-NUS Singapore (Biotherapeutic Products and Medical Devices)</a:t>
            </a:r>
          </a:p>
          <a:p>
            <a:pPr lvl="1"/>
            <a:r>
              <a:rPr lang="en-US" dirty="0"/>
              <a:t>Northeastern University (Medical Devices)</a:t>
            </a:r>
          </a:p>
          <a:p>
            <a:pPr lvl="1"/>
            <a:r>
              <a:rPr kumimoji="1" lang="en-GB" dirty="0"/>
              <a:t>USP (Advanced Therapy Products)</a:t>
            </a:r>
          </a:p>
          <a:p>
            <a:pPr lvl="1"/>
            <a:r>
              <a:rPr lang="en-US" dirty="0"/>
              <a:t>Medical Device Authority, MOH Malaysia (Medical Devices)*Endorsed in Principle</a:t>
            </a:r>
          </a:p>
          <a:p>
            <a:pPr lvl="1"/>
            <a:endParaRPr kumimoji="1" lang="en-GB" sz="2400" dirty="0"/>
          </a:p>
          <a:p>
            <a:pPr lvl="1"/>
            <a:endParaRPr lang="en-US" dirty="0"/>
          </a:p>
        </p:txBody>
      </p:sp>
      <p:sp>
        <p:nvSpPr>
          <p:cNvPr id="9" name="Title 1"/>
          <p:cNvSpPr txBox="1">
            <a:spLocks/>
          </p:cNvSpPr>
          <p:nvPr/>
        </p:nvSpPr>
        <p:spPr>
          <a:xfrm>
            <a:off x="207756" y="4005064"/>
            <a:ext cx="8424936" cy="10801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effectLst>
                  <a:outerShdw blurRad="38100" dist="38100" dir="2700000" algn="tl">
                    <a:srgbClr val="000000">
                      <a:alpha val="43137"/>
                    </a:srgbClr>
                  </a:outerShdw>
                </a:effectLst>
              </a:rPr>
              <a:t>NEW: Endorsements at Dec 2020 Meeting</a:t>
            </a:r>
            <a:br>
              <a:rPr lang="en-US" sz="3600" b="1" dirty="0">
                <a:effectLst>
                  <a:outerShdw blurRad="38100" dist="38100" dir="2700000" algn="tl">
                    <a:srgbClr val="000000">
                      <a:alpha val="43137"/>
                    </a:srgbClr>
                  </a:outerShdw>
                </a:effectLst>
              </a:rPr>
            </a:br>
            <a:r>
              <a:rPr lang="en-US" altLang="ko-KR" sz="3600" b="1" dirty="0">
                <a:effectLst>
                  <a:outerShdw blurRad="38100" dist="38100" dir="2700000" algn="tl">
                    <a:srgbClr val="000000">
                      <a:alpha val="43137"/>
                    </a:srgbClr>
                  </a:outerShdw>
                </a:effectLst>
              </a:rPr>
              <a:t>APEC Regulatory Training </a:t>
            </a:r>
            <a:r>
              <a:rPr lang="en-US" altLang="ko-KR" sz="3600" b="1" dirty="0" err="1">
                <a:effectLst>
                  <a:outerShdw blurRad="38100" dist="38100" dir="2700000" algn="tl">
                    <a:srgbClr val="000000">
                      <a:alpha val="43137"/>
                    </a:srgbClr>
                  </a:outerShdw>
                </a:effectLst>
              </a:rPr>
              <a:t>CoEs</a:t>
            </a:r>
            <a:r>
              <a:rPr lang="en-US" altLang="ko-KR" sz="3600" b="1" dirty="0">
                <a:effectLst>
                  <a:outerShdw blurRad="38100" dist="38100" dir="2700000" algn="tl">
                    <a:srgbClr val="000000">
                      <a:alpha val="43137"/>
                    </a:srgbClr>
                  </a:outerShdw>
                </a:effectLst>
              </a:rPr>
              <a:t>:</a:t>
            </a:r>
            <a:endParaRPr lang="en-US" sz="3600" b="1" dirty="0">
              <a:effectLst>
                <a:outerShdw blurRad="38100" dist="38100" dir="2700000" algn="tl">
                  <a:srgbClr val="000000">
                    <a:alpha val="43137"/>
                  </a:srgbClr>
                </a:outerShdw>
              </a:effectLst>
            </a:endParaRPr>
          </a:p>
        </p:txBody>
      </p:sp>
      <p:sp>
        <p:nvSpPr>
          <p:cNvPr id="10" name="Content Placeholder 2"/>
          <p:cNvSpPr txBox="1">
            <a:spLocks/>
          </p:cNvSpPr>
          <p:nvPr/>
        </p:nvSpPr>
        <p:spPr>
          <a:xfrm>
            <a:off x="711812" y="5229200"/>
            <a:ext cx="7920880" cy="115212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en-SG" dirty="0" err="1"/>
              <a:t>Soonchunhyang</a:t>
            </a:r>
            <a:r>
              <a:rPr lang="en-SG" dirty="0"/>
              <a:t> University (Medical Devices)</a:t>
            </a:r>
            <a:endParaRPr kumimoji="1" lang="en-GB" dirty="0"/>
          </a:p>
          <a:p>
            <a:pPr lvl="1"/>
            <a:endParaRPr lang="en-US" dirty="0"/>
          </a:p>
        </p:txBody>
      </p:sp>
    </p:spTree>
    <p:extLst>
      <p:ext uri="{BB962C8B-B14F-4D97-AF65-F5344CB8AC3E}">
        <p14:creationId xmlns:p14="http://schemas.microsoft.com/office/powerpoint/2010/main" val="2871583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EB8AF-DE2F-4272-BC9C-10E938775D33}"/>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rPr>
              <a:t>2021 RHSC Plans</a:t>
            </a:r>
          </a:p>
        </p:txBody>
      </p:sp>
      <p:sp>
        <p:nvSpPr>
          <p:cNvPr id="3" name="Content Placeholder 2">
            <a:extLst>
              <a:ext uri="{FF2B5EF4-FFF2-40B4-BE49-F238E27FC236}">
                <a16:creationId xmlns:a16="http://schemas.microsoft.com/office/drawing/2014/main" id="{741035D1-A1AC-4706-8E83-849118A78F2C}"/>
              </a:ext>
            </a:extLst>
          </p:cNvPr>
          <p:cNvSpPr>
            <a:spLocks noGrp="1"/>
          </p:cNvSpPr>
          <p:nvPr>
            <p:ph idx="1"/>
          </p:nvPr>
        </p:nvSpPr>
        <p:spPr>
          <a:xfrm>
            <a:off x="457200" y="1417638"/>
            <a:ext cx="8229600" cy="5035698"/>
          </a:xfrm>
        </p:spPr>
        <p:txBody>
          <a:bodyPr>
            <a:normAutofit fontScale="92500"/>
          </a:bodyPr>
          <a:lstStyle/>
          <a:p>
            <a:r>
              <a:rPr lang="en-US" dirty="0"/>
              <a:t>Virtual Meetings – most likely May &amp; Dec</a:t>
            </a:r>
          </a:p>
          <a:p>
            <a:r>
              <a:rPr lang="en-US" dirty="0"/>
              <a:t>Encourage further standardization of activities </a:t>
            </a:r>
          </a:p>
          <a:p>
            <a:pPr lvl="1"/>
            <a:r>
              <a:rPr lang="en-US" sz="2400" dirty="0"/>
              <a:t>Revise PWA Roadmaps to reflect current situation &amp; operations</a:t>
            </a:r>
          </a:p>
          <a:p>
            <a:pPr lvl="1"/>
            <a:r>
              <a:rPr lang="en-US" sz="2400" dirty="0"/>
              <a:t>Promote PWA Steering Committees for cross-talk</a:t>
            </a:r>
          </a:p>
          <a:p>
            <a:pPr lvl="1"/>
            <a:r>
              <a:rPr lang="en-US" sz="2400" dirty="0"/>
              <a:t>Continually update Core Curriculum </a:t>
            </a:r>
          </a:p>
          <a:p>
            <a:pPr lvl="1"/>
            <a:r>
              <a:rPr lang="en-US" sz="2400" dirty="0"/>
              <a:t>Develop measurable KPIs</a:t>
            </a:r>
          </a:p>
          <a:p>
            <a:r>
              <a:rPr lang="en-US" dirty="0"/>
              <a:t>Plan for assessments of current </a:t>
            </a:r>
            <a:r>
              <a:rPr lang="en-US" dirty="0" err="1"/>
              <a:t>CoEs</a:t>
            </a:r>
            <a:r>
              <a:rPr lang="en-US" dirty="0"/>
              <a:t> – 5yr </a:t>
            </a:r>
            <a:r>
              <a:rPr lang="en-US" dirty="0" err="1"/>
              <a:t>MoUs</a:t>
            </a:r>
            <a:r>
              <a:rPr lang="en-US" dirty="0"/>
              <a:t> expiring in 2022</a:t>
            </a:r>
          </a:p>
          <a:p>
            <a:r>
              <a:rPr lang="en-US" dirty="0"/>
              <a:t>Continue our work in accordance with LSIF endorsed </a:t>
            </a:r>
            <a:r>
              <a:rPr lang="en-US" i="1" dirty="0"/>
              <a:t>2030 Vision and Strategic Framework </a:t>
            </a:r>
          </a:p>
          <a:p>
            <a:endParaRPr lang="en-US" dirty="0"/>
          </a:p>
          <a:p>
            <a:endParaRPr lang="en-US" dirty="0"/>
          </a:p>
          <a:p>
            <a:endParaRPr lang="en-US" dirty="0"/>
          </a:p>
        </p:txBody>
      </p:sp>
    </p:spTree>
    <p:extLst>
      <p:ext uri="{BB962C8B-B14F-4D97-AF65-F5344CB8AC3E}">
        <p14:creationId xmlns:p14="http://schemas.microsoft.com/office/powerpoint/2010/main" val="283170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87424"/>
            <a:ext cx="8229600" cy="1805062"/>
          </a:xfrm>
        </p:spPr>
        <p:txBody>
          <a:bodyPr/>
          <a:lstStyle/>
          <a:p>
            <a:r>
              <a:rPr lang="en-US" b="1" dirty="0"/>
              <a:t>2021 Planned CoE Programs</a:t>
            </a:r>
          </a:p>
        </p:txBody>
      </p:sp>
      <p:graphicFrame>
        <p:nvGraphicFramePr>
          <p:cNvPr id="4" name="Table 3"/>
          <p:cNvGraphicFramePr>
            <a:graphicFrameLocks noGrp="1"/>
          </p:cNvGraphicFramePr>
          <p:nvPr>
            <p:extLst>
              <p:ext uri="{D42A27DB-BD31-4B8C-83A1-F6EECF244321}">
                <p14:modId xmlns:p14="http://schemas.microsoft.com/office/powerpoint/2010/main" val="769525531"/>
              </p:ext>
            </p:extLst>
          </p:nvPr>
        </p:nvGraphicFramePr>
        <p:xfrm>
          <a:off x="395536" y="980728"/>
          <a:ext cx="8435280" cy="5525488"/>
        </p:xfrm>
        <a:graphic>
          <a:graphicData uri="http://schemas.openxmlformats.org/drawingml/2006/table">
            <a:tbl>
              <a:tblPr/>
              <a:tblGrid>
                <a:gridCol w="2448272">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462278">
                  <a:extLst>
                    <a:ext uri="{9D8B030D-6E8A-4147-A177-3AD203B41FA5}">
                      <a16:colId xmlns:a16="http://schemas.microsoft.com/office/drawing/2014/main" val="20002"/>
                    </a:ext>
                  </a:extLst>
                </a:gridCol>
                <a:gridCol w="1309699">
                  <a:extLst>
                    <a:ext uri="{9D8B030D-6E8A-4147-A177-3AD203B41FA5}">
                      <a16:colId xmlns:a16="http://schemas.microsoft.com/office/drawing/2014/main" val="20003"/>
                    </a:ext>
                  </a:extLst>
                </a:gridCol>
                <a:gridCol w="2422943">
                  <a:extLst>
                    <a:ext uri="{9D8B030D-6E8A-4147-A177-3AD203B41FA5}">
                      <a16:colId xmlns:a16="http://schemas.microsoft.com/office/drawing/2014/main" val="20004"/>
                    </a:ext>
                  </a:extLst>
                </a:gridCol>
              </a:tblGrid>
              <a:tr h="212076">
                <a:tc>
                  <a:txBody>
                    <a:bodyPr/>
                    <a:lstStyle/>
                    <a:p>
                      <a:pPr algn="ctr" fontAlgn="b"/>
                      <a:r>
                        <a:rPr lang="en-US" sz="1400" b="1" i="0" u="none" strike="noStrike">
                          <a:solidFill>
                            <a:srgbClr val="000000"/>
                          </a:solidFill>
                          <a:effectLst/>
                          <a:latin typeface="Calibri" panose="020F0502020204030204" pitchFamily="34" charset="0"/>
                        </a:rPr>
                        <a:t>Priority Work Area</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CoE/Pilot</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Organization</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Location</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Dates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12076">
                <a:tc>
                  <a:txBody>
                    <a:bodyPr/>
                    <a:lstStyle/>
                    <a:p>
                      <a:pPr algn="ctr" fontAlgn="b"/>
                      <a:r>
                        <a:rPr lang="en-US" sz="1400" b="0" i="0" u="none" strike="noStrike" dirty="0">
                          <a:solidFill>
                            <a:srgbClr val="000000"/>
                          </a:solidFill>
                          <a:effectLst/>
                          <a:latin typeface="Calibri" panose="020F0502020204030204" pitchFamily="34" charset="0"/>
                        </a:rPr>
                        <a:t>Advanced Therapy Products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Pilot 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USP</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2, 4, 9, 10 March 2021</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913481"/>
                  </a:ext>
                </a:extLst>
              </a:tr>
              <a:tr h="21207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Advanced Therapy Products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NEU</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2</a:t>
                      </a:r>
                      <a:r>
                        <a:rPr lang="en-US" sz="1400" b="0" i="0" u="none" strike="noStrike" baseline="30000" dirty="0">
                          <a:solidFill>
                            <a:srgbClr val="000000"/>
                          </a:solidFill>
                          <a:effectLst/>
                          <a:latin typeface="Calibri" panose="020F0502020204030204" pitchFamily="34" charset="0"/>
                        </a:rPr>
                        <a:t>nd</a:t>
                      </a:r>
                      <a:r>
                        <a:rPr lang="en-US" sz="1400" b="0" i="0" u="none" strike="noStrike" dirty="0">
                          <a:solidFill>
                            <a:srgbClr val="000000"/>
                          </a:solidFill>
                          <a:effectLst/>
                          <a:latin typeface="Calibri" panose="020F0502020204030204" pitchFamily="34" charset="0"/>
                        </a:rPr>
                        <a:t> half of 2021</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7622655"/>
                  </a:ext>
                </a:extLst>
              </a:tr>
              <a:tr h="21207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err="1">
                          <a:solidFill>
                            <a:srgbClr val="000000"/>
                          </a:solidFill>
                          <a:effectLst/>
                          <a:latin typeface="Calibri" panose="020F0502020204030204" pitchFamily="34" charset="0"/>
                        </a:rPr>
                        <a:t>Biotherapeutic</a:t>
                      </a:r>
                      <a:r>
                        <a:rPr lang="en-US" sz="1400" b="0" i="0" u="none" strike="noStrike" dirty="0">
                          <a:solidFill>
                            <a:srgbClr val="000000"/>
                          </a:solidFill>
                          <a:effectLst/>
                          <a:latin typeface="Calibri" panose="020F0502020204030204" pitchFamily="34" charset="0"/>
                        </a:rPr>
                        <a:t> Products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NEU</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8369883"/>
                  </a:ext>
                </a:extLst>
              </a:tr>
              <a:tr h="21207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Global Supply Chain Integrity</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Taylor’s University &amp; USP</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27</a:t>
                      </a:r>
                      <a:r>
                        <a:rPr lang="en-US" sz="1400" b="0" i="0" u="none" strike="noStrike" baseline="0" dirty="0">
                          <a:solidFill>
                            <a:srgbClr val="000000"/>
                          </a:solidFill>
                          <a:effectLst/>
                          <a:latin typeface="Calibri" panose="020F0502020204030204" pitchFamily="34" charset="0"/>
                        </a:rPr>
                        <a:t> Jan </a:t>
                      </a:r>
                      <a:r>
                        <a:rPr lang="en-US" sz="1400" b="0" i="0" u="none" strike="noStrike" dirty="0">
                          <a:solidFill>
                            <a:srgbClr val="000000"/>
                          </a:solidFill>
                          <a:effectLst/>
                          <a:latin typeface="Calibri" panose="020F0502020204030204" pitchFamily="34" charset="0"/>
                        </a:rPr>
                        <a:t>2021</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861094"/>
                  </a:ext>
                </a:extLst>
              </a:tr>
              <a:tr h="21207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Good Registration Management</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TFDA</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Online/In-person</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2</a:t>
                      </a:r>
                      <a:r>
                        <a:rPr lang="en-US" sz="1400" b="0" i="0" u="none" strike="noStrike" baseline="30000" dirty="0">
                          <a:solidFill>
                            <a:srgbClr val="000000"/>
                          </a:solidFill>
                          <a:effectLst/>
                          <a:latin typeface="Calibri" panose="020F0502020204030204" pitchFamily="34" charset="0"/>
                        </a:rPr>
                        <a:t>nd</a:t>
                      </a:r>
                      <a:r>
                        <a:rPr lang="en-US" sz="1400" b="0" i="0" u="none" strike="noStrike" dirty="0">
                          <a:solidFill>
                            <a:srgbClr val="000000"/>
                          </a:solidFill>
                          <a:effectLst/>
                          <a:latin typeface="Calibri" panose="020F0502020204030204" pitchFamily="34" charset="0"/>
                        </a:rPr>
                        <a:t> half of 2021 (International)</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992699"/>
                  </a:ext>
                </a:extLst>
              </a:tr>
              <a:tr h="21207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Good Registration Management</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TFDA</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2</a:t>
                      </a:r>
                      <a:r>
                        <a:rPr lang="en-US" sz="1400" b="0" i="0" u="none" strike="noStrike" baseline="30000" dirty="0">
                          <a:solidFill>
                            <a:srgbClr val="000000"/>
                          </a:solidFill>
                          <a:effectLst/>
                          <a:latin typeface="Calibri" panose="020F0502020204030204" pitchFamily="34" charset="0"/>
                        </a:rPr>
                        <a:t>nd</a:t>
                      </a:r>
                      <a:r>
                        <a:rPr lang="en-US" sz="1400" b="0" i="0" u="none" strike="noStrike" dirty="0">
                          <a:solidFill>
                            <a:srgbClr val="000000"/>
                          </a:solidFill>
                          <a:effectLst/>
                          <a:latin typeface="Calibri" panose="020F0502020204030204" pitchFamily="34" charset="0"/>
                        </a:rPr>
                        <a:t> half of 2021 (Local)</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5731388"/>
                  </a:ext>
                </a:extLst>
              </a:tr>
              <a:tr h="212076">
                <a:tc>
                  <a:txBody>
                    <a:bodyPr/>
                    <a:lstStyle/>
                    <a:p>
                      <a:pPr algn="ctr" fontAlgn="b"/>
                      <a:r>
                        <a:rPr lang="en-US" sz="1400" b="0" i="0" u="none" strike="noStrike" dirty="0">
                          <a:solidFill>
                            <a:srgbClr val="000000"/>
                          </a:solidFill>
                          <a:effectLst/>
                          <a:latin typeface="Calibri" panose="020F0502020204030204" pitchFamily="34" charset="0"/>
                        </a:rPr>
                        <a:t>Medical Devices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USC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Apr 2021</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4384053"/>
                  </a:ext>
                </a:extLst>
              </a:tr>
              <a:tr h="212076">
                <a:tc>
                  <a:txBody>
                    <a:bodyPr/>
                    <a:lstStyle/>
                    <a:p>
                      <a:pPr algn="ctr" fontAlgn="b"/>
                      <a:r>
                        <a:rPr lang="en-US" sz="1400" b="0" i="0" u="none" strike="noStrike" dirty="0">
                          <a:solidFill>
                            <a:srgbClr val="000000"/>
                          </a:solidFill>
                          <a:effectLst/>
                          <a:latin typeface="Calibri" panose="020F0502020204030204" pitchFamily="34" charset="0"/>
                        </a:rPr>
                        <a:t>Medical Devices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SCU</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9722647"/>
                  </a:ext>
                </a:extLst>
              </a:tr>
              <a:tr h="212076">
                <a:tc>
                  <a:txBody>
                    <a:bodyPr/>
                    <a:lstStyle/>
                    <a:p>
                      <a:pPr algn="ctr" fontAlgn="b"/>
                      <a:r>
                        <a:rPr lang="en-US" sz="1400" b="0" i="0" u="none" strike="noStrike" dirty="0">
                          <a:solidFill>
                            <a:srgbClr val="000000"/>
                          </a:solidFill>
                          <a:effectLst/>
                          <a:latin typeface="Calibri" panose="020F0502020204030204" pitchFamily="34" charset="0"/>
                        </a:rPr>
                        <a:t>Medical Devices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PMDA</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781766"/>
                  </a:ext>
                </a:extLst>
              </a:tr>
              <a:tr h="212076">
                <a:tc>
                  <a:txBody>
                    <a:bodyPr/>
                    <a:lstStyle/>
                    <a:p>
                      <a:pPr algn="ctr" fontAlgn="b"/>
                      <a:r>
                        <a:rPr lang="en-US" sz="1400" b="0" i="0" u="none" strike="noStrike" dirty="0">
                          <a:solidFill>
                            <a:srgbClr val="000000"/>
                          </a:solidFill>
                          <a:effectLst/>
                          <a:latin typeface="Calibri" panose="020F0502020204030204" pitchFamily="34" charset="0"/>
                        </a:rPr>
                        <a:t>Medical</a:t>
                      </a:r>
                      <a:r>
                        <a:rPr lang="en-US" sz="1400" b="0" i="0" u="none" strike="noStrike" baseline="0" dirty="0">
                          <a:solidFill>
                            <a:srgbClr val="000000"/>
                          </a:solidFill>
                          <a:effectLst/>
                          <a:latin typeface="Calibri" panose="020F0502020204030204" pitchFamily="34" charset="0"/>
                        </a:rPr>
                        <a:t> Devices</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NIDS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Oct</a:t>
                      </a:r>
                      <a:r>
                        <a:rPr lang="en-US" sz="1400" b="0" i="0" u="none" strike="noStrike" baseline="0" dirty="0">
                          <a:solidFill>
                            <a:srgbClr val="000000"/>
                          </a:solidFill>
                          <a:effectLst/>
                          <a:latin typeface="Calibri" panose="020F0502020204030204" pitchFamily="34" charset="0"/>
                        </a:rPr>
                        <a:t> 2021</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699784"/>
                  </a:ext>
                </a:extLst>
              </a:tr>
              <a:tr h="212076">
                <a:tc>
                  <a:txBody>
                    <a:bodyPr/>
                    <a:lstStyle/>
                    <a:p>
                      <a:pPr algn="ctr" fontAlgn="b"/>
                      <a:r>
                        <a:rPr lang="en-US" sz="1400" b="0" i="0" u="none" strike="noStrike" dirty="0">
                          <a:solidFill>
                            <a:srgbClr val="000000"/>
                          </a:solidFill>
                          <a:effectLst/>
                          <a:latin typeface="Calibri" panose="020F0502020204030204" pitchFamily="34" charset="0"/>
                        </a:rPr>
                        <a:t>Medical Devices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TFDA</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Q3 2021</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1308919"/>
                  </a:ext>
                </a:extLst>
              </a:tr>
              <a:tr h="212076">
                <a:tc>
                  <a:txBody>
                    <a:bodyPr/>
                    <a:lstStyle/>
                    <a:p>
                      <a:pPr algn="ctr" fontAlgn="b"/>
                      <a:r>
                        <a:rPr lang="en-US" sz="1400" b="0" i="0" u="none" strike="noStrike" dirty="0">
                          <a:solidFill>
                            <a:srgbClr val="000000"/>
                          </a:solidFill>
                          <a:effectLst/>
                          <a:latin typeface="Calibri" panose="020F0502020204030204" pitchFamily="34" charset="0"/>
                        </a:rPr>
                        <a:t>Medical Devices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SCH</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1539521"/>
                  </a:ext>
                </a:extLst>
              </a:tr>
              <a:tr h="212076">
                <a:tc>
                  <a:txBody>
                    <a:bodyPr/>
                    <a:lstStyle/>
                    <a:p>
                      <a:pPr algn="ctr" fontAlgn="b"/>
                      <a:r>
                        <a:rPr lang="en-US" sz="1400" b="0" i="0" u="none" strike="noStrike" dirty="0">
                          <a:solidFill>
                            <a:srgbClr val="000000"/>
                          </a:solidFill>
                          <a:effectLst/>
                          <a:latin typeface="Calibri" panose="020F0502020204030204" pitchFamily="34" charset="0"/>
                        </a:rPr>
                        <a:t>Medical Devices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Pilot</a:t>
                      </a:r>
                      <a:r>
                        <a:rPr lang="en-US" sz="1400" b="0" i="0" u="none" strike="noStrike" baseline="0" dirty="0">
                          <a:solidFill>
                            <a:srgbClr val="000000"/>
                          </a:solidFill>
                          <a:effectLst/>
                          <a:latin typeface="Calibri" panose="020F0502020204030204" pitchFamily="34" charset="0"/>
                        </a:rPr>
                        <a:t> CoE</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NEU</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2</a:t>
                      </a:r>
                      <a:r>
                        <a:rPr lang="en-US" sz="1400" b="0" i="0" u="none" strike="noStrike" baseline="30000" dirty="0">
                          <a:solidFill>
                            <a:srgbClr val="000000"/>
                          </a:solidFill>
                          <a:effectLst/>
                          <a:latin typeface="Calibri" panose="020F0502020204030204" pitchFamily="34" charset="0"/>
                        </a:rPr>
                        <a:t>nd</a:t>
                      </a:r>
                      <a:r>
                        <a:rPr lang="en-US" sz="1400" b="0" i="0" u="none" strike="noStrike" baseline="0" dirty="0">
                          <a:solidFill>
                            <a:srgbClr val="000000"/>
                          </a:solidFill>
                          <a:effectLst/>
                          <a:latin typeface="Calibri" panose="020F0502020204030204" pitchFamily="34" charset="0"/>
                        </a:rPr>
                        <a:t> half of 2021</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0513895"/>
                  </a:ext>
                </a:extLst>
              </a:tr>
              <a:tr h="212076">
                <a:tc>
                  <a:txBody>
                    <a:bodyPr/>
                    <a:lstStyle/>
                    <a:p>
                      <a:pPr algn="ctr" fontAlgn="b"/>
                      <a:r>
                        <a:rPr lang="en-US" sz="1400" b="0" i="0" u="none" strike="noStrike" dirty="0">
                          <a:solidFill>
                            <a:srgbClr val="000000"/>
                          </a:solidFill>
                          <a:effectLst/>
                          <a:latin typeface="Calibri" panose="020F0502020204030204" pitchFamily="34" charset="0"/>
                        </a:rPr>
                        <a:t>MRCT/GCP</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PMDA (&amp; NCC Japan)</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18-21 January 2021</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12076">
                <a:tc>
                  <a:txBody>
                    <a:bodyPr/>
                    <a:lstStyle/>
                    <a:p>
                      <a:pPr algn="ctr" fontAlgn="b"/>
                      <a:r>
                        <a:rPr lang="en-US" sz="1400" b="0" i="0" u="none" strike="noStrike" dirty="0">
                          <a:solidFill>
                            <a:srgbClr val="000000"/>
                          </a:solidFill>
                          <a:effectLst/>
                          <a:latin typeface="Calibri" panose="020F0502020204030204" pitchFamily="34" charset="0"/>
                        </a:rPr>
                        <a:t>MRCT/GCP</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err="1">
                          <a:solidFill>
                            <a:srgbClr val="000000"/>
                          </a:solidFill>
                          <a:effectLst/>
                          <a:latin typeface="Calibri" panose="020F0502020204030204" pitchFamily="34" charset="0"/>
                        </a:rPr>
                        <a:t>CoE</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PKU</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 &amp; In-person</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Q2 2021</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3546672"/>
                  </a:ext>
                </a:extLst>
              </a:tr>
              <a:tr h="212076">
                <a:tc>
                  <a:txBody>
                    <a:bodyPr/>
                    <a:lstStyle/>
                    <a:p>
                      <a:pPr algn="ctr" fontAlgn="b"/>
                      <a:r>
                        <a:rPr lang="en-US" sz="1400" b="0" i="0" u="none" strike="noStrike" dirty="0">
                          <a:solidFill>
                            <a:srgbClr val="000000"/>
                          </a:solidFill>
                          <a:effectLst/>
                          <a:latin typeface="Calibri" panose="020F0502020204030204" pitchFamily="34" charset="0"/>
                        </a:rPr>
                        <a:t>MRCT/GCP</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MRCT Center</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350075"/>
                  </a:ext>
                </a:extLst>
              </a:tr>
              <a:tr h="21207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MRCT/GCP</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MRCT Center</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Peru</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 (In-country Training)</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5999457"/>
                  </a:ext>
                </a:extLst>
              </a:tr>
              <a:tr h="21207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effectLst/>
                          <a:latin typeface="Calibri" panose="020F0502020204030204" pitchFamily="34" charset="0"/>
                        </a:rPr>
                        <a:t>MRCT/GCP</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err="1">
                          <a:solidFill>
                            <a:srgbClr val="000000"/>
                          </a:solidFill>
                          <a:effectLst/>
                          <a:latin typeface="Calibri" panose="020F0502020204030204" pitchFamily="34" charset="0"/>
                        </a:rPr>
                        <a:t>KoNECT</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2706243"/>
                  </a:ext>
                </a:extLst>
              </a:tr>
              <a:tr h="212076">
                <a:tc>
                  <a:txBody>
                    <a:bodyPr/>
                    <a:lstStyle/>
                    <a:p>
                      <a:pPr algn="ctr" fontAlgn="b"/>
                      <a:r>
                        <a:rPr lang="en-US" sz="1400" b="0" i="0" u="none" strike="noStrike" dirty="0">
                          <a:solidFill>
                            <a:srgbClr val="000000"/>
                          </a:solidFill>
                          <a:effectLst/>
                          <a:latin typeface="Calibri" panose="020F0502020204030204" pitchFamily="34" charset="0"/>
                        </a:rPr>
                        <a:t>Pharmacovigilance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err="1">
                          <a:solidFill>
                            <a:srgbClr val="000000"/>
                          </a:solidFill>
                          <a:effectLst/>
                          <a:latin typeface="Calibri" panose="020F0502020204030204" pitchFamily="34" charset="0"/>
                        </a:rPr>
                        <a:t>CoE</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PMDA</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Online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1- 4 February</a:t>
                      </a:r>
                      <a:r>
                        <a:rPr lang="en-US" sz="1400" b="0" i="0" u="none" strike="noStrike" baseline="0" dirty="0">
                          <a:solidFill>
                            <a:srgbClr val="000000"/>
                          </a:solidFill>
                          <a:effectLst/>
                          <a:latin typeface="Calibri" panose="020F0502020204030204" pitchFamily="34" charset="0"/>
                        </a:rPr>
                        <a:t> 2021</a:t>
                      </a:r>
                      <a:endParaRPr lang="en-US" sz="1400" b="0" i="0" u="none" strike="noStrike" dirty="0">
                        <a:solidFill>
                          <a:srgbClr val="000000"/>
                        </a:solidFill>
                        <a:effectLst/>
                        <a:latin typeface="Calibri" panose="020F0502020204030204" pitchFamily="34" charset="0"/>
                      </a:endParaRP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12076">
                <a:tc>
                  <a:txBody>
                    <a:bodyPr/>
                    <a:lstStyle/>
                    <a:p>
                      <a:pPr algn="ctr" fontAlgn="b"/>
                      <a:r>
                        <a:rPr lang="en-US" sz="1400" b="0" i="0" u="none" strike="noStrike" dirty="0">
                          <a:solidFill>
                            <a:srgbClr val="000000"/>
                          </a:solidFill>
                          <a:effectLst/>
                          <a:latin typeface="Calibri" panose="020F0502020204030204" pitchFamily="34" charset="0"/>
                        </a:rPr>
                        <a:t>Pharmacovigilance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PKU</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5118280"/>
                  </a:ext>
                </a:extLst>
              </a:tr>
              <a:tr h="212076">
                <a:tc>
                  <a:txBody>
                    <a:bodyPr/>
                    <a:lstStyle/>
                    <a:p>
                      <a:pPr algn="ctr" fontAlgn="b"/>
                      <a:r>
                        <a:rPr lang="en-US" sz="1400" b="0" i="0" u="none" strike="noStrike" dirty="0">
                          <a:solidFill>
                            <a:srgbClr val="000000"/>
                          </a:solidFill>
                          <a:effectLst/>
                          <a:latin typeface="Calibri" panose="020F0502020204030204" pitchFamily="34" charset="0"/>
                        </a:rPr>
                        <a:t>Pharmacovigilance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CoE</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KIDS</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TBC</a:t>
                      </a:r>
                    </a:p>
                  </a:txBody>
                  <a:tcPr marL="8704" marR="8704" marT="870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8367303"/>
                  </a:ext>
                </a:extLst>
              </a:tr>
            </a:tbl>
          </a:graphicData>
        </a:graphic>
      </p:graphicFrame>
    </p:spTree>
    <p:extLst>
      <p:ext uri="{BB962C8B-B14F-4D97-AF65-F5344CB8AC3E}">
        <p14:creationId xmlns:p14="http://schemas.microsoft.com/office/powerpoint/2010/main" val="3639825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000" dirty="0"/>
          </a:p>
          <a:p>
            <a:pPr algn="ctr"/>
            <a:endParaRPr lang="en-US" dirty="0"/>
          </a:p>
          <a:p>
            <a:pPr marL="0" indent="0" algn="ctr">
              <a:buNone/>
            </a:pPr>
            <a:r>
              <a:rPr lang="en-US" sz="4400" dirty="0">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18230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29099-0C0A-43AB-9A75-522392C64D26}"/>
              </a:ext>
            </a:extLst>
          </p:cNvPr>
          <p:cNvSpPr>
            <a:spLocks noGrp="1"/>
          </p:cNvSpPr>
          <p:nvPr>
            <p:ph type="title"/>
          </p:nvPr>
        </p:nvSpPr>
        <p:spPr>
          <a:xfrm>
            <a:off x="231169" y="0"/>
            <a:ext cx="8645703" cy="1412777"/>
          </a:xfrm>
        </p:spPr>
        <p:txBody>
          <a:bodyPr>
            <a:normAutofit fontScale="90000"/>
          </a:bodyPr>
          <a:lstStyle/>
          <a:p>
            <a:r>
              <a:rPr lang="en-US" b="1" dirty="0">
                <a:effectLst>
                  <a:outerShdw blurRad="38100" dist="38100" dir="2700000" algn="tl">
                    <a:srgbClr val="000000">
                      <a:alpha val="43137"/>
                    </a:srgbClr>
                  </a:outerShdw>
                </a:effectLst>
                <a:latin typeface="+mn-lt"/>
              </a:rPr>
              <a:t>Regulatory Harmonization</a:t>
            </a:r>
            <a:br>
              <a:rPr lang="en-US" b="1" dirty="0">
                <a:effectLst>
                  <a:outerShdw blurRad="38100" dist="38100" dir="2700000" algn="tl">
                    <a:srgbClr val="000000">
                      <a:alpha val="43137"/>
                    </a:srgbClr>
                  </a:outerShdw>
                </a:effectLst>
                <a:latin typeface="+mn-lt"/>
              </a:rPr>
            </a:br>
            <a:r>
              <a:rPr lang="en-US" b="1" dirty="0">
                <a:effectLst>
                  <a:outerShdw blurRad="38100" dist="38100" dir="2700000" algn="tl">
                    <a:srgbClr val="000000">
                      <a:alpha val="43137"/>
                    </a:srgbClr>
                  </a:outerShdw>
                </a:effectLst>
                <a:latin typeface="+mn-lt"/>
              </a:rPr>
              <a:t> Steering Committee</a:t>
            </a:r>
            <a:endParaRPr lang="en-US" dirty="0">
              <a:effectLst>
                <a:outerShdw blurRad="38100" dist="38100" dir="2700000" algn="tl">
                  <a:srgbClr val="000000">
                    <a:alpha val="43137"/>
                  </a:srgbClr>
                </a:outerShdw>
              </a:effectLst>
              <a:latin typeface="+mn-lt"/>
            </a:endParaRPr>
          </a:p>
        </p:txBody>
      </p:sp>
      <p:sp>
        <p:nvSpPr>
          <p:cNvPr id="3" name="Content Placeholder 2">
            <a:extLst>
              <a:ext uri="{FF2B5EF4-FFF2-40B4-BE49-F238E27FC236}">
                <a16:creationId xmlns:a16="http://schemas.microsoft.com/office/drawing/2014/main" id="{8B25D101-5E16-4BC8-BF19-6F31A22F442D}"/>
              </a:ext>
            </a:extLst>
          </p:cNvPr>
          <p:cNvSpPr>
            <a:spLocks noGrp="1"/>
          </p:cNvSpPr>
          <p:nvPr>
            <p:ph idx="1"/>
          </p:nvPr>
        </p:nvSpPr>
        <p:spPr>
          <a:xfrm>
            <a:off x="231169" y="1412777"/>
            <a:ext cx="8733319" cy="5445224"/>
          </a:xfrm>
        </p:spPr>
        <p:txBody>
          <a:bodyPr>
            <a:normAutofit fontScale="92500" lnSpcReduction="20000"/>
          </a:bodyPr>
          <a:lstStyle/>
          <a:p>
            <a:pPr algn="just"/>
            <a:r>
              <a:rPr lang="en-CA" altLang="en-US" b="1" dirty="0">
                <a:solidFill>
                  <a:srgbClr val="000000"/>
                </a:solidFill>
              </a:rPr>
              <a:t>Mission</a:t>
            </a:r>
            <a:r>
              <a:rPr lang="en-CA" altLang="en-US" dirty="0">
                <a:solidFill>
                  <a:srgbClr val="000000"/>
                </a:solidFill>
              </a:rPr>
              <a:t>: </a:t>
            </a:r>
            <a:r>
              <a:rPr lang="en-US" sz="2800" dirty="0"/>
              <a:t>facilitate regulatory cooperation among medical product regulatory authorities, build human capacity in regulatory science among medical product regulatory staff, and promote political will for convergence among regulatory policymakers in APEC</a:t>
            </a:r>
          </a:p>
          <a:p>
            <a:r>
              <a:rPr lang="en-US" dirty="0"/>
              <a:t>Est 2009</a:t>
            </a:r>
          </a:p>
          <a:p>
            <a:r>
              <a:rPr lang="en-US" b="1" dirty="0"/>
              <a:t>Scope</a:t>
            </a:r>
            <a:r>
              <a:rPr lang="en-US" dirty="0"/>
              <a:t>: </a:t>
            </a:r>
            <a:r>
              <a:rPr lang="en-CA" altLang="en-US" dirty="0">
                <a:solidFill>
                  <a:srgbClr val="000000"/>
                </a:solidFill>
              </a:rPr>
              <a:t>Pharmaceutical Products &amp; Medical Devices</a:t>
            </a:r>
          </a:p>
          <a:p>
            <a:r>
              <a:rPr lang="en-US" b="1" dirty="0"/>
              <a:t>Members</a:t>
            </a:r>
            <a:r>
              <a:rPr lang="en-US" dirty="0"/>
              <a:t>: </a:t>
            </a:r>
          </a:p>
          <a:p>
            <a:pPr lvl="5">
              <a:buFontTx/>
              <a:buChar char="•"/>
            </a:pPr>
            <a:r>
              <a:rPr lang="en-CA" altLang="en-US" sz="1900" dirty="0">
                <a:solidFill>
                  <a:srgbClr val="000000"/>
                </a:solidFill>
              </a:rPr>
              <a:t>Regulators from APEC Economies</a:t>
            </a:r>
          </a:p>
          <a:p>
            <a:pPr lvl="5">
              <a:buFontTx/>
              <a:buChar char="•"/>
            </a:pPr>
            <a:r>
              <a:rPr lang="en-CA" altLang="en-US" sz="1900" dirty="0">
                <a:solidFill>
                  <a:srgbClr val="000000"/>
                </a:solidFill>
              </a:rPr>
              <a:t>Industry coalitions:</a:t>
            </a:r>
          </a:p>
          <a:p>
            <a:pPr lvl="6">
              <a:buFontTx/>
              <a:buChar char="–"/>
            </a:pPr>
            <a:r>
              <a:rPr lang="en-US" altLang="en-US" sz="1900" dirty="0">
                <a:solidFill>
                  <a:srgbClr val="000000"/>
                </a:solidFill>
              </a:rPr>
              <a:t>Research-based Pharmaceuticals</a:t>
            </a:r>
          </a:p>
          <a:p>
            <a:pPr lvl="6">
              <a:buFontTx/>
              <a:buChar char="–"/>
            </a:pPr>
            <a:r>
              <a:rPr lang="en-US" altLang="en-US" sz="1900" dirty="0">
                <a:solidFill>
                  <a:srgbClr val="000000"/>
                </a:solidFill>
              </a:rPr>
              <a:t>Medical Devices </a:t>
            </a:r>
          </a:p>
          <a:p>
            <a:pPr lvl="6">
              <a:buFontTx/>
              <a:buChar char="–"/>
            </a:pPr>
            <a:r>
              <a:rPr lang="en-US" altLang="en-US" sz="1900" dirty="0">
                <a:solidFill>
                  <a:srgbClr val="000000"/>
                </a:solidFill>
              </a:rPr>
              <a:t>Generic Pharmaceutical </a:t>
            </a:r>
          </a:p>
          <a:p>
            <a:pPr lvl="6">
              <a:buFontTx/>
              <a:buChar char="–"/>
            </a:pPr>
            <a:r>
              <a:rPr lang="en-US" altLang="en-US" sz="1900" dirty="0">
                <a:solidFill>
                  <a:srgbClr val="000000"/>
                </a:solidFill>
              </a:rPr>
              <a:t>Biotechnological Products </a:t>
            </a:r>
          </a:p>
          <a:p>
            <a:pPr lvl="6">
              <a:buFontTx/>
              <a:buChar char="–"/>
            </a:pPr>
            <a:r>
              <a:rPr lang="en-US" altLang="en-US" sz="1900" dirty="0">
                <a:solidFill>
                  <a:srgbClr val="000000"/>
                </a:solidFill>
              </a:rPr>
              <a:t>Advanced Therapies  </a:t>
            </a:r>
            <a:endParaRPr lang="en-CA" altLang="en-US" sz="1900" dirty="0">
              <a:solidFill>
                <a:srgbClr val="000000"/>
              </a:solidFill>
            </a:endParaRPr>
          </a:p>
          <a:p>
            <a:pPr lvl="5">
              <a:buFontTx/>
              <a:buChar char="•"/>
            </a:pPr>
            <a:r>
              <a:rPr lang="en-CA" altLang="en-US" sz="1900" dirty="0">
                <a:solidFill>
                  <a:srgbClr val="000000"/>
                </a:solidFill>
              </a:rPr>
              <a:t>CoE Coalition of Training Partners</a:t>
            </a:r>
            <a:endParaRPr lang="en-US" altLang="en-US" sz="1900" dirty="0">
              <a:solidFill>
                <a:srgbClr val="000000"/>
              </a:solidFill>
            </a:endParaRPr>
          </a:p>
          <a:p>
            <a:pPr lvl="3">
              <a:buFontTx/>
              <a:buChar char="•"/>
            </a:pPr>
            <a:endParaRPr lang="en-US" altLang="en-US" sz="1200" dirty="0">
              <a:solidFill>
                <a:srgbClr val="000000"/>
              </a:solidFill>
            </a:endParaRPr>
          </a:p>
          <a:p>
            <a:pPr lvl="3">
              <a:buFontTx/>
              <a:buChar char="•"/>
            </a:pPr>
            <a:endParaRPr lang="en-US" altLang="en-US" sz="1200" dirty="0">
              <a:solidFill>
                <a:srgbClr val="000000"/>
              </a:solidFill>
            </a:endParaRPr>
          </a:p>
          <a:p>
            <a:pPr lvl="3">
              <a:buFontTx/>
              <a:buChar char="•"/>
            </a:pPr>
            <a:endParaRPr lang="en-US" altLang="en-US" sz="1200" dirty="0">
              <a:solidFill>
                <a:srgbClr val="000000"/>
              </a:solidFill>
            </a:endParaRPr>
          </a:p>
          <a:p>
            <a:pPr lvl="3">
              <a:buFontTx/>
              <a:buChar char="•"/>
            </a:pPr>
            <a:endParaRPr lang="en-CA" altLang="en-US" sz="1200" dirty="0">
              <a:solidFill>
                <a:srgbClr val="000000"/>
              </a:solidFill>
            </a:endParaRPr>
          </a:p>
        </p:txBody>
      </p:sp>
    </p:spTree>
    <p:extLst>
      <p:ext uri="{BB962C8B-B14F-4D97-AF65-F5344CB8AC3E}">
        <p14:creationId xmlns:p14="http://schemas.microsoft.com/office/powerpoint/2010/main" val="1638460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A222E-7036-421B-8383-4131301DD13F}"/>
              </a:ext>
            </a:extLst>
          </p:cNvPr>
          <p:cNvSpPr>
            <a:spLocks noGrp="1"/>
          </p:cNvSpPr>
          <p:nvPr>
            <p:ph type="title"/>
          </p:nvPr>
        </p:nvSpPr>
        <p:spPr>
          <a:xfrm>
            <a:off x="628650" y="476672"/>
            <a:ext cx="7886700" cy="1211452"/>
          </a:xfrm>
        </p:spPr>
        <p:txBody>
          <a:bodyPr>
            <a:normAutofit/>
          </a:bodyPr>
          <a:lstStyle/>
          <a:p>
            <a:pPr algn="ctr"/>
            <a:r>
              <a:rPr lang="en-US" altLang="en-US" b="1" dirty="0">
                <a:solidFill>
                  <a:srgbClr val="000000"/>
                </a:solidFill>
                <a:effectLst>
                  <a:outerShdw blurRad="38100" dist="38100" dir="2700000" algn="tl">
                    <a:srgbClr val="000000">
                      <a:alpha val="43137"/>
                    </a:srgbClr>
                  </a:outerShdw>
                </a:effectLst>
                <a:latin typeface="+mn-lt"/>
                <a:cs typeface="Arial" panose="020B0604020202020204" pitchFamily="34" charset="0"/>
              </a:rPr>
              <a:t>RHSC Guiding Principles</a:t>
            </a:r>
            <a:endParaRPr lang="en-US" dirty="0">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93D8AA1C-4B9F-4F3D-B201-3F43300C8700}"/>
              </a:ext>
            </a:extLst>
          </p:cNvPr>
          <p:cNvSpPr>
            <a:spLocks noGrp="1"/>
          </p:cNvSpPr>
          <p:nvPr>
            <p:ph idx="1"/>
          </p:nvPr>
        </p:nvSpPr>
        <p:spPr>
          <a:xfrm>
            <a:off x="323528" y="1772816"/>
            <a:ext cx="8280920" cy="4968552"/>
          </a:xfrm>
        </p:spPr>
        <p:txBody>
          <a:bodyPr>
            <a:normAutofit fontScale="77500" lnSpcReduction="20000"/>
          </a:bodyPr>
          <a:lstStyle/>
          <a:p>
            <a:pPr>
              <a:spcBef>
                <a:spcPct val="0"/>
              </a:spcBef>
              <a:buFontTx/>
              <a:buChar char="•"/>
            </a:pPr>
            <a:endParaRPr lang="en-CA" altLang="en-US" dirty="0">
              <a:solidFill>
                <a:srgbClr val="000000"/>
              </a:solidFill>
            </a:endParaRPr>
          </a:p>
          <a:p>
            <a:pPr algn="just">
              <a:spcBef>
                <a:spcPct val="0"/>
              </a:spcBef>
              <a:buFontTx/>
              <a:buChar char="•"/>
            </a:pPr>
            <a:r>
              <a:rPr lang="en-CA" altLang="en-US" dirty="0"/>
              <a:t>Mandate: To promote a more strategic, effective and sustainable approach to </a:t>
            </a:r>
            <a:r>
              <a:rPr lang="en-CA" altLang="en-US" b="1" i="1" dirty="0"/>
              <a:t>regulatory convergence</a:t>
            </a:r>
          </a:p>
          <a:p>
            <a:pPr marL="0" indent="0" algn="just">
              <a:spcBef>
                <a:spcPct val="0"/>
              </a:spcBef>
              <a:buNone/>
            </a:pPr>
            <a:endParaRPr lang="en-CA" altLang="en-US" dirty="0"/>
          </a:p>
          <a:p>
            <a:pPr algn="just">
              <a:spcBef>
                <a:spcPct val="0"/>
              </a:spcBef>
              <a:buFontTx/>
              <a:buChar char="•"/>
            </a:pPr>
            <a:r>
              <a:rPr lang="en-CA" altLang="en-US" dirty="0">
                <a:solidFill>
                  <a:srgbClr val="000000"/>
                </a:solidFill>
                <a:cs typeface="Arial" panose="020B0604020202020204" pitchFamily="34" charset="0"/>
              </a:rPr>
              <a:t>RHSC doesn’t produce harmonized </a:t>
            </a:r>
            <a:r>
              <a:rPr lang="en-CA" altLang="en-US" dirty="0" err="1">
                <a:solidFill>
                  <a:srgbClr val="000000"/>
                </a:solidFill>
                <a:cs typeface="Arial" panose="020B0604020202020204" pitchFamily="34" charset="0"/>
              </a:rPr>
              <a:t>guidances</a:t>
            </a:r>
            <a:r>
              <a:rPr lang="en-CA" altLang="en-US" dirty="0">
                <a:solidFill>
                  <a:srgbClr val="000000"/>
                </a:solidFill>
                <a:cs typeface="Arial" panose="020B0604020202020204" pitchFamily="34" charset="0"/>
              </a:rPr>
              <a:t> - promotes use &amp; implementation of existing</a:t>
            </a:r>
            <a:r>
              <a:rPr lang="en-CA" altLang="en-US" b="1" i="1" dirty="0">
                <a:solidFill>
                  <a:srgbClr val="000000"/>
                </a:solidFill>
                <a:cs typeface="Arial" panose="020B0604020202020204" pitchFamily="34" charset="0"/>
              </a:rPr>
              <a:t> </a:t>
            </a:r>
            <a:r>
              <a:rPr lang="en-CA" altLang="en-US" dirty="0">
                <a:solidFill>
                  <a:srgbClr val="000000"/>
                </a:solidFill>
                <a:cs typeface="Arial" panose="020B0604020202020204" pitchFamily="34" charset="0"/>
              </a:rPr>
              <a:t>international standards, guidelines and best practices</a:t>
            </a:r>
          </a:p>
          <a:p>
            <a:pPr algn="just">
              <a:spcBef>
                <a:spcPct val="0"/>
              </a:spcBef>
            </a:pPr>
            <a:endParaRPr lang="en-CA" altLang="en-US" dirty="0">
              <a:solidFill>
                <a:srgbClr val="000000"/>
              </a:solidFill>
              <a:cs typeface="Arial" panose="020B0604020202020204" pitchFamily="34" charset="0"/>
            </a:endParaRPr>
          </a:p>
          <a:p>
            <a:pPr algn="just">
              <a:spcBef>
                <a:spcPct val="0"/>
              </a:spcBef>
              <a:buFontTx/>
              <a:buChar char="•"/>
            </a:pPr>
            <a:r>
              <a:rPr lang="en-US" altLang="en-US" dirty="0">
                <a:solidFill>
                  <a:srgbClr val="000000"/>
                </a:solidFill>
                <a:cs typeface="Arial" panose="020B0604020202020204" pitchFamily="34" charset="0"/>
              </a:rPr>
              <a:t>Voluntary basis for engagement: ensures participation of those economies interested and committed to activities</a:t>
            </a:r>
          </a:p>
          <a:p>
            <a:pPr marL="0" indent="0" algn="just">
              <a:spcBef>
                <a:spcPct val="0"/>
              </a:spcBef>
              <a:buNone/>
            </a:pPr>
            <a:endParaRPr lang="en-US" altLang="en-US" dirty="0">
              <a:solidFill>
                <a:srgbClr val="000000"/>
              </a:solidFill>
              <a:cs typeface="Arial" panose="020B0604020202020204" pitchFamily="34" charset="0"/>
            </a:endParaRPr>
          </a:p>
          <a:p>
            <a:pPr algn="just">
              <a:spcBef>
                <a:spcPct val="0"/>
              </a:spcBef>
              <a:buFontTx/>
              <a:buChar char="•"/>
            </a:pPr>
            <a:r>
              <a:rPr lang="en-US" altLang="en-US" dirty="0">
                <a:solidFill>
                  <a:srgbClr val="000000"/>
                </a:solidFill>
                <a:cs typeface="Arial" panose="020B0604020202020204" pitchFamily="34" charset="0"/>
              </a:rPr>
              <a:t>Leverage </a:t>
            </a:r>
            <a:r>
              <a:rPr lang="en-CA" altLang="en-US" dirty="0">
                <a:cs typeface="Arial" panose="020B0604020202020204" pitchFamily="34" charset="0"/>
              </a:rPr>
              <a:t>work with other international harmonization initiatives to avoid duplication of work &amp; most effective use of resources</a:t>
            </a:r>
          </a:p>
          <a:p>
            <a:pPr marL="0" indent="0" algn="just">
              <a:spcBef>
                <a:spcPct val="0"/>
              </a:spcBef>
              <a:buNone/>
            </a:pPr>
            <a:r>
              <a:rPr lang="en-CA" altLang="en-US" dirty="0">
                <a:latin typeface="Arial" panose="020B0604020202020204" pitchFamily="34" charset="0"/>
                <a:cs typeface="Arial" panose="020B0604020202020204" pitchFamily="34" charset="0"/>
              </a:rPr>
              <a:t>  </a:t>
            </a:r>
            <a:endParaRPr lang="en-US" altLang="en-US" dirty="0">
              <a:solidFill>
                <a:srgbClr val="000000"/>
              </a:solidFill>
              <a:latin typeface="Arial" panose="020B0604020202020204" pitchFamily="34" charset="0"/>
              <a:cs typeface="Arial" panose="020B0604020202020204" pitchFamily="34" charset="0"/>
            </a:endParaRPr>
          </a:p>
          <a:p>
            <a:pPr>
              <a:spcBef>
                <a:spcPct val="0"/>
              </a:spcBef>
              <a:buFontTx/>
              <a:buChar char="•"/>
            </a:pPr>
            <a:endParaRPr lang="en-CA" altLang="en-US" sz="2100" dirty="0"/>
          </a:p>
          <a:p>
            <a:pPr>
              <a:spcBef>
                <a:spcPct val="0"/>
              </a:spcBef>
              <a:buFontTx/>
              <a:buChar char="•"/>
            </a:pPr>
            <a:endParaRPr lang="en-US" altLang="en-US" dirty="0">
              <a:solidFill>
                <a:srgbClr val="000000"/>
              </a:solidFill>
            </a:endParaRPr>
          </a:p>
          <a:p>
            <a:endParaRPr lang="en-US" dirty="0"/>
          </a:p>
        </p:txBody>
      </p:sp>
    </p:spTree>
    <p:extLst>
      <p:ext uri="{BB962C8B-B14F-4D97-AF65-F5344CB8AC3E}">
        <p14:creationId xmlns:p14="http://schemas.microsoft.com/office/powerpoint/2010/main" val="2538151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878" y="1"/>
            <a:ext cx="7886700" cy="908719"/>
          </a:xfrm>
        </p:spPr>
        <p:txBody>
          <a:bodyPr>
            <a:normAutofit/>
          </a:bodyPr>
          <a:lstStyle/>
          <a:p>
            <a:pPr algn="ctr"/>
            <a:r>
              <a:rPr lang="en-US" altLang="en-US" b="1" dirty="0">
                <a:effectLst>
                  <a:outerShdw blurRad="38100" dist="38100" dir="2700000" algn="tl">
                    <a:srgbClr val="000000">
                      <a:alpha val="43137"/>
                    </a:srgbClr>
                  </a:outerShdw>
                </a:effectLst>
                <a:latin typeface="Calibri" panose="020F0502020204030204" pitchFamily="34" charset="0"/>
              </a:rPr>
              <a:t>Regulatory Convergence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38792" y="908720"/>
            <a:ext cx="8899072" cy="5949280"/>
          </a:xfrm>
        </p:spPr>
        <p:txBody>
          <a:bodyPr>
            <a:normAutofit/>
          </a:bodyPr>
          <a:lstStyle/>
          <a:p>
            <a:pPr marL="0" indent="0">
              <a:lnSpc>
                <a:spcPct val="80000"/>
              </a:lnSpc>
              <a:spcBef>
                <a:spcPct val="0"/>
              </a:spcBef>
              <a:buNone/>
              <a:defRPr/>
            </a:pPr>
            <a:r>
              <a:rPr lang="en-CA" altLang="en-US" dirty="0">
                <a:solidFill>
                  <a:srgbClr val="000000"/>
                </a:solidFill>
              </a:rPr>
              <a:t>Voluntary process whereby regulatory requirements across economies become more aligned over time as a result of the adoption of internationally recognized technical </a:t>
            </a:r>
            <a:r>
              <a:rPr lang="en-CA" altLang="en-US" dirty="0" err="1">
                <a:solidFill>
                  <a:srgbClr val="000000"/>
                </a:solidFill>
              </a:rPr>
              <a:t>guidances</a:t>
            </a:r>
            <a:r>
              <a:rPr lang="en-CA" altLang="en-US" dirty="0">
                <a:solidFill>
                  <a:srgbClr val="000000"/>
                </a:solidFill>
              </a:rPr>
              <a:t>, standards and best practices </a:t>
            </a:r>
          </a:p>
          <a:p>
            <a:pPr marL="685800" lvl="1" indent="-342900">
              <a:lnSpc>
                <a:spcPct val="80000"/>
              </a:lnSpc>
              <a:spcBef>
                <a:spcPct val="0"/>
              </a:spcBef>
              <a:defRPr/>
            </a:pPr>
            <a:r>
              <a:rPr lang="en-US" sz="2400" dirty="0"/>
              <a:t>It does not seek to establish new or change existing legal frameworks, laws, or regulations. It does not require regulators to be subject to any outside authority or prevent regulatory authorities from protecting and promoting public health. It does not have a specific endpoint; regulatory convergence is never “complete” or “achieved” as new products are developed, new standards are established, and new regulatory staff begin careers.</a:t>
            </a:r>
          </a:p>
          <a:p>
            <a:pPr>
              <a:lnSpc>
                <a:spcPct val="80000"/>
              </a:lnSpc>
              <a:spcBef>
                <a:spcPct val="0"/>
              </a:spcBef>
              <a:defRPr/>
            </a:pPr>
            <a:r>
              <a:rPr lang="en-US" sz="2000" b="1" dirty="0"/>
              <a:t>Regulatory reliance: </a:t>
            </a:r>
            <a:r>
              <a:rPr lang="en-US" sz="2000" dirty="0"/>
              <a:t>a regulatory authority in one jurisdiction may take into account and give significant weight to – i.e., totally or partially rely upon – evaluations performed by another regulatory authority or trusted institution in reaching its own decision. The relying authority remains responsible and accountable for decisions taken, even when it relies on the decisions and information of others.</a:t>
            </a:r>
          </a:p>
          <a:p>
            <a:pPr>
              <a:lnSpc>
                <a:spcPct val="80000"/>
              </a:lnSpc>
              <a:spcBef>
                <a:spcPct val="0"/>
              </a:spcBef>
              <a:defRPr/>
            </a:pPr>
            <a:endParaRPr lang="en-US" dirty="0"/>
          </a:p>
          <a:p>
            <a:pPr>
              <a:lnSpc>
                <a:spcPct val="80000"/>
              </a:lnSpc>
              <a:spcBef>
                <a:spcPct val="0"/>
              </a:spcBef>
              <a:defRPr/>
            </a:pPr>
            <a:endParaRPr lang="en-CA" altLang="en-US" sz="2400" dirty="0">
              <a:solidFill>
                <a:srgbClr val="000000"/>
              </a:solidFill>
              <a:latin typeface="Calibri" panose="020F0502020204030204" pitchFamily="34" charset="0"/>
            </a:endParaRPr>
          </a:p>
          <a:p>
            <a:pPr>
              <a:lnSpc>
                <a:spcPct val="80000"/>
              </a:lnSpc>
              <a:spcBef>
                <a:spcPct val="0"/>
              </a:spcBef>
              <a:defRPr/>
            </a:pPr>
            <a:endParaRPr lang="en-CA" altLang="en-US" sz="2400" dirty="0">
              <a:solidFill>
                <a:srgbClr val="000000"/>
              </a:solidFill>
              <a:latin typeface="Calibri" panose="020F0502020204030204" pitchFamily="34" charset="0"/>
            </a:endParaRPr>
          </a:p>
          <a:p>
            <a:pPr marL="0" indent="0">
              <a:lnSpc>
                <a:spcPct val="80000"/>
              </a:lnSpc>
              <a:spcBef>
                <a:spcPct val="0"/>
              </a:spcBef>
              <a:buNone/>
              <a:defRPr/>
            </a:pPr>
            <a:endParaRPr lang="en-CA" altLang="en-US" sz="24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322074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5760"/>
            <a:ext cx="8229600" cy="1143000"/>
          </a:xfrm>
        </p:spPr>
        <p:txBody>
          <a:bodyPr>
            <a:normAutofit/>
          </a:bodyPr>
          <a:lstStyle/>
          <a:p>
            <a:r>
              <a:rPr lang="en-US" sz="4000" b="1" dirty="0">
                <a:effectLst>
                  <a:outerShdw blurRad="38100" dist="38100" dir="2700000" algn="tl">
                    <a:srgbClr val="000000">
                      <a:alpha val="43137"/>
                    </a:srgbClr>
                  </a:outerShdw>
                </a:effectLst>
              </a:rPr>
              <a:t>Priority Work Areas (PWAs)</a:t>
            </a:r>
          </a:p>
        </p:txBody>
      </p:sp>
      <p:sp>
        <p:nvSpPr>
          <p:cNvPr id="3" name="Content Placeholder 2"/>
          <p:cNvSpPr>
            <a:spLocks noGrp="1"/>
          </p:cNvSpPr>
          <p:nvPr>
            <p:ph idx="1"/>
          </p:nvPr>
        </p:nvSpPr>
        <p:spPr>
          <a:xfrm>
            <a:off x="611560" y="1268760"/>
            <a:ext cx="8435280" cy="5184576"/>
          </a:xfrm>
        </p:spPr>
        <p:txBody>
          <a:bodyPr>
            <a:normAutofit lnSpcReduction="10000"/>
          </a:bodyPr>
          <a:lstStyle/>
          <a:p>
            <a:r>
              <a:rPr lang="en-US" sz="2800" dirty="0"/>
              <a:t>Multi Regional Clinical Trials and</a:t>
            </a:r>
          </a:p>
          <a:p>
            <a:pPr marL="0" indent="0">
              <a:buNone/>
            </a:pPr>
            <a:r>
              <a:rPr lang="en-US" sz="2800" dirty="0"/>
              <a:t>    Good Clinical Practices Inspections (Japan and   </a:t>
            </a:r>
          </a:p>
          <a:p>
            <a:pPr marL="0" indent="0">
              <a:buNone/>
            </a:pPr>
            <a:r>
              <a:rPr lang="en-US" sz="2800" dirty="0"/>
              <a:t>    Thailand)</a:t>
            </a:r>
          </a:p>
          <a:p>
            <a:r>
              <a:rPr lang="en-US" sz="2800" dirty="0"/>
              <a:t>Pharmacovigilance (Korea)</a:t>
            </a:r>
          </a:p>
          <a:p>
            <a:r>
              <a:rPr lang="en-US" sz="2800" dirty="0" err="1"/>
              <a:t>Biotherapeutic</a:t>
            </a:r>
            <a:r>
              <a:rPr lang="en-US" sz="2800" dirty="0"/>
              <a:t> Products (Current PWA Management: US and BIO)</a:t>
            </a:r>
          </a:p>
          <a:p>
            <a:r>
              <a:rPr lang="en-US" sz="2800" dirty="0"/>
              <a:t>Advanced Therapy Products (Singapore and US)</a:t>
            </a:r>
          </a:p>
          <a:p>
            <a:r>
              <a:rPr lang="en-US" sz="2800" dirty="0"/>
              <a:t>Good Registration Management (Chinese Taipei and Japan)</a:t>
            </a:r>
          </a:p>
          <a:p>
            <a:r>
              <a:rPr lang="en-US" sz="2800" dirty="0"/>
              <a:t>Global Supply Chain Integrity (US)</a:t>
            </a:r>
          </a:p>
          <a:p>
            <a:r>
              <a:rPr lang="en-US" sz="2800" dirty="0"/>
              <a:t>Medical Devices (Japan, Korea and US)</a:t>
            </a:r>
            <a:endParaRPr lang="en-US" sz="2800" i="1" dirty="0"/>
          </a:p>
        </p:txBody>
      </p:sp>
    </p:spTree>
    <p:extLst>
      <p:ext uri="{BB962C8B-B14F-4D97-AF65-F5344CB8AC3E}">
        <p14:creationId xmlns:p14="http://schemas.microsoft.com/office/powerpoint/2010/main" val="1151202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576" y="0"/>
            <a:ext cx="10657184" cy="1152128"/>
          </a:xfrm>
        </p:spPr>
        <p:txBody>
          <a:bodyPr>
            <a:normAutofit/>
          </a:bodyPr>
          <a:lstStyle/>
          <a:p>
            <a:r>
              <a:rPr lang="en-US" sz="4000" b="1" dirty="0">
                <a:effectLst>
                  <a:outerShdw blurRad="38100" dist="38100" dir="2700000" algn="tl">
                    <a:srgbClr val="000000">
                      <a:alpha val="43137"/>
                    </a:srgbClr>
                  </a:outerShdw>
                </a:effectLst>
              </a:rPr>
              <a:t>Centers of Excellence (</a:t>
            </a:r>
            <a:r>
              <a:rPr lang="en-US" sz="4000" b="1" dirty="0" err="1">
                <a:effectLst>
                  <a:outerShdw blurRad="38100" dist="38100" dir="2700000" algn="tl">
                    <a:srgbClr val="000000">
                      <a:alpha val="43137"/>
                    </a:srgbClr>
                  </a:outerShdw>
                </a:effectLst>
              </a:rPr>
              <a:t>CoEs</a:t>
            </a:r>
            <a:r>
              <a:rPr lang="en-US" sz="4000" b="1" dirty="0">
                <a:effectLst>
                  <a:outerShdw blurRad="38100" dist="38100" dir="2700000" algn="tl">
                    <a:srgbClr val="000000">
                      <a:alpha val="43137"/>
                    </a:srgbClr>
                  </a:outerShdw>
                </a:effectLst>
              </a:rPr>
              <a:t>)</a:t>
            </a:r>
          </a:p>
        </p:txBody>
      </p:sp>
      <p:sp>
        <p:nvSpPr>
          <p:cNvPr id="3" name="Content Placeholder 2"/>
          <p:cNvSpPr>
            <a:spLocks noGrp="1"/>
          </p:cNvSpPr>
          <p:nvPr>
            <p:ph idx="1"/>
          </p:nvPr>
        </p:nvSpPr>
        <p:spPr>
          <a:xfrm>
            <a:off x="179512" y="980728"/>
            <a:ext cx="8712968" cy="7056784"/>
          </a:xfrm>
        </p:spPr>
        <p:txBody>
          <a:bodyPr>
            <a:noAutofit/>
          </a:bodyPr>
          <a:lstStyle/>
          <a:p>
            <a:pPr algn="just">
              <a:lnSpc>
                <a:spcPct val="90000"/>
              </a:lnSpc>
            </a:pPr>
            <a:r>
              <a:rPr lang="en-US" altLang="en-US" sz="2200" dirty="0"/>
              <a:t>The Vision						</a:t>
            </a:r>
            <a:endParaRPr lang="en-US" altLang="en-US" sz="2200" dirty="0">
              <a:solidFill>
                <a:srgbClr val="00B050"/>
              </a:solidFill>
            </a:endParaRPr>
          </a:p>
          <a:p>
            <a:pPr lvl="1" algn="just">
              <a:lnSpc>
                <a:spcPct val="90000"/>
              </a:lnSpc>
            </a:pPr>
            <a:r>
              <a:rPr lang="en-US" altLang="en-US" sz="2200" dirty="0"/>
              <a:t>A sustainable platform for promoting regulatory convergence, capacity and cooperation in areas of medical products </a:t>
            </a:r>
          </a:p>
          <a:p>
            <a:pPr lvl="1" algn="just">
              <a:lnSpc>
                <a:spcPct val="90000"/>
              </a:lnSpc>
            </a:pPr>
            <a:r>
              <a:rPr lang="en-US" altLang="en-US" sz="2200" dirty="0"/>
              <a:t>Science and best practice focus</a:t>
            </a:r>
          </a:p>
          <a:p>
            <a:pPr lvl="1" algn="just">
              <a:lnSpc>
                <a:spcPct val="90000"/>
              </a:lnSpc>
            </a:pPr>
            <a:endParaRPr lang="en-US" altLang="en-US" sz="2200" dirty="0"/>
          </a:p>
          <a:p>
            <a:pPr algn="just">
              <a:lnSpc>
                <a:spcPct val="90000"/>
              </a:lnSpc>
            </a:pPr>
            <a:r>
              <a:rPr lang="en-US" altLang="en-US" sz="2200" dirty="0"/>
              <a:t>The Approach		</a:t>
            </a:r>
            <a:r>
              <a:rPr lang="en-US" altLang="en-US" sz="2200" dirty="0">
                <a:solidFill>
                  <a:srgbClr val="00B050"/>
                </a:solidFill>
                <a:sym typeface="Wingdings" pitchFamily="2" charset="2"/>
              </a:rPr>
              <a:t> 				</a:t>
            </a:r>
            <a:endParaRPr lang="en-US" altLang="en-US" sz="2200" dirty="0"/>
          </a:p>
          <a:p>
            <a:pPr lvl="1" algn="just">
              <a:lnSpc>
                <a:spcPct val="90000"/>
              </a:lnSpc>
            </a:pPr>
            <a:r>
              <a:rPr lang="en-US" altLang="en-US" sz="2200" dirty="0"/>
              <a:t>Partnership among training institutions/organizations, regulators and industry, to deliver and maintain educational programs</a:t>
            </a:r>
          </a:p>
          <a:p>
            <a:pPr lvl="1" algn="just">
              <a:lnSpc>
                <a:spcPct val="90000"/>
              </a:lnSpc>
            </a:pPr>
            <a:r>
              <a:rPr lang="en-US" altLang="en-US" sz="2200" dirty="0"/>
              <a:t>CoE Host Institutions collaborate with PWA Champions, PWA Steering Committee and CoE Coalition</a:t>
            </a:r>
          </a:p>
          <a:p>
            <a:pPr marL="457200" lvl="1" indent="0" algn="just">
              <a:lnSpc>
                <a:spcPct val="90000"/>
              </a:lnSpc>
              <a:buNone/>
            </a:pPr>
            <a:endParaRPr lang="en-US" altLang="en-US" sz="2200" dirty="0"/>
          </a:p>
          <a:p>
            <a:pPr algn="just">
              <a:lnSpc>
                <a:spcPct val="90000"/>
              </a:lnSpc>
            </a:pPr>
            <a:r>
              <a:rPr lang="en-US" altLang="en-US" sz="2200" dirty="0"/>
              <a:t>Follow defined principles in CoE Operating Model</a:t>
            </a:r>
          </a:p>
          <a:p>
            <a:pPr algn="just">
              <a:lnSpc>
                <a:spcPct val="90000"/>
              </a:lnSpc>
            </a:pPr>
            <a:endParaRPr lang="en-US" altLang="en-US" sz="2200" dirty="0"/>
          </a:p>
          <a:p>
            <a:pPr algn="just">
              <a:lnSpc>
                <a:spcPct val="90000"/>
              </a:lnSpc>
            </a:pPr>
            <a:r>
              <a:rPr lang="en-US" altLang="en-US" sz="2200" dirty="0"/>
              <a:t>Ensure quality &amp; consistent training programs via PWA Roadmap, Core Curriculum, Training Objectives, Performance Indicators &amp; periodic assessments</a:t>
            </a:r>
          </a:p>
          <a:p>
            <a:pPr lvl="1">
              <a:lnSpc>
                <a:spcPct val="90000"/>
              </a:lnSpc>
            </a:pPr>
            <a:endParaRPr lang="en-US" altLang="en-US" sz="2600" dirty="0"/>
          </a:p>
          <a:p>
            <a:endParaRPr lang="en-US" sz="2600" dirty="0"/>
          </a:p>
        </p:txBody>
      </p:sp>
    </p:spTree>
    <p:extLst>
      <p:ext uri="{BB962C8B-B14F-4D97-AF65-F5344CB8AC3E}">
        <p14:creationId xmlns:p14="http://schemas.microsoft.com/office/powerpoint/2010/main" val="4043643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576" y="-99392"/>
            <a:ext cx="10585176" cy="936104"/>
          </a:xfrm>
        </p:spPr>
        <p:txBody>
          <a:bodyPr>
            <a:noAutofit/>
          </a:bodyPr>
          <a:lstStyle/>
          <a:p>
            <a:r>
              <a:rPr lang="en-US" sz="2800" b="1" dirty="0">
                <a:effectLst>
                  <a:outerShdw blurRad="38100" dist="38100" dir="2700000" algn="tl">
                    <a:srgbClr val="000000">
                      <a:alpha val="43137"/>
                    </a:srgbClr>
                  </a:outerShdw>
                </a:effectLst>
              </a:rPr>
              <a:t>Current </a:t>
            </a:r>
            <a:r>
              <a:rPr lang="en-US" altLang="ko-KR" sz="2800" b="1" dirty="0">
                <a:effectLst>
                  <a:outerShdw blurRad="38100" dist="38100" dir="2700000" algn="tl">
                    <a:srgbClr val="000000">
                      <a:alpha val="43137"/>
                    </a:srgbClr>
                  </a:outerShdw>
                </a:effectLst>
              </a:rPr>
              <a:t>APEC Regulatory Training </a:t>
            </a:r>
            <a:r>
              <a:rPr lang="en-US" altLang="ko-KR" sz="2800" b="1" dirty="0" err="1">
                <a:effectLst>
                  <a:outerShdw blurRad="38100" dist="38100" dir="2700000" algn="tl">
                    <a:srgbClr val="000000">
                      <a:alpha val="43137"/>
                    </a:srgbClr>
                  </a:outerShdw>
                </a:effectLst>
              </a:rPr>
              <a:t>CoEs</a:t>
            </a:r>
            <a:r>
              <a:rPr lang="en-US" altLang="ko-KR" sz="2800" b="1" dirty="0">
                <a:effectLst>
                  <a:outerShdw blurRad="38100" dist="38100" dir="2700000" algn="tl">
                    <a:srgbClr val="000000">
                      <a:alpha val="43137"/>
                    </a:srgbClr>
                  </a:outerShdw>
                </a:effectLst>
              </a:rPr>
              <a:t>:</a:t>
            </a:r>
            <a:endParaRPr lang="en-US" sz="28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95536" y="692696"/>
            <a:ext cx="8568952" cy="6309320"/>
          </a:xfrm>
        </p:spPr>
        <p:txBody>
          <a:bodyPr>
            <a:normAutofit fontScale="47500" lnSpcReduction="20000"/>
          </a:bodyPr>
          <a:lstStyle/>
          <a:p>
            <a:pPr lvl="1"/>
            <a:r>
              <a:rPr lang="en-US" sz="4500" dirty="0"/>
              <a:t>Peking University (MRCT/GCP and Pharmacovigilance)</a:t>
            </a:r>
          </a:p>
          <a:p>
            <a:pPr lvl="1"/>
            <a:r>
              <a:rPr lang="en-US" sz="4500" dirty="0"/>
              <a:t>Sichuan University (Medical Devices)</a:t>
            </a:r>
          </a:p>
          <a:p>
            <a:pPr lvl="1"/>
            <a:r>
              <a:rPr lang="en-US" altLang="ko-KR" sz="4500" dirty="0"/>
              <a:t>PMDA (Pharmacovigilance, MRCT/GCP, Medical Devices)</a:t>
            </a:r>
          </a:p>
          <a:p>
            <a:pPr lvl="1"/>
            <a:r>
              <a:rPr lang="en-US" sz="4500" dirty="0"/>
              <a:t>Kobe University (</a:t>
            </a:r>
            <a:r>
              <a:rPr lang="en-US" sz="4500" dirty="0" err="1"/>
              <a:t>Biotherapeutic</a:t>
            </a:r>
            <a:r>
              <a:rPr lang="en-US" sz="4500" dirty="0"/>
              <a:t> Products)</a:t>
            </a:r>
          </a:p>
          <a:p>
            <a:pPr lvl="1"/>
            <a:r>
              <a:rPr kumimoji="1" lang="en-GB" sz="4500" dirty="0"/>
              <a:t>KIDS (Pharmacovigilance)</a:t>
            </a:r>
          </a:p>
          <a:p>
            <a:pPr lvl="1"/>
            <a:r>
              <a:rPr kumimoji="1" lang="en-US" sz="4500" dirty="0"/>
              <a:t>NIDS (Medical Devices)</a:t>
            </a:r>
          </a:p>
          <a:p>
            <a:pPr lvl="1"/>
            <a:r>
              <a:rPr kumimoji="1" lang="en-US" sz="4500" dirty="0" err="1"/>
              <a:t>KoNECT</a:t>
            </a:r>
            <a:r>
              <a:rPr kumimoji="1" lang="en-US" sz="4500" dirty="0"/>
              <a:t> (MRCT/GCP)</a:t>
            </a:r>
          </a:p>
          <a:p>
            <a:pPr lvl="1"/>
            <a:r>
              <a:rPr kumimoji="1" lang="en-US" sz="4500" dirty="0"/>
              <a:t>Taylor’s University (Supply Chain)</a:t>
            </a:r>
          </a:p>
          <a:p>
            <a:pPr lvl="1"/>
            <a:r>
              <a:rPr lang="en-US" altLang="ko-KR" sz="4500" dirty="0"/>
              <a:t>Duke-NUS Singapore (MRCT/GCP and Advanced Therapy Products)</a:t>
            </a:r>
          </a:p>
          <a:p>
            <a:pPr lvl="1"/>
            <a:r>
              <a:rPr lang="en-US" sz="4500" dirty="0"/>
              <a:t>Thai FDA (GRM)</a:t>
            </a:r>
          </a:p>
          <a:p>
            <a:pPr lvl="1"/>
            <a:r>
              <a:rPr lang="en-US" sz="4500" dirty="0"/>
              <a:t>TFDA (Medical Devices)</a:t>
            </a:r>
          </a:p>
          <a:p>
            <a:pPr lvl="1"/>
            <a:r>
              <a:rPr lang="en-US" sz="4500" dirty="0"/>
              <a:t>RAPS in cooperation with TFDA (GRM)</a:t>
            </a:r>
          </a:p>
          <a:p>
            <a:pPr lvl="1"/>
            <a:r>
              <a:rPr lang="en-US" sz="4500" dirty="0"/>
              <a:t>Northeastern University (</a:t>
            </a:r>
            <a:r>
              <a:rPr lang="en-US" sz="4500" dirty="0" err="1"/>
              <a:t>Biotherapeutic</a:t>
            </a:r>
            <a:r>
              <a:rPr lang="en-US" sz="4500" dirty="0"/>
              <a:t> Products and Advanced Therapy Products)</a:t>
            </a:r>
          </a:p>
          <a:p>
            <a:pPr lvl="1"/>
            <a:r>
              <a:rPr kumimoji="1" lang="en-GB" sz="4500" dirty="0"/>
              <a:t>University of Tennessee HSC (Supply Chain</a:t>
            </a:r>
            <a:r>
              <a:rPr kumimoji="1" lang="en-GB" altLang="ja-JP" sz="4500" dirty="0"/>
              <a:t>)</a:t>
            </a:r>
          </a:p>
          <a:p>
            <a:pPr lvl="1"/>
            <a:r>
              <a:rPr kumimoji="1" lang="en-GB" sz="4500" dirty="0"/>
              <a:t>USP (Supply Chain)</a:t>
            </a:r>
          </a:p>
          <a:p>
            <a:pPr lvl="1"/>
            <a:r>
              <a:rPr lang="en-US" sz="4500" dirty="0"/>
              <a:t>The MRCT Center of Brigham and Women’s Hospital and Harvard (MRCT/GCP) </a:t>
            </a:r>
          </a:p>
          <a:p>
            <a:pPr lvl="1"/>
            <a:r>
              <a:rPr kumimoji="1" lang="en-GB" sz="4500" dirty="0"/>
              <a:t>USC (Medical Devices)</a:t>
            </a:r>
          </a:p>
          <a:p>
            <a:pPr lvl="1"/>
            <a:endParaRPr kumimoji="1" lang="en-GB" dirty="0"/>
          </a:p>
          <a:p>
            <a:pPr lvl="1"/>
            <a:endParaRPr lang="en-US" dirty="0"/>
          </a:p>
        </p:txBody>
      </p:sp>
    </p:spTree>
    <p:extLst>
      <p:ext uri="{BB962C8B-B14F-4D97-AF65-F5344CB8AC3E}">
        <p14:creationId xmlns:p14="http://schemas.microsoft.com/office/powerpoint/2010/main" val="1129643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36A01-B7A7-4D77-8207-BA189485F7E0}"/>
              </a:ext>
            </a:extLst>
          </p:cNvPr>
          <p:cNvSpPr>
            <a:spLocks noGrp="1"/>
          </p:cNvSpPr>
          <p:nvPr>
            <p:ph type="title"/>
          </p:nvPr>
        </p:nvSpPr>
        <p:spPr/>
        <p:txBody>
          <a:bodyPr/>
          <a:lstStyle/>
          <a:p>
            <a:r>
              <a:rPr lang="en-US" b="1" dirty="0">
                <a:effectLst>
                  <a:outerShdw blurRad="38100" dist="38100" dir="2700000" algn="tl">
                    <a:srgbClr val="000000">
                      <a:alpha val="43137"/>
                    </a:srgbClr>
                  </a:outerShdw>
                </a:effectLst>
              </a:rPr>
              <a:t>RHSC 2020 Meetings</a:t>
            </a:r>
          </a:p>
        </p:txBody>
      </p:sp>
      <p:sp>
        <p:nvSpPr>
          <p:cNvPr id="3" name="Content Placeholder 2">
            <a:extLst>
              <a:ext uri="{FF2B5EF4-FFF2-40B4-BE49-F238E27FC236}">
                <a16:creationId xmlns:a16="http://schemas.microsoft.com/office/drawing/2014/main" id="{5DD2F2A4-AB04-4D3D-AEC9-00CF5BFC07CA}"/>
              </a:ext>
            </a:extLst>
          </p:cNvPr>
          <p:cNvSpPr>
            <a:spLocks noGrp="1"/>
          </p:cNvSpPr>
          <p:nvPr>
            <p:ph idx="1"/>
          </p:nvPr>
        </p:nvSpPr>
        <p:spPr>
          <a:xfrm>
            <a:off x="899592" y="2276872"/>
            <a:ext cx="7787208" cy="3849291"/>
          </a:xfrm>
        </p:spPr>
        <p:txBody>
          <a:bodyPr/>
          <a:lstStyle/>
          <a:p>
            <a:r>
              <a:rPr lang="en-US" dirty="0"/>
              <a:t>Biannual Meetings held virtually in June &amp; December (COVID-19 restrictions)</a:t>
            </a:r>
          </a:p>
          <a:p>
            <a:r>
              <a:rPr lang="en-US" dirty="0"/>
              <a:t>Continued good progress</a:t>
            </a:r>
          </a:p>
          <a:p>
            <a:r>
              <a:rPr lang="en-US" dirty="0"/>
              <a:t>2021 Meetings to be virtual</a:t>
            </a:r>
          </a:p>
          <a:p>
            <a:r>
              <a:rPr lang="en-US" dirty="0"/>
              <a:t>December 2020 highlights</a:t>
            </a:r>
          </a:p>
        </p:txBody>
      </p:sp>
    </p:spTree>
    <p:extLst>
      <p:ext uri="{BB962C8B-B14F-4D97-AF65-F5344CB8AC3E}">
        <p14:creationId xmlns:p14="http://schemas.microsoft.com/office/powerpoint/2010/main" val="1196845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5576" y="476672"/>
            <a:ext cx="7931224" cy="1080120"/>
          </a:xfrm>
        </p:spPr>
        <p:txBody>
          <a:bodyPr>
            <a:normAutofit fontScale="90000"/>
          </a:bodyPr>
          <a:lstStyle/>
          <a:p>
            <a:r>
              <a:rPr lang="en-US" altLang="ja-JP" b="1" dirty="0">
                <a:effectLst>
                  <a:outerShdw blurRad="38100" dist="38100" dir="2700000" algn="tl">
                    <a:srgbClr val="000000">
                      <a:alpha val="43137"/>
                    </a:srgbClr>
                  </a:outerShdw>
                </a:effectLst>
              </a:rPr>
              <a:t>Dec 2020 Virtual Meeting Outcomes</a:t>
            </a:r>
            <a:br>
              <a:rPr lang="en-US" altLang="ja-JP" b="1" dirty="0"/>
            </a:br>
            <a:endParaRPr kumimoji="1" lang="en-GB" sz="3300" b="1" dirty="0"/>
          </a:p>
        </p:txBody>
      </p:sp>
      <p:sp>
        <p:nvSpPr>
          <p:cNvPr id="3" name="コンテンツ プレースホルダー 2"/>
          <p:cNvSpPr>
            <a:spLocks noGrp="1"/>
          </p:cNvSpPr>
          <p:nvPr>
            <p:ph idx="1"/>
          </p:nvPr>
        </p:nvSpPr>
        <p:spPr>
          <a:xfrm>
            <a:off x="611560" y="1124745"/>
            <a:ext cx="8075240" cy="5734928"/>
          </a:xfrm>
        </p:spPr>
        <p:txBody>
          <a:bodyPr>
            <a:normAutofit/>
          </a:bodyPr>
          <a:lstStyle/>
          <a:p>
            <a:pPr algn="just"/>
            <a:r>
              <a:rPr kumimoji="1" lang="en-US" altLang="ja-JP" sz="2400" dirty="0"/>
              <a:t>RHSC Website created and continually updated by RHSC Secretariat</a:t>
            </a:r>
          </a:p>
          <a:p>
            <a:pPr algn="just"/>
            <a:endParaRPr kumimoji="1" lang="en-US" altLang="ja-JP" sz="2400" b="1" i="1" dirty="0"/>
          </a:p>
          <a:p>
            <a:pPr marL="342900" lvl="1" indent="-342900" algn="just">
              <a:buFont typeface="Arial" pitchFamily="34" charset="0"/>
              <a:buChar char="•"/>
            </a:pPr>
            <a:r>
              <a:rPr lang="en-US" altLang="ja-JP" sz="2400" dirty="0"/>
              <a:t>Standardize RHSC Activities: Endorsement of Revised CoE Operating Model, PWA Roadmap Template, Pilot CoE Application Form, CoE “Checklist” for applications, and new CoE Assessment Plan for periodic evaluations</a:t>
            </a:r>
          </a:p>
          <a:p>
            <a:pPr marL="342900" lvl="1" indent="-342900" algn="just">
              <a:buFont typeface="Arial" pitchFamily="34" charset="0"/>
              <a:buChar char="•"/>
            </a:pPr>
            <a:endParaRPr lang="en-US" altLang="ja-JP" sz="2400" dirty="0"/>
          </a:p>
          <a:p>
            <a:pPr marL="342900" lvl="1" indent="-342900" algn="just">
              <a:buFont typeface="Arial" pitchFamily="34" charset="0"/>
              <a:buChar char="•"/>
            </a:pPr>
            <a:r>
              <a:rPr kumimoji="1" lang="en-US" altLang="ja-JP" sz="2400" dirty="0"/>
              <a:t>RHSC Forum Proposal endorsed for discussion of topics not specifically included in PWA Core Curriculum, including the ability to apply for AHC funding</a:t>
            </a:r>
          </a:p>
          <a:p>
            <a:pPr marL="342900" lvl="1" indent="-342900" algn="just">
              <a:buFont typeface="Arial" pitchFamily="34" charset="0"/>
              <a:buChar char="•"/>
            </a:pPr>
            <a:endParaRPr kumimoji="1" lang="en-US" altLang="ja-JP" sz="2400" dirty="0"/>
          </a:p>
          <a:p>
            <a:pPr marL="342900" lvl="1" indent="-342900" algn="just">
              <a:buFont typeface="Arial" pitchFamily="34" charset="0"/>
              <a:buChar char="•"/>
            </a:pPr>
            <a:r>
              <a:rPr kumimoji="1" lang="en-US" altLang="ja-JP" sz="2400" dirty="0"/>
              <a:t>Updates on 2020 activities &amp; future plans of all PWAs</a:t>
            </a:r>
          </a:p>
          <a:p>
            <a:pPr marL="342900" lvl="1" indent="-342900" algn="just">
              <a:buFont typeface="Arial" pitchFamily="34" charset="0"/>
              <a:buChar char="•"/>
            </a:pPr>
            <a:endParaRPr lang="en-US" altLang="ja-JP" sz="2400" b="1" i="1" dirty="0"/>
          </a:p>
          <a:p>
            <a:pPr marL="342900" lvl="1" indent="-342900">
              <a:buFont typeface="Arial" pitchFamily="34" charset="0"/>
              <a:buChar char="•"/>
            </a:pPr>
            <a:endParaRPr lang="en-US" altLang="ja-JP" b="1" i="1" dirty="0"/>
          </a:p>
          <a:p>
            <a:pPr marL="342900" lvl="1" indent="-342900">
              <a:buFont typeface="Arial" pitchFamily="34" charset="0"/>
              <a:buChar char="•"/>
            </a:pPr>
            <a:endParaRPr lang="en-US" altLang="ja-JP" b="1" i="1" dirty="0"/>
          </a:p>
          <a:p>
            <a:pPr marL="342900" lvl="1" indent="-342900">
              <a:buFont typeface="Arial" pitchFamily="34" charset="0"/>
              <a:buChar char="•"/>
            </a:pPr>
            <a:endParaRPr lang="en-US" altLang="ja-JP" dirty="0"/>
          </a:p>
          <a:p>
            <a:pPr lvl="1"/>
            <a:endParaRPr kumimoji="1" lang="en-GB" dirty="0"/>
          </a:p>
          <a:p>
            <a:pPr marL="457200" lvl="1" indent="0">
              <a:buNone/>
            </a:pPr>
            <a:endParaRPr kumimoji="1" lang="en-GB" dirty="0"/>
          </a:p>
        </p:txBody>
      </p:sp>
    </p:spTree>
    <p:extLst>
      <p:ext uri="{BB962C8B-B14F-4D97-AF65-F5344CB8AC3E}">
        <p14:creationId xmlns:p14="http://schemas.microsoft.com/office/powerpoint/2010/main" val="1812316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Custom Design">
  <a:themeElements>
    <a:clrScheme name="Custom 1">
      <a:dk1>
        <a:srgbClr val="000000"/>
      </a:dk1>
      <a:lt1>
        <a:srgbClr val="FFFFFF"/>
      </a:lt1>
      <a:dk2>
        <a:srgbClr val="000000"/>
      </a:dk2>
      <a:lt2>
        <a:srgbClr val="808080"/>
      </a:lt2>
      <a:accent1>
        <a:srgbClr val="CC6600"/>
      </a:accent1>
      <a:accent2>
        <a:srgbClr val="E5E5E5"/>
      </a:accent2>
      <a:accent3>
        <a:srgbClr val="FFFFFF"/>
      </a:accent3>
      <a:accent4>
        <a:srgbClr val="422100"/>
      </a:accent4>
      <a:accent5>
        <a:srgbClr val="CC3300"/>
      </a:accent5>
      <a:accent6>
        <a:srgbClr val="0033CC"/>
      </a:accent6>
      <a:hlink>
        <a:srgbClr val="002060"/>
      </a:hlink>
      <a:folHlink>
        <a:srgbClr val="0070C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bg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66"/>
        </a:hlink>
        <a:folHlink>
          <a:srgbClr val="99CC00"/>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66"/>
        </a:hlink>
        <a:folHlink>
          <a:srgbClr val="99CC00"/>
        </a:folHlink>
      </a:clrScheme>
      <a:clrMap bg1="lt1" tx1="dk1" bg2="lt2" tx2="dk2" accent1="accent1" accent2="accent2" accent3="accent3" accent4="accent4" accent5="accent5" accent6="accent6" hlink="hlink" folHlink="folHlink"/>
    </a:extraClrScheme>
    <a:extraClrScheme>
      <a:clrScheme name="Custom Design 15">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99CC00"/>
        </a:folHlink>
      </a:clrScheme>
      <a:clrMap bg1="lt1" tx1="dk1" bg2="lt2" tx2="dk2" accent1="accent1" accent2="accent2" accent3="accent3" accent4="accent4" accent5="accent5" accent6="accent6" hlink="hlink" folHlink="folHlink"/>
    </a:extraClrScheme>
    <a:extraClrScheme>
      <a:clrScheme name="Custom Design 16">
        <a:dk1>
          <a:srgbClr val="000000"/>
        </a:dk1>
        <a:lt1>
          <a:srgbClr val="FFFFFF"/>
        </a:lt1>
        <a:dk2>
          <a:srgbClr val="CCEC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0099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1286</TotalTime>
  <Words>971</Words>
  <Application>Microsoft Office PowerPoint</Application>
  <PresentationFormat>On-screen Show (4:3)</PresentationFormat>
  <Paragraphs>226</Paragraphs>
  <Slides>13</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13</vt:i4>
      </vt:variant>
    </vt:vector>
  </HeadingPairs>
  <TitlesOfParts>
    <vt:vector size="17" baseType="lpstr">
      <vt:lpstr>Arial</vt:lpstr>
      <vt:lpstr>Calibri</vt:lpstr>
      <vt:lpstr>Office Theme</vt:lpstr>
      <vt:lpstr>4_Custom Design</vt:lpstr>
      <vt:lpstr> Report to LSIF:  Regulatory Harmonization  Steering Committee (RHSC) Update</vt:lpstr>
      <vt:lpstr>Regulatory Harmonization  Steering Committee</vt:lpstr>
      <vt:lpstr>RHSC Guiding Principles</vt:lpstr>
      <vt:lpstr>Regulatory Convergence</vt:lpstr>
      <vt:lpstr>Priority Work Areas (PWAs)</vt:lpstr>
      <vt:lpstr>Centers of Excellence (CoEs)</vt:lpstr>
      <vt:lpstr>Current APEC Regulatory Training CoEs:</vt:lpstr>
      <vt:lpstr>RHSC 2020 Meetings</vt:lpstr>
      <vt:lpstr>Dec 2020 Virtual Meeting Outcomes </vt:lpstr>
      <vt:lpstr>Current APEC Regulatory Training Pilot CoEs:</vt:lpstr>
      <vt:lpstr>2021 RHSC Plans</vt:lpstr>
      <vt:lpstr>2021 Planned CoE Programs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Outcomes from  2016 SOM-3 RHSC Meeting</dc:title>
  <dc:creator>Junko Sato</dc:creator>
  <cp:lastModifiedBy>Limoli, Michelle</cp:lastModifiedBy>
  <cp:revision>127</cp:revision>
  <dcterms:modified xsi:type="dcterms:W3CDTF">2021-02-21T16:34:03Z</dcterms:modified>
</cp:coreProperties>
</file>