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890" r:id="rId2"/>
  </p:sldMasterIdLst>
  <p:notesMasterIdLst>
    <p:notesMasterId r:id="rId8"/>
  </p:notesMasterIdLst>
  <p:handoutMasterIdLst>
    <p:handoutMasterId r:id="rId9"/>
  </p:handoutMasterIdLst>
  <p:sldIdLst>
    <p:sldId id="256" r:id="rId3"/>
    <p:sldId id="267" r:id="rId4"/>
    <p:sldId id="268" r:id="rId5"/>
    <p:sldId id="265" r:id="rId6"/>
    <p:sldId id="266" r:id="rId7"/>
  </p:sldIdLst>
  <p:sldSz cx="9144000" cy="6858000" type="letter"/>
  <p:notesSz cx="7007225" cy="9293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81E"/>
    <a:srgbClr val="FFF5C2"/>
    <a:srgbClr val="FFBF56"/>
    <a:srgbClr val="C28500"/>
    <a:srgbClr val="00FFFF"/>
    <a:srgbClr val="7D193C"/>
    <a:srgbClr val="BE2B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7" autoAdjust="0"/>
    <p:restoredTop sz="94648" autoAdjust="0"/>
  </p:normalViewPr>
  <p:slideViewPr>
    <p:cSldViewPr snapToGrid="0">
      <p:cViewPr varScale="1">
        <p:scale>
          <a:sx n="48" d="100"/>
          <a:sy n="48" d="100"/>
        </p:scale>
        <p:origin x="2208"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defTabSz="931863">
              <a:defRPr sz="1200">
                <a:latin typeface="Times" pitchFamily="18" charset="0"/>
              </a:defRPr>
            </a:lvl1pPr>
          </a:lstStyle>
          <a:p>
            <a:pPr>
              <a:defRPr/>
            </a:pPr>
            <a:endParaRPr lang="en-US"/>
          </a:p>
        </p:txBody>
      </p:sp>
      <p:sp>
        <p:nvSpPr>
          <p:cNvPr id="29699" name="Rectangle 3"/>
          <p:cNvSpPr>
            <a:spLocks noGrp="1" noChangeArrowheads="1"/>
          </p:cNvSpPr>
          <p:nvPr>
            <p:ph type="dt" sz="quarter" idx="1"/>
          </p:nvPr>
        </p:nvSpPr>
        <p:spPr bwMode="auto">
          <a:xfrm>
            <a:off x="3970338" y="0"/>
            <a:ext cx="3036887"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defTabSz="931863">
              <a:defRPr sz="1200">
                <a:latin typeface="Times" pitchFamily="18" charset="0"/>
              </a:defRPr>
            </a:lvl1pPr>
          </a:lstStyle>
          <a:p>
            <a:pPr>
              <a:defRPr/>
            </a:pPr>
            <a:endParaRPr lang="en-US"/>
          </a:p>
        </p:txBody>
      </p:sp>
      <p:sp>
        <p:nvSpPr>
          <p:cNvPr id="29701" name="Rectangle 5"/>
          <p:cNvSpPr>
            <a:spLocks noGrp="1" noChangeArrowheads="1"/>
          </p:cNvSpPr>
          <p:nvPr>
            <p:ph type="sldNum" sz="quarter" idx="3"/>
          </p:nvPr>
        </p:nvSpPr>
        <p:spPr bwMode="auto">
          <a:xfrm>
            <a:off x="231775" y="8359775"/>
            <a:ext cx="6465888" cy="779463"/>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r>
              <a:rPr lang="en-US"/>
              <a:t>   </a:t>
            </a:r>
            <a:fld id="{EC2F2950-176E-40E6-A788-04B4BFF04B77}" type="slidenum">
              <a:rPr lang="en-US"/>
              <a:pPr>
                <a:defRPr/>
              </a:pPr>
              <a:t>‹#›</a:t>
            </a:fld>
            <a:endParaRPr lang="en-US"/>
          </a:p>
        </p:txBody>
      </p:sp>
    </p:spTree>
    <p:extLst>
      <p:ext uri="{BB962C8B-B14F-4D97-AF65-F5344CB8AC3E}">
        <p14:creationId xmlns:p14="http://schemas.microsoft.com/office/powerpoint/2010/main" val="2056188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6888"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defTabSz="931863">
              <a:defRPr sz="1200">
                <a:latin typeface="Times" pitchFamily="18" charset="0"/>
              </a:defRPr>
            </a:lvl1pPr>
          </a:lstStyle>
          <a:p>
            <a:pPr>
              <a:defRPr/>
            </a:pPr>
            <a:endParaRPr lang="en-US"/>
          </a:p>
        </p:txBody>
      </p:sp>
      <p:sp>
        <p:nvSpPr>
          <p:cNvPr id="20483" name="Rectangle 3"/>
          <p:cNvSpPr>
            <a:spLocks noGrp="1" noChangeArrowheads="1"/>
          </p:cNvSpPr>
          <p:nvPr>
            <p:ph type="dt" idx="1"/>
          </p:nvPr>
        </p:nvSpPr>
        <p:spPr bwMode="auto">
          <a:xfrm>
            <a:off x="3970338" y="0"/>
            <a:ext cx="3036887"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algn="r" defTabSz="931863">
              <a:defRPr sz="1200">
                <a:latin typeface="Times" pitchFamily="18" charset="0"/>
              </a:defRPr>
            </a:lvl1pPr>
          </a:lstStyle>
          <a:p>
            <a:pPr>
              <a:defRPr/>
            </a:pPr>
            <a:fld id="{42859330-5F92-40C8-8C5B-83CC99A54D3F}" type="datetime1">
              <a:rPr lang="en-US"/>
              <a:pPr>
                <a:defRPr/>
              </a:pPr>
              <a:t>4/10/2018</a:t>
            </a:fld>
            <a:endParaRPr lang="en-US"/>
          </a:p>
        </p:txBody>
      </p:sp>
      <p:sp>
        <p:nvSpPr>
          <p:cNvPr id="18436" name="Rectangle 4"/>
          <p:cNvSpPr>
            <a:spLocks noGrp="1" noRot="1" noChangeAspect="1" noChangeArrowheads="1" noTextEdit="1"/>
          </p:cNvSpPr>
          <p:nvPr>
            <p:ph type="sldImg" idx="2"/>
          </p:nvPr>
        </p:nvSpPr>
        <p:spPr bwMode="auto">
          <a:xfrm>
            <a:off x="1179513" y="700088"/>
            <a:ext cx="4646612" cy="3484562"/>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36625" y="4414838"/>
            <a:ext cx="5133975" cy="417830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6888"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defTabSz="931863">
              <a:defRPr sz="1200">
                <a:latin typeface="Times" pitchFamily="18" charset="0"/>
              </a:defRPr>
            </a:lvl1pPr>
          </a:lstStyle>
          <a:p>
            <a:pPr>
              <a:defRPr/>
            </a:pPr>
            <a:r>
              <a:rPr lang="en-US"/>
              <a:t>Test</a:t>
            </a:r>
          </a:p>
        </p:txBody>
      </p:sp>
      <p:sp>
        <p:nvSpPr>
          <p:cNvPr id="20487" name="Rectangle 7"/>
          <p:cNvSpPr>
            <a:spLocks noGrp="1" noChangeArrowheads="1"/>
          </p:cNvSpPr>
          <p:nvPr>
            <p:ph type="sldNum" sz="quarter" idx="5"/>
          </p:nvPr>
        </p:nvSpPr>
        <p:spPr bwMode="auto">
          <a:xfrm>
            <a:off x="3970338" y="8829675"/>
            <a:ext cx="3036887"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fld id="{9A4692E6-BA68-4F55-A2FE-0004843A4011}" type="slidenum">
              <a:rPr lang="en-US"/>
              <a:pPr>
                <a:defRPr/>
              </a:pPr>
              <a:t>‹#›</a:t>
            </a:fld>
            <a:endParaRPr lang="en-US"/>
          </a:p>
        </p:txBody>
      </p:sp>
    </p:spTree>
    <p:extLst>
      <p:ext uri="{BB962C8B-B14F-4D97-AF65-F5344CB8AC3E}">
        <p14:creationId xmlns:p14="http://schemas.microsoft.com/office/powerpoint/2010/main" val="10718202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E3334670-032E-4C0B-8FD2-DC4C2A6DD830}" type="datetime1">
              <a:rPr lang="en-US" smtClean="0"/>
              <a:pPr/>
              <a:t>4/10/2018</a:t>
            </a:fld>
            <a:endParaRPr lang="en-US" smtClean="0"/>
          </a:p>
        </p:txBody>
      </p:sp>
      <p:sp>
        <p:nvSpPr>
          <p:cNvPr id="19459" name="Rectangle 6"/>
          <p:cNvSpPr>
            <a:spLocks noGrp="1" noChangeArrowheads="1"/>
          </p:cNvSpPr>
          <p:nvPr>
            <p:ph type="ftr" sz="quarter" idx="4"/>
          </p:nvPr>
        </p:nvSpPr>
        <p:spPr>
          <a:noFill/>
        </p:spPr>
        <p:txBody>
          <a:bodyPr/>
          <a:lstStyle/>
          <a:p>
            <a:r>
              <a:rPr lang="en-US" smtClean="0"/>
              <a:t>Test</a:t>
            </a:r>
          </a:p>
        </p:txBody>
      </p:sp>
      <p:sp>
        <p:nvSpPr>
          <p:cNvPr id="19460" name="Rectangle 7"/>
          <p:cNvSpPr>
            <a:spLocks noGrp="1" noChangeArrowheads="1"/>
          </p:cNvSpPr>
          <p:nvPr>
            <p:ph type="sldNum" sz="quarter" idx="5"/>
          </p:nvPr>
        </p:nvSpPr>
        <p:spPr>
          <a:noFill/>
        </p:spPr>
        <p:txBody>
          <a:bodyPr/>
          <a:lstStyle/>
          <a:p>
            <a:fld id="{56A0A50E-A6FA-4EAB-AECA-2E35505233FE}" type="slidenum">
              <a:rPr lang="en-US" smtClean="0"/>
              <a:pPr/>
              <a:t>1</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12721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6" descr="Title_Footer.png"/>
          <p:cNvPicPr>
            <a:picLocks noChangeAspect="1"/>
          </p:cNvPicPr>
          <p:nvPr/>
        </p:nvPicPr>
        <p:blipFill>
          <a:blip r:embed="rId3" cstate="print"/>
          <a:srcRect/>
          <a:stretch>
            <a:fillRect/>
          </a:stretch>
        </p:blipFill>
        <p:spPr bwMode="auto">
          <a:xfrm>
            <a:off x="0" y="5143500"/>
            <a:ext cx="9144000" cy="1714500"/>
          </a:xfrm>
          <a:prstGeom prst="rect">
            <a:avLst/>
          </a:prstGeom>
          <a:noFill/>
          <a:ln w="9525">
            <a:noFill/>
            <a:miter lim="800000"/>
            <a:headEnd/>
            <a:tailEnd/>
          </a:ln>
        </p:spPr>
      </p:pic>
      <p:pic>
        <p:nvPicPr>
          <p:cNvPr id="6" name="Picture 8" descr="PNNL_Logo.png"/>
          <p:cNvPicPr>
            <a:picLocks noChangeAspect="1"/>
          </p:cNvPicPr>
          <p:nvPr/>
        </p:nvPicPr>
        <p:blipFill>
          <a:blip r:embed="rId4" cstate="print"/>
          <a:srcRect/>
          <a:stretch>
            <a:fillRect/>
          </a:stretch>
        </p:blipFill>
        <p:spPr bwMode="auto">
          <a:xfrm>
            <a:off x="6492875" y="5670550"/>
            <a:ext cx="2651125" cy="731838"/>
          </a:xfrm>
          <a:prstGeom prst="rect">
            <a:avLst/>
          </a:prstGeom>
          <a:noFill/>
          <a:ln w="9525">
            <a:noFill/>
            <a:miter lim="800000"/>
            <a:headEnd/>
            <a:tailEnd/>
          </a:ln>
        </p:spPr>
      </p:pic>
      <p:pic>
        <p:nvPicPr>
          <p:cNvPr id="7" name="Picture 8" descr="Proudly_Operated_by_Battelle_Onyx.png"/>
          <p:cNvPicPr>
            <a:picLocks noChangeAspect="1"/>
          </p:cNvPicPr>
          <p:nvPr/>
        </p:nvPicPr>
        <p:blipFill>
          <a:blip r:embed="rId5" cstate="print"/>
          <a:srcRect/>
          <a:stretch>
            <a:fillRect/>
          </a:stretch>
        </p:blipFill>
        <p:spPr bwMode="auto">
          <a:xfrm>
            <a:off x="6492875" y="6400800"/>
            <a:ext cx="2651125" cy="457200"/>
          </a:xfrm>
          <a:prstGeom prst="rect">
            <a:avLst/>
          </a:prstGeom>
          <a:noFill/>
          <a:ln w="9525">
            <a:noFill/>
            <a:miter lim="800000"/>
            <a:headEnd/>
            <a:tailEnd/>
          </a:ln>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defRPr/>
            </a:lvl1pPr>
          </a:lstStyle>
          <a:p>
            <a:r>
              <a:rPr lang="en-US" smtClean="0"/>
              <a:t>Click to edit Master subtitle style</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F86A8640-AC45-4FE6-A969-88256AB55E3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4/10/2018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F86A8640-AC45-4FE6-A969-88256AB55E3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8016CB5-BD77-488D-A98B-EF55056B833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7EA093E-E3B3-4A80-BAD6-5C80FF03A054}"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pic>
        <p:nvPicPr>
          <p:cNvPr id="6"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48016CB5-BD77-488D-A98B-EF55056B833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7EA093E-E3B3-4A80-BAD6-5C80FF03A054}" type="slidenum">
              <a:rPr lang="en-US" smtClean="0"/>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7"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D84ECFCF-DA63-4060-92AC-D9CDB6A84304}" type="slidenum">
              <a:rPr lang="en-US"/>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F2B9E26E-2A3D-477F-973C-9E1C61040589}"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7FAF682F-B133-4672-BD30-40E9EEA3DE68}"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pic>
        <p:nvPicPr>
          <p:cNvPr id="5"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pPr>
              <a:defRPr/>
            </a:pPr>
            <a:fld id="{DA645F43-1CB9-4A27-8C62-B5E28CC16C7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C6C425C1-7ED6-492D-BC6E-896BC20F3722}"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7DD37837-615E-4354-9D4D-D2946D1A4B39}"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a:xfrm>
            <a:off x="112713" y="6483350"/>
            <a:ext cx="509587" cy="365125"/>
          </a:xfrm>
        </p:spPr>
        <p:txBody>
          <a:bodyPr/>
          <a:lstStyle>
            <a:lvl1pPr>
              <a:defRPr/>
            </a:lvl1pPr>
          </a:lstStyle>
          <a:p>
            <a:pPr>
              <a:defRPr/>
            </a:pPr>
            <a:fld id="{C6A221E2-D072-4548-A7E1-1F63BF79AFEB}"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pPr>
              <a:defRPr/>
            </a:pPr>
            <a:fld id="{27EA093E-E3B3-4A80-BAD6-5C80FF03A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Lst>
  <p:hf hdr="0" ftr="0" dt="0"/>
  <p:txStyles>
    <p:titleStyle>
      <a:lvl1pPr algn="l" rtl="0" eaLnBrk="0" fontAlgn="base" hangingPunct="0">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0" fontAlgn="base" hangingPunct="0">
        <a:lnSpc>
          <a:spcPct val="85000"/>
        </a:lnSpc>
        <a:spcBef>
          <a:spcPct val="30000"/>
        </a:spcBef>
        <a:spcAft>
          <a:spcPct val="0"/>
        </a:spcAft>
        <a:buClr>
          <a:schemeClr val="folHlink"/>
        </a:buClr>
        <a:buBlip>
          <a:blip r:embed="rId11"/>
        </a:buBlip>
        <a:defRPr sz="2400">
          <a:solidFill>
            <a:schemeClr val="tx1"/>
          </a:solidFill>
          <a:latin typeface="+mn-lt"/>
          <a:ea typeface="ＭＳ Ｐゴシック" pitchFamily="-109" charset="-128"/>
          <a:cs typeface="+mn-cs"/>
        </a:defRPr>
      </a:lvl1pPr>
      <a:lvl2pPr marL="742950" indent="-285750" algn="l" rtl="0" eaLnBrk="0" fontAlgn="base" hangingPunct="0">
        <a:lnSpc>
          <a:spcPct val="85000"/>
        </a:lnSpc>
        <a:spcBef>
          <a:spcPct val="30000"/>
        </a:spcBef>
        <a:spcAft>
          <a:spcPct val="0"/>
        </a:spcAft>
        <a:buClr>
          <a:schemeClr val="tx2"/>
        </a:buClr>
        <a:buSzPct val="80000"/>
        <a:buBlip>
          <a:blip r:embed="rId12"/>
        </a:buBlip>
        <a:defRPr sz="2000">
          <a:solidFill>
            <a:schemeClr val="tx1"/>
          </a:solidFill>
          <a:latin typeface="+mn-lt"/>
          <a:ea typeface="ＭＳ Ｐゴシック" pitchFamily="-109" charset="-128"/>
        </a:defRPr>
      </a:lvl2pPr>
      <a:lvl3pPr marL="1143000" indent="-228600" algn="l" rtl="0" eaLnBrk="0" fontAlgn="base" hangingPunct="0">
        <a:lnSpc>
          <a:spcPct val="85000"/>
        </a:lnSpc>
        <a:spcBef>
          <a:spcPct val="30000"/>
        </a:spcBef>
        <a:spcAft>
          <a:spcPct val="0"/>
        </a:spcAft>
        <a:buClr>
          <a:srgbClr val="737373"/>
        </a:buClr>
        <a:buSzPct val="60000"/>
        <a:buBlip>
          <a:blip r:embed="rId13"/>
        </a:buBlip>
        <a:defRPr sz="2000">
          <a:solidFill>
            <a:schemeClr val="tx1"/>
          </a:solidFill>
          <a:latin typeface="+mn-lt"/>
          <a:ea typeface="ＭＳ Ｐゴシック" pitchFamily="-109" charset="-128"/>
        </a:defRPr>
      </a:lvl3pPr>
      <a:lvl4pPr marL="1600200" indent="-228600" algn="l" rtl="0" eaLnBrk="0" fontAlgn="base" hangingPunct="0">
        <a:lnSpc>
          <a:spcPct val="85000"/>
        </a:lnSpc>
        <a:spcBef>
          <a:spcPct val="30000"/>
        </a:spcBef>
        <a:spcAft>
          <a:spcPct val="0"/>
        </a:spcAft>
        <a:buBlip>
          <a:blip r:embed="rId14"/>
        </a:buBlip>
        <a:defRPr sz="16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Blip>
          <a:blip r:embed="rId11"/>
        </a:buBlip>
        <a:defRPr sz="14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14"/>
        </a:buBlip>
        <a:defRPr sz="1400">
          <a:solidFill>
            <a:schemeClr val="tx1"/>
          </a:solidFill>
          <a:latin typeface="+mn-lt"/>
        </a:defRPr>
      </a:lvl6pPr>
      <a:lvl7pPr marL="2971800" indent="-228600" algn="l" rtl="0" eaLnBrk="1" fontAlgn="base" hangingPunct="1">
        <a:spcBef>
          <a:spcPct val="20000"/>
        </a:spcBef>
        <a:spcAft>
          <a:spcPct val="0"/>
        </a:spcAft>
        <a:buBlip>
          <a:blip r:embed="rId14"/>
        </a:buBlip>
        <a:defRPr sz="1400">
          <a:solidFill>
            <a:schemeClr val="tx1"/>
          </a:solidFill>
          <a:latin typeface="+mn-lt"/>
        </a:defRPr>
      </a:lvl7pPr>
      <a:lvl8pPr marL="3429000" indent="-228600" algn="l" rtl="0" eaLnBrk="1" fontAlgn="base" hangingPunct="1">
        <a:spcBef>
          <a:spcPct val="20000"/>
        </a:spcBef>
        <a:spcAft>
          <a:spcPct val="0"/>
        </a:spcAft>
        <a:buBlip>
          <a:blip r:embed="rId14"/>
        </a:buBlip>
        <a:defRPr sz="1400">
          <a:solidFill>
            <a:schemeClr val="tx1"/>
          </a:solidFill>
          <a:latin typeface="+mn-lt"/>
        </a:defRPr>
      </a:lvl8pPr>
      <a:lvl9pPr marL="3886200" indent="-228600" algn="l" rtl="0" eaLnBrk="1" fontAlgn="base" hangingPunct="1">
        <a:spcBef>
          <a:spcPct val="20000"/>
        </a:spcBef>
        <a:spcAft>
          <a:spcPct val="0"/>
        </a:spcAft>
        <a:buBlip>
          <a:blip r:embed="rId14"/>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4/10/2018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7EA093E-E3B3-4A80-BAD6-5C80FF03A054}"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ieppec.org/"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485900" y="1657350"/>
            <a:ext cx="5584698" cy="1447800"/>
          </a:xfrm>
        </p:spPr>
        <p:txBody>
          <a:bodyPr>
            <a:normAutofit/>
          </a:bodyPr>
          <a:lstStyle/>
          <a:p>
            <a:pPr algn="ctr" eaLnBrk="1" hangingPunct="1"/>
            <a:r>
              <a:rPr lang="en-US" sz="4400" dirty="0" smtClean="0">
                <a:ea typeface="ＭＳ Ｐゴシック" pitchFamily="34" charset="-128"/>
              </a:rPr>
              <a:t>USA Project update</a:t>
            </a:r>
          </a:p>
        </p:txBody>
      </p:sp>
      <p:sp>
        <p:nvSpPr>
          <p:cNvPr id="11267" name="Rectangle 3"/>
          <p:cNvSpPr>
            <a:spLocks noGrp="1" noChangeArrowheads="1"/>
          </p:cNvSpPr>
          <p:nvPr>
            <p:ph type="subTitle" idx="1"/>
          </p:nvPr>
        </p:nvSpPr>
        <p:spPr>
          <a:xfrm>
            <a:off x="1603248" y="3933825"/>
            <a:ext cx="5467350" cy="1575435"/>
          </a:xfrm>
        </p:spPr>
        <p:txBody>
          <a:bodyPr/>
          <a:lstStyle/>
          <a:p>
            <a:pPr algn="ctr" eaLnBrk="1" hangingPunct="1">
              <a:buFontTx/>
              <a:buNone/>
            </a:pPr>
            <a:r>
              <a:rPr lang="en-US" sz="2000" dirty="0" smtClean="0">
                <a:ea typeface="ＭＳ Ｐゴシック" pitchFamily="34" charset="-128"/>
              </a:rPr>
              <a:t>EGEEC -51</a:t>
            </a:r>
          </a:p>
          <a:p>
            <a:pPr algn="ctr" eaLnBrk="1" hangingPunct="1">
              <a:buFontTx/>
              <a:buNone/>
            </a:pPr>
            <a:r>
              <a:rPr lang="en-US" sz="2000" dirty="0" smtClean="0">
                <a:ea typeface="ＭＳ Ｐゴシック" pitchFamily="34" charset="-128"/>
              </a:rPr>
              <a:t>Washington DC, USA</a:t>
            </a:r>
          </a:p>
          <a:p>
            <a:pPr algn="ctr" eaLnBrk="1" hangingPunct="1">
              <a:buFontTx/>
              <a:buNone/>
            </a:pPr>
            <a:r>
              <a:rPr lang="en-US" sz="2000" dirty="0" smtClean="0">
                <a:ea typeface="ＭＳ Ｐゴシック" pitchFamily="34" charset="-128"/>
              </a:rPr>
              <a:t>April 11-12, 2018</a:t>
            </a:r>
          </a:p>
          <a:p>
            <a:pPr eaLnBrk="1" hangingPunct="1"/>
            <a:endParaRPr lang="en-US" sz="2000"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EWG </a:t>
            </a:r>
            <a:r>
              <a:rPr lang="en-US" sz="3200" b="1" dirty="0" smtClean="0"/>
              <a:t>04 2015A – Enhancing Regional Conformity Assessment to Ensure Successful ISO50001 Outcomes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Project was extended through December 2018. </a:t>
            </a:r>
          </a:p>
          <a:p>
            <a:r>
              <a:rPr lang="en-US" dirty="0" smtClean="0"/>
              <a:t>The primary </a:t>
            </a:r>
            <a:r>
              <a:rPr lang="en-US" dirty="0"/>
              <a:t>objectives of the </a:t>
            </a:r>
            <a:r>
              <a:rPr lang="en-US" dirty="0" smtClean="0"/>
              <a:t>project are </a:t>
            </a:r>
            <a:r>
              <a:rPr lang="en-US" dirty="0"/>
              <a:t>to build regional capacity, improve conformity assessment and promote successful implementation of the ISO 50001 energy management standard. </a:t>
            </a:r>
            <a:endParaRPr lang="en-US" dirty="0" smtClean="0"/>
          </a:p>
          <a:p>
            <a:r>
              <a:rPr lang="en-US" dirty="0" smtClean="0"/>
              <a:t>The project includes a series of three workshops held in Jakarta (January 2018), Atlanta, Georgia (February 2018) and Lima (late April 2018), and a webinar.</a:t>
            </a:r>
          </a:p>
          <a:p>
            <a:r>
              <a:rPr lang="en-US" dirty="0" smtClean="0"/>
              <a:t>Feedback on progress, lessons learned and arising issues to be used as regional input to ISO/Technical Committee (TC) 301 revision of the ISO50001 standard. </a:t>
            </a:r>
          </a:p>
          <a:p>
            <a:r>
              <a:rPr lang="en-GB" dirty="0"/>
              <a:t>The workshops emphasize the need to have a quality infrastructure system in place that guarantees </a:t>
            </a:r>
            <a:r>
              <a:rPr lang="en-GB" dirty="0" smtClean="0"/>
              <a:t>technically </a:t>
            </a:r>
            <a:r>
              <a:rPr lang="en-GB" dirty="0"/>
              <a:t>robust implementation, resulting in effective improvements in energy performance.</a:t>
            </a:r>
            <a:endParaRPr lang="en-US" dirty="0" smtClean="0"/>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2</a:t>
            </a:fld>
            <a:endParaRPr lang="en-US"/>
          </a:p>
        </p:txBody>
      </p:sp>
    </p:spTree>
    <p:extLst>
      <p:ext uri="{BB962C8B-B14F-4D97-AF65-F5344CB8AC3E}">
        <p14:creationId xmlns:p14="http://schemas.microsoft.com/office/powerpoint/2010/main" val="235488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5549"/>
            <a:ext cx="8229600" cy="1143000"/>
          </a:xfrm>
        </p:spPr>
        <p:txBody>
          <a:bodyPr>
            <a:normAutofit fontScale="90000"/>
          </a:bodyPr>
          <a:lstStyle/>
          <a:p>
            <a:r>
              <a:rPr lang="en-US" sz="3200" b="1" dirty="0"/>
              <a:t>EWG 08 </a:t>
            </a:r>
            <a:r>
              <a:rPr lang="en-US" sz="3200" b="1" dirty="0" smtClean="0"/>
              <a:t>2016A: </a:t>
            </a:r>
            <a:r>
              <a:rPr lang="en-US" sz="3200" b="1" dirty="0"/>
              <a:t>Developing Qualified Product Lists for High-Quality and High-Efficiency </a:t>
            </a:r>
            <a:r>
              <a:rPr lang="en-US" sz="3200" b="1" dirty="0" smtClean="0"/>
              <a:t>Lighting Products</a:t>
            </a:r>
            <a:endParaRPr lang="en-US" sz="3200" b="1" dirty="0"/>
          </a:p>
        </p:txBody>
      </p:sp>
      <p:sp>
        <p:nvSpPr>
          <p:cNvPr id="3" name="Content Placeholder 2"/>
          <p:cNvSpPr>
            <a:spLocks noGrp="1"/>
          </p:cNvSpPr>
          <p:nvPr>
            <p:ph idx="1"/>
          </p:nvPr>
        </p:nvSpPr>
        <p:spPr>
          <a:xfrm>
            <a:off x="457200" y="1808922"/>
            <a:ext cx="8507896" cy="4770782"/>
          </a:xfrm>
        </p:spPr>
        <p:txBody>
          <a:bodyPr>
            <a:noAutofit/>
          </a:bodyPr>
          <a:lstStyle/>
          <a:p>
            <a:r>
              <a:rPr lang="en-US" sz="2200" dirty="0" smtClean="0"/>
              <a:t>Workshop was held in Zhuhai, China in October 2017.</a:t>
            </a:r>
          </a:p>
          <a:p>
            <a:r>
              <a:rPr lang="en-US" sz="2200" dirty="0" smtClean="0"/>
              <a:t>The objectives </a:t>
            </a:r>
            <a:r>
              <a:rPr lang="en-US" sz="2200" dirty="0"/>
              <a:t>of the workshop were to</a:t>
            </a:r>
            <a:r>
              <a:rPr lang="en-US" sz="2200" dirty="0" smtClean="0"/>
              <a:t>:</a:t>
            </a:r>
          </a:p>
          <a:p>
            <a:pPr lvl="1"/>
            <a:r>
              <a:rPr lang="en-US" sz="2000" dirty="0"/>
              <a:t>Introduce the Qualified Products List (QPL) as a tool for accelerated adoption of high quality LED lighting </a:t>
            </a:r>
            <a:r>
              <a:rPr lang="en-US" sz="2000" dirty="0" smtClean="0"/>
              <a:t>products; </a:t>
            </a:r>
            <a:endParaRPr lang="en-US" sz="2000" dirty="0"/>
          </a:p>
          <a:p>
            <a:pPr lvl="1"/>
            <a:r>
              <a:rPr lang="en-US" sz="2000" dirty="0" smtClean="0"/>
              <a:t>Discuss </a:t>
            </a:r>
            <a:r>
              <a:rPr lang="en-US" sz="2000" dirty="0"/>
              <a:t>regulatory and programmatic status of LED street lighting </a:t>
            </a:r>
            <a:r>
              <a:rPr lang="en-US" sz="2000" dirty="0" smtClean="0"/>
              <a:t>in APEC economies (e.g</a:t>
            </a:r>
            <a:r>
              <a:rPr lang="en-US" sz="2000" dirty="0"/>
              <a:t>., Standard and Labeling programs, </a:t>
            </a:r>
            <a:r>
              <a:rPr lang="en-US" sz="2000" dirty="0" smtClean="0"/>
              <a:t>international collaboration</a:t>
            </a:r>
            <a:r>
              <a:rPr lang="en-US" sz="2000" dirty="0"/>
              <a:t>, and bulk/government procurement programs); and</a:t>
            </a:r>
          </a:p>
          <a:p>
            <a:pPr lvl="1"/>
            <a:r>
              <a:rPr lang="en-US" sz="2000" dirty="0"/>
              <a:t>Discuss prospects of using a QPL </a:t>
            </a:r>
            <a:r>
              <a:rPr lang="en-US" sz="2000" dirty="0" smtClean="0"/>
              <a:t>to align </a:t>
            </a:r>
            <a:r>
              <a:rPr lang="en-US" sz="2000" dirty="0"/>
              <a:t>test methods and quality standards for LED street lighting products </a:t>
            </a:r>
            <a:r>
              <a:rPr lang="en-US" sz="2000" dirty="0" smtClean="0"/>
              <a:t>in </a:t>
            </a:r>
            <a:r>
              <a:rPr lang="en-US" sz="2000" dirty="0"/>
              <a:t>APEC.</a:t>
            </a:r>
          </a:p>
          <a:p>
            <a:r>
              <a:rPr lang="en-US" sz="2200" dirty="0" smtClean="0"/>
              <a:t>Participants saw value of establishing a </a:t>
            </a:r>
            <a:r>
              <a:rPr lang="en-US" sz="2200" dirty="0"/>
              <a:t>regional </a:t>
            </a:r>
            <a:r>
              <a:rPr lang="en-US" sz="2200" dirty="0" smtClean="0"/>
              <a:t>QPL to help advance </a:t>
            </a:r>
            <a:r>
              <a:rPr lang="en-US" sz="2200" dirty="0"/>
              <a:t>quality </a:t>
            </a:r>
            <a:r>
              <a:rPr lang="en-US" sz="2200" dirty="0" smtClean="0"/>
              <a:t>products, and identified capacity needs.</a:t>
            </a:r>
          </a:p>
          <a:p>
            <a:r>
              <a:rPr lang="en-US" sz="2200" dirty="0" smtClean="0"/>
              <a:t>Summary report published on APEC website with possible next steps. </a:t>
            </a:r>
            <a:endParaRPr lang="en-US" sz="2200" dirty="0"/>
          </a:p>
        </p:txBody>
      </p:sp>
      <p:sp>
        <p:nvSpPr>
          <p:cNvPr id="4" name="Slide Number Placeholder 3"/>
          <p:cNvSpPr>
            <a:spLocks noGrp="1"/>
          </p:cNvSpPr>
          <p:nvPr>
            <p:ph type="sldNum" sz="quarter" idx="12"/>
          </p:nvPr>
        </p:nvSpPr>
        <p:spPr/>
        <p:txBody>
          <a:bodyPr/>
          <a:lstStyle/>
          <a:p>
            <a:pPr>
              <a:defRPr/>
            </a:pPr>
            <a:fld id="{48016CB5-BD77-488D-A98B-EF55056B8334}" type="slidenum">
              <a:rPr lang="en-US" smtClean="0"/>
              <a:pPr>
                <a:defRPr/>
              </a:pPr>
              <a:t>3</a:t>
            </a:fld>
            <a:endParaRPr lang="en-US"/>
          </a:p>
        </p:txBody>
      </p:sp>
    </p:spTree>
    <p:extLst>
      <p:ext uri="{BB962C8B-B14F-4D97-AF65-F5344CB8AC3E}">
        <p14:creationId xmlns:p14="http://schemas.microsoft.com/office/powerpoint/2010/main" val="204456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504092"/>
            <a:ext cx="8305800" cy="1232387"/>
          </a:xfrm>
        </p:spPr>
        <p:txBody>
          <a:bodyPr>
            <a:noAutofit/>
          </a:bodyPr>
          <a:lstStyle/>
          <a:p>
            <a:r>
              <a:rPr lang="en-US" sz="3200" b="1" dirty="0"/>
              <a:t>EWG </a:t>
            </a:r>
            <a:r>
              <a:rPr lang="en-US" sz="3200" b="1" dirty="0" smtClean="0"/>
              <a:t>019 </a:t>
            </a:r>
            <a:r>
              <a:rPr lang="en-US" sz="3200" b="1" dirty="0"/>
              <a:t>2016A – APEC Workshop on Promoting the Development of an Evaluation </a:t>
            </a:r>
            <a:r>
              <a:rPr lang="en-US" sz="3200" b="1" dirty="0" smtClean="0"/>
              <a:t>Community</a:t>
            </a:r>
            <a:endParaRPr lang="en-US" sz="2400" b="1" dirty="0" smtClean="0">
              <a:ea typeface="ＭＳ Ｐゴシック" pitchFamily="34" charset="-128"/>
            </a:endParaRPr>
          </a:p>
        </p:txBody>
      </p:sp>
      <p:sp>
        <p:nvSpPr>
          <p:cNvPr id="13315" name="Content Placeholder 2"/>
          <p:cNvSpPr>
            <a:spLocks noGrp="1"/>
          </p:cNvSpPr>
          <p:nvPr>
            <p:ph idx="1"/>
          </p:nvPr>
        </p:nvSpPr>
        <p:spPr>
          <a:xfrm>
            <a:off x="428625" y="2035418"/>
            <a:ext cx="8029575" cy="4143376"/>
          </a:xfrm>
        </p:spPr>
        <p:txBody>
          <a:bodyPr>
            <a:normAutofit lnSpcReduction="10000"/>
          </a:bodyPr>
          <a:lstStyle/>
          <a:p>
            <a:r>
              <a:rPr lang="en-US" sz="1800" dirty="0"/>
              <a:t>This project organized and hosted a two-day workshop (October 30 and 31, 2017) in Bangkok, Thailand.  The workshop brought together policy makers and the evaluation practitioners to highlight the value of evaluation and discuss the idea of developing an evaluation community. In addition to the Project Overseer, his consultant and four Experts, there were 16 participants from 10 member economies: Chile, China, Malaysia, Mexico, New Zealand, Philippines, Russia, Thailand, United States, and Vietnam.</a:t>
            </a:r>
          </a:p>
          <a:p>
            <a:pPr marL="0" indent="0">
              <a:buNone/>
            </a:pPr>
            <a:endParaRPr lang="en-US" sz="1800" dirty="0"/>
          </a:p>
          <a:p>
            <a:r>
              <a:rPr lang="en-US" sz="1800" dirty="0"/>
              <a:t>This workshop provided insights of the value of having robust evaluation practices and open a dialog between APEC policy makers and evaluators through the presentation of best practice, case studies and workshop sessions. The workshop turned out to be an important step in developing a platform to discuss and exchange experiences, current strategies, policies, protocols, and regulations for designing and implementing program and policy evaluations. </a:t>
            </a:r>
          </a:p>
          <a:p>
            <a:pPr marL="0" indent="0">
              <a:buNone/>
            </a:pPr>
            <a:endParaRPr lang="en-US" sz="1800" dirty="0" smtClean="0"/>
          </a:p>
          <a:p>
            <a:endParaRPr lang="en-US" sz="1600" dirty="0"/>
          </a:p>
          <a:p>
            <a:endParaRPr lang="en-US" sz="1800" dirty="0" smtClean="0">
              <a:ea typeface="ＭＳ Ｐゴシック" pitchFamily="34" charset="-128"/>
            </a:endParaRPr>
          </a:p>
        </p:txBody>
      </p:sp>
      <p:sp>
        <p:nvSpPr>
          <p:cNvPr id="13316" name="Slide Number Placeholder 3"/>
          <p:cNvSpPr>
            <a:spLocks noGrp="1"/>
          </p:cNvSpPr>
          <p:nvPr>
            <p:ph type="sldNum" sz="quarter" idx="12"/>
          </p:nvPr>
        </p:nvSpPr>
        <p:spPr bwMode="auto">
          <a:noFill/>
          <a:ln>
            <a:miter lim="800000"/>
            <a:headEnd/>
            <a:tailEnd/>
          </a:ln>
        </p:spPr>
        <p:txBody>
          <a:bodyPr/>
          <a:lstStyle/>
          <a:p>
            <a:fld id="{75B2EE1F-EBD7-493F-A9E0-58A4F5A80B10}"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504092"/>
            <a:ext cx="8305800" cy="1232387"/>
          </a:xfrm>
        </p:spPr>
        <p:txBody>
          <a:bodyPr>
            <a:noAutofit/>
          </a:bodyPr>
          <a:lstStyle/>
          <a:p>
            <a:r>
              <a:rPr lang="en-US" sz="3200" b="1" dirty="0"/>
              <a:t>EWG </a:t>
            </a:r>
            <a:r>
              <a:rPr lang="en-US" sz="3200" b="1" dirty="0" smtClean="0"/>
              <a:t>019 </a:t>
            </a:r>
            <a:r>
              <a:rPr lang="en-US" sz="3200" b="1" dirty="0"/>
              <a:t>2016A – APEC Workshop on Promoting the Development of an Evaluation </a:t>
            </a:r>
            <a:r>
              <a:rPr lang="en-US" sz="3200" b="1" dirty="0" smtClean="0"/>
              <a:t>Community</a:t>
            </a:r>
            <a:endParaRPr lang="en-US" sz="2400" b="1" dirty="0" smtClean="0">
              <a:ea typeface="ＭＳ Ｐゴシック" pitchFamily="34" charset="-128"/>
            </a:endParaRPr>
          </a:p>
        </p:txBody>
      </p:sp>
      <p:sp>
        <p:nvSpPr>
          <p:cNvPr id="13315" name="Content Placeholder 2"/>
          <p:cNvSpPr>
            <a:spLocks noGrp="1"/>
          </p:cNvSpPr>
          <p:nvPr>
            <p:ph idx="1"/>
          </p:nvPr>
        </p:nvSpPr>
        <p:spPr>
          <a:xfrm>
            <a:off x="428625" y="2035418"/>
            <a:ext cx="8029575" cy="4143376"/>
          </a:xfrm>
        </p:spPr>
        <p:txBody>
          <a:bodyPr>
            <a:normAutofit lnSpcReduction="10000"/>
          </a:bodyPr>
          <a:lstStyle/>
          <a:p>
            <a:r>
              <a:rPr lang="en-US" sz="1800" dirty="0"/>
              <a:t>The workshop was co-located with the International Energy Policy and Program Evaluation Conference (IEPPEC) which was held on November 1 and 2 at the same venue, and several of the workshop participants also attended IEPPEC. Papers and presentations from this conference are available for </a:t>
            </a:r>
            <a:r>
              <a:rPr lang="en-US" sz="1800" dirty="0" smtClean="0"/>
              <a:t>downloading </a:t>
            </a:r>
            <a:r>
              <a:rPr lang="en-US" sz="1800" dirty="0"/>
              <a:t>at: </a:t>
            </a:r>
            <a:r>
              <a:rPr lang="en-US" sz="1800" u="sng" dirty="0">
                <a:hlinkClick r:id="rId2"/>
              </a:rPr>
              <a:t>www.ieppec.org</a:t>
            </a:r>
            <a:r>
              <a:rPr lang="en-US" sz="1800" dirty="0"/>
              <a:t>. </a:t>
            </a:r>
            <a:endParaRPr lang="en-US" sz="1800" dirty="0" smtClean="0"/>
          </a:p>
          <a:p>
            <a:pPr marL="0" indent="0">
              <a:buNone/>
            </a:pPr>
            <a:r>
              <a:rPr lang="en-US" sz="1800" dirty="0"/>
              <a:t> </a:t>
            </a:r>
          </a:p>
          <a:p>
            <a:r>
              <a:rPr lang="en-US" sz="1800" dirty="0"/>
              <a:t>The aim of the workshop was to begin a capacity building process through enabling a robust environment for evaluation, strengthening institutional capacity, and improving individual evaluator capacity. We are in the process of developing an Evaluation Action Plan which will identify the next steps to capacity building.</a:t>
            </a:r>
          </a:p>
          <a:p>
            <a:pPr marL="0" indent="0">
              <a:buNone/>
            </a:pPr>
            <a:endParaRPr lang="en-US" sz="1800" dirty="0"/>
          </a:p>
          <a:p>
            <a:r>
              <a:rPr lang="en-US" sz="1800" dirty="0"/>
              <a:t>The Final </a:t>
            </a:r>
            <a:r>
              <a:rPr lang="en-US" sz="1800" dirty="0" smtClean="0"/>
              <a:t>Report, </a:t>
            </a:r>
            <a:r>
              <a:rPr lang="en-US" sz="1800" smtClean="0"/>
              <a:t>submitted November 29, 2017, includes </a:t>
            </a:r>
            <a:r>
              <a:rPr lang="en-US" sz="1800" dirty="0"/>
              <a:t>the Evaluation Action Plan, Evaluation White Paper, and Workshop evaluation survey.</a:t>
            </a:r>
          </a:p>
          <a:p>
            <a:endParaRPr lang="en-US" sz="1800" dirty="0"/>
          </a:p>
          <a:p>
            <a:pPr marL="0" indent="0">
              <a:buNone/>
            </a:pPr>
            <a:endParaRPr lang="en-US" sz="1800" dirty="0" smtClean="0"/>
          </a:p>
          <a:p>
            <a:endParaRPr lang="en-US" sz="1600" dirty="0"/>
          </a:p>
          <a:p>
            <a:endParaRPr lang="en-US" sz="1800" dirty="0" smtClean="0">
              <a:ea typeface="ＭＳ Ｐゴシック" pitchFamily="34" charset="-128"/>
            </a:endParaRPr>
          </a:p>
        </p:txBody>
      </p:sp>
      <p:sp>
        <p:nvSpPr>
          <p:cNvPr id="13316" name="Slide Number Placeholder 3"/>
          <p:cNvSpPr>
            <a:spLocks noGrp="1"/>
          </p:cNvSpPr>
          <p:nvPr>
            <p:ph type="sldNum" sz="quarter" idx="12"/>
          </p:nvPr>
        </p:nvSpPr>
        <p:spPr bwMode="auto">
          <a:noFill/>
          <a:ln>
            <a:miter lim="800000"/>
            <a:headEnd/>
            <a:tailEnd/>
          </a:ln>
        </p:spPr>
        <p:txBody>
          <a:bodyPr/>
          <a:lstStyle/>
          <a:p>
            <a:fld id="{75B2EE1F-EBD7-493F-A9E0-58A4F5A80B10}" type="slidenum">
              <a:rPr lang="en-US" smtClean="0"/>
              <a:pPr/>
              <a:t>5</a:t>
            </a:fld>
            <a:endParaRPr lang="en-US" smtClean="0"/>
          </a:p>
        </p:txBody>
      </p:sp>
    </p:spTree>
    <p:extLst>
      <p:ext uri="{BB962C8B-B14F-4D97-AF65-F5344CB8AC3E}">
        <p14:creationId xmlns:p14="http://schemas.microsoft.com/office/powerpoint/2010/main" val="185923622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6.jpeg"/></Relationships>
</file>

<file path=ppt/theme/theme1.xml><?xml version="1.0" encoding="utf-8"?>
<a:theme xmlns:a="http://schemas.openxmlformats.org/drawingml/2006/main" name="PNN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PNNL1</Template>
  <TotalTime>2277</TotalTime>
  <Words>535</Words>
  <Application>Microsoft Office PowerPoint</Application>
  <PresentationFormat>Letter Paper (8.5x11 in)</PresentationFormat>
  <Paragraphs>41</Paragraphs>
  <Slides>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ＭＳ Ｐゴシック</vt:lpstr>
      <vt:lpstr>Arial</vt:lpstr>
      <vt:lpstr>Calibri</vt:lpstr>
      <vt:lpstr>Constantia</vt:lpstr>
      <vt:lpstr>Times</vt:lpstr>
      <vt:lpstr>Wingdings 2</vt:lpstr>
      <vt:lpstr>PNNL1</vt:lpstr>
      <vt:lpstr>Flow</vt:lpstr>
      <vt:lpstr>USA Project update</vt:lpstr>
      <vt:lpstr>EWG 04 2015A – Enhancing Regional Conformity Assessment to Ensure Successful ISO50001 Outcomes</vt:lpstr>
      <vt:lpstr>EWG 08 2016A: Developing Qualified Product Lists for High-Quality and High-Efficiency Lighting Products</vt:lpstr>
      <vt:lpstr>EWG 019 2016A – APEC Workshop on Promoting the Development of an Evaluation Community</vt:lpstr>
      <vt:lpstr>EWG 019 2016A – APEC Workshop on Promoting the Development of an Evaluation Community</vt:lpstr>
    </vt:vector>
  </TitlesOfParts>
  <Company>ANL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Update</dc:title>
  <dc:creator>IPD</dc:creator>
  <cp:lastModifiedBy>Thomas-Kerr, Elena</cp:lastModifiedBy>
  <cp:revision>255</cp:revision>
  <cp:lastPrinted>2003-04-23T14:44:46Z</cp:lastPrinted>
  <dcterms:created xsi:type="dcterms:W3CDTF">2003-05-27T20:34:38Z</dcterms:created>
  <dcterms:modified xsi:type="dcterms:W3CDTF">2018-04-11T02:54:42Z</dcterms:modified>
</cp:coreProperties>
</file>