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96" r:id="rId6"/>
    <p:sldId id="384" r:id="rId7"/>
    <p:sldId id="387" r:id="rId8"/>
    <p:sldId id="376" r:id="rId9"/>
    <p:sldId id="379" r:id="rId10"/>
    <p:sldId id="391" r:id="rId11"/>
    <p:sldId id="393" r:id="rId12"/>
    <p:sldId id="394" r:id="rId13"/>
    <p:sldId id="395" r:id="rId14"/>
    <p:sldId id="381" r:id="rId15"/>
    <p:sldId id="396" r:id="rId16"/>
    <p:sldId id="392" r:id="rId17"/>
  </p:sldIdLst>
  <p:sldSz cx="9144000" cy="6858000" type="screen4x3"/>
  <p:notesSz cx="6918325" cy="9204325"/>
  <p:defaultTextStyle>
    <a:defPPr>
      <a:defRPr lang="en-US"/>
    </a:defPPr>
    <a:lvl1pPr algn="l" defTabSz="457200" rtl="0" fontAlgn="base">
      <a:spcBef>
        <a:spcPct val="0"/>
      </a:spcBef>
      <a:spcAft>
        <a:spcPct val="0"/>
      </a:spcAft>
      <a:defRPr kern="1200">
        <a:solidFill>
          <a:schemeClr val="tx1"/>
        </a:solidFill>
        <a:latin typeface="Arial" pitchFamily="34" charset="0"/>
        <a:ea typeface="Geneva"/>
        <a:cs typeface="Geneva"/>
      </a:defRPr>
    </a:lvl1pPr>
    <a:lvl2pPr marL="457200" algn="l" defTabSz="457200" rtl="0" fontAlgn="base">
      <a:spcBef>
        <a:spcPct val="0"/>
      </a:spcBef>
      <a:spcAft>
        <a:spcPct val="0"/>
      </a:spcAft>
      <a:defRPr kern="1200">
        <a:solidFill>
          <a:schemeClr val="tx1"/>
        </a:solidFill>
        <a:latin typeface="Arial" pitchFamily="34" charset="0"/>
        <a:ea typeface="Geneva"/>
        <a:cs typeface="Geneva"/>
      </a:defRPr>
    </a:lvl2pPr>
    <a:lvl3pPr marL="914400" algn="l" defTabSz="457200" rtl="0" fontAlgn="base">
      <a:spcBef>
        <a:spcPct val="0"/>
      </a:spcBef>
      <a:spcAft>
        <a:spcPct val="0"/>
      </a:spcAft>
      <a:defRPr kern="1200">
        <a:solidFill>
          <a:schemeClr val="tx1"/>
        </a:solidFill>
        <a:latin typeface="Arial" pitchFamily="34" charset="0"/>
        <a:ea typeface="Geneva"/>
        <a:cs typeface="Geneva"/>
      </a:defRPr>
    </a:lvl3pPr>
    <a:lvl4pPr marL="1371600" algn="l" defTabSz="457200" rtl="0" fontAlgn="base">
      <a:spcBef>
        <a:spcPct val="0"/>
      </a:spcBef>
      <a:spcAft>
        <a:spcPct val="0"/>
      </a:spcAft>
      <a:defRPr kern="1200">
        <a:solidFill>
          <a:schemeClr val="tx1"/>
        </a:solidFill>
        <a:latin typeface="Arial" pitchFamily="34" charset="0"/>
        <a:ea typeface="Geneva"/>
        <a:cs typeface="Geneva"/>
      </a:defRPr>
    </a:lvl4pPr>
    <a:lvl5pPr marL="1828800" algn="l" defTabSz="457200" rtl="0" fontAlgn="base">
      <a:spcBef>
        <a:spcPct val="0"/>
      </a:spcBef>
      <a:spcAft>
        <a:spcPct val="0"/>
      </a:spcAft>
      <a:defRPr kern="1200">
        <a:solidFill>
          <a:schemeClr val="tx1"/>
        </a:solidFill>
        <a:latin typeface="Arial" pitchFamily="34" charset="0"/>
        <a:ea typeface="Geneva"/>
        <a:cs typeface="Geneva"/>
      </a:defRPr>
    </a:lvl5pPr>
    <a:lvl6pPr marL="2286000" algn="l" defTabSz="914400" rtl="0" eaLnBrk="1" latinLnBrk="0" hangingPunct="1">
      <a:defRPr kern="1200">
        <a:solidFill>
          <a:schemeClr val="tx1"/>
        </a:solidFill>
        <a:latin typeface="Arial" pitchFamily="34" charset="0"/>
        <a:ea typeface="Geneva"/>
        <a:cs typeface="Geneva"/>
      </a:defRPr>
    </a:lvl6pPr>
    <a:lvl7pPr marL="2743200" algn="l" defTabSz="914400" rtl="0" eaLnBrk="1" latinLnBrk="0" hangingPunct="1">
      <a:defRPr kern="1200">
        <a:solidFill>
          <a:schemeClr val="tx1"/>
        </a:solidFill>
        <a:latin typeface="Arial" pitchFamily="34" charset="0"/>
        <a:ea typeface="Geneva"/>
        <a:cs typeface="Geneva"/>
      </a:defRPr>
    </a:lvl7pPr>
    <a:lvl8pPr marL="3200400" algn="l" defTabSz="914400" rtl="0" eaLnBrk="1" latinLnBrk="0" hangingPunct="1">
      <a:defRPr kern="1200">
        <a:solidFill>
          <a:schemeClr val="tx1"/>
        </a:solidFill>
        <a:latin typeface="Arial" pitchFamily="34" charset="0"/>
        <a:ea typeface="Geneva"/>
        <a:cs typeface="Geneva"/>
      </a:defRPr>
    </a:lvl8pPr>
    <a:lvl9pPr marL="3657600" algn="l" defTabSz="914400" rtl="0" eaLnBrk="1" latinLnBrk="0" hangingPunct="1">
      <a:defRPr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9">
          <p15:clr>
            <a:srgbClr val="A4A3A4"/>
          </p15:clr>
        </p15:guide>
        <p15:guide id="2" pos="21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36"/>
    <a:srgbClr val="96C547"/>
    <a:srgbClr val="6EC1BC"/>
    <a:srgbClr val="F18307"/>
    <a:srgbClr val="459D2D"/>
    <a:srgbClr val="1B808E"/>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549" autoAdjust="0"/>
  </p:normalViewPr>
  <p:slideViewPr>
    <p:cSldViewPr snapToGrid="0" snapToObjects="1">
      <p:cViewPr>
        <p:scale>
          <a:sx n="87" d="100"/>
          <a:sy n="87" d="100"/>
        </p:scale>
        <p:origin x="1876" y="1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808" y="-114"/>
      </p:cViewPr>
      <p:guideLst>
        <p:guide orient="horz" pos="2899"/>
        <p:guide pos="21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auer, Derek" userId="0edaddca-01bd-4834-8a80-8f1fec4a6425" providerId="ADAL" clId="{BD7369BE-1318-46F4-97D8-8EF407BFC9A9}"/>
    <pc:docChg chg="custSel addSld delSld modSld">
      <pc:chgData name="Greenauer, Derek" userId="0edaddca-01bd-4834-8a80-8f1fec4a6425" providerId="ADAL" clId="{BD7369BE-1318-46F4-97D8-8EF407BFC9A9}" dt="2018-09-11T10:00:00.214" v="799" actId="20577"/>
      <pc:docMkLst>
        <pc:docMk/>
      </pc:docMkLst>
      <pc:sldChg chg="modSp">
        <pc:chgData name="Greenauer, Derek" userId="0edaddca-01bd-4834-8a80-8f1fec4a6425" providerId="ADAL" clId="{BD7369BE-1318-46F4-97D8-8EF407BFC9A9}" dt="2018-09-11T10:00:00.214" v="799" actId="20577"/>
        <pc:sldMkLst>
          <pc:docMk/>
          <pc:sldMk cId="0" sldId="296"/>
        </pc:sldMkLst>
        <pc:spChg chg="mod">
          <ac:chgData name="Greenauer, Derek" userId="0edaddca-01bd-4834-8a80-8f1fec4a6425" providerId="ADAL" clId="{BD7369BE-1318-46F4-97D8-8EF407BFC9A9}" dt="2018-09-11T10:00:00.214" v="799" actId="20577"/>
          <ac:spMkLst>
            <pc:docMk/>
            <pc:sldMk cId="0" sldId="296"/>
            <ac:spMk id="12291" creationId="{00000000-0000-0000-0000-000000000000}"/>
          </ac:spMkLst>
        </pc:spChg>
      </pc:sldChg>
      <pc:sldChg chg="modSp">
        <pc:chgData name="Greenauer, Derek" userId="0edaddca-01bd-4834-8a80-8f1fec4a6425" providerId="ADAL" clId="{BD7369BE-1318-46F4-97D8-8EF407BFC9A9}" dt="2018-09-11T09:59:24.604" v="776" actId="478"/>
        <pc:sldMkLst>
          <pc:docMk/>
          <pc:sldMk cId="166191335" sldId="384"/>
        </pc:sldMkLst>
        <pc:graphicFrameChg chg="mod">
          <ac:chgData name="Greenauer, Derek" userId="0edaddca-01bd-4834-8a80-8f1fec4a6425" providerId="ADAL" clId="{BD7369BE-1318-46F4-97D8-8EF407BFC9A9}" dt="2018-09-11T09:59:24.604" v="776" actId="478"/>
          <ac:graphicFrameMkLst>
            <pc:docMk/>
            <pc:sldMk cId="166191335" sldId="384"/>
            <ac:graphicFrameMk id="5" creationId="{00000000-0000-0000-0000-000000000000}"/>
          </ac:graphicFrameMkLst>
        </pc:graphicFrameChg>
      </pc:sldChg>
      <pc:sldChg chg="del">
        <pc:chgData name="Greenauer, Derek" userId="0edaddca-01bd-4834-8a80-8f1fec4a6425" providerId="ADAL" clId="{BD7369BE-1318-46F4-97D8-8EF407BFC9A9}" dt="2018-09-11T04:24:59.898" v="1" actId="2696"/>
        <pc:sldMkLst>
          <pc:docMk/>
          <pc:sldMk cId="330635505" sldId="386"/>
        </pc:sldMkLst>
      </pc:sldChg>
      <pc:sldChg chg="del">
        <pc:chgData name="Greenauer, Derek" userId="0edaddca-01bd-4834-8a80-8f1fec4a6425" providerId="ADAL" clId="{BD7369BE-1318-46F4-97D8-8EF407BFC9A9}" dt="2018-09-11T04:25:07.842" v="2" actId="2696"/>
        <pc:sldMkLst>
          <pc:docMk/>
          <pc:sldMk cId="324957768" sldId="388"/>
        </pc:sldMkLst>
      </pc:sldChg>
      <pc:sldChg chg="del">
        <pc:chgData name="Greenauer, Derek" userId="0edaddca-01bd-4834-8a80-8f1fec4a6425" providerId="ADAL" clId="{BD7369BE-1318-46F4-97D8-8EF407BFC9A9}" dt="2018-09-11T04:25:13.590" v="3" actId="2696"/>
        <pc:sldMkLst>
          <pc:docMk/>
          <pc:sldMk cId="1869434572" sldId="389"/>
        </pc:sldMkLst>
      </pc:sldChg>
      <pc:sldChg chg="addSp delSp modSp">
        <pc:chgData name="Greenauer, Derek" userId="0edaddca-01bd-4834-8a80-8f1fec4a6425" providerId="ADAL" clId="{BD7369BE-1318-46F4-97D8-8EF407BFC9A9}" dt="2018-09-11T09:55:15.657" v="684"/>
        <pc:sldMkLst>
          <pc:docMk/>
          <pc:sldMk cId="3712081570" sldId="394"/>
        </pc:sldMkLst>
        <pc:spChg chg="mod">
          <ac:chgData name="Greenauer, Derek" userId="0edaddca-01bd-4834-8a80-8f1fec4a6425" providerId="ADAL" clId="{BD7369BE-1318-46F4-97D8-8EF407BFC9A9}" dt="2018-09-11T04:47:43.030" v="283" actId="20577"/>
          <ac:spMkLst>
            <pc:docMk/>
            <pc:sldMk cId="3712081570" sldId="394"/>
            <ac:spMk id="2" creationId="{6B180F64-C59D-4720-820A-CAEE9DAAAD91}"/>
          </ac:spMkLst>
        </pc:spChg>
        <pc:spChg chg="del mod">
          <ac:chgData name="Greenauer, Derek" userId="0edaddca-01bd-4834-8a80-8f1fec4a6425" providerId="ADAL" clId="{BD7369BE-1318-46F4-97D8-8EF407BFC9A9}" dt="2018-09-11T09:52:24.913" v="675" actId="12084"/>
          <ac:spMkLst>
            <pc:docMk/>
            <pc:sldMk cId="3712081570" sldId="394"/>
            <ac:spMk id="3" creationId="{A4F5A287-09DD-4266-839A-9B3FF2B585C2}"/>
          </ac:spMkLst>
        </pc:spChg>
        <pc:graphicFrameChg chg="add mod">
          <ac:chgData name="Greenauer, Derek" userId="0edaddca-01bd-4834-8a80-8f1fec4a6425" providerId="ADAL" clId="{BD7369BE-1318-46F4-97D8-8EF407BFC9A9}" dt="2018-09-11T09:55:15.657" v="684"/>
          <ac:graphicFrameMkLst>
            <pc:docMk/>
            <pc:sldMk cId="3712081570" sldId="394"/>
            <ac:graphicFrameMk id="5" creationId="{0FECD593-2E9B-43BA-896C-C3B9E399738B}"/>
          </ac:graphicFrameMkLst>
        </pc:graphicFrameChg>
      </pc:sldChg>
      <pc:sldChg chg="addSp delSp modSp add">
        <pc:chgData name="Greenauer, Derek" userId="0edaddca-01bd-4834-8a80-8f1fec4a6425" providerId="ADAL" clId="{BD7369BE-1318-46F4-97D8-8EF407BFC9A9}" dt="2018-09-11T09:49:59.898" v="629" actId="207"/>
        <pc:sldMkLst>
          <pc:docMk/>
          <pc:sldMk cId="2246266752" sldId="395"/>
        </pc:sldMkLst>
        <pc:spChg chg="mod">
          <ac:chgData name="Greenauer, Derek" userId="0edaddca-01bd-4834-8a80-8f1fec4a6425" providerId="ADAL" clId="{BD7369BE-1318-46F4-97D8-8EF407BFC9A9}" dt="2018-09-11T04:47:30.056" v="272" actId="20577"/>
          <ac:spMkLst>
            <pc:docMk/>
            <pc:sldMk cId="2246266752" sldId="395"/>
            <ac:spMk id="2" creationId="{9EDB6992-2FE2-4D65-A841-9D5E044B5FC2}"/>
          </ac:spMkLst>
        </pc:spChg>
        <pc:spChg chg="add del mod">
          <ac:chgData name="Greenauer, Derek" userId="0edaddca-01bd-4834-8a80-8f1fec4a6425" providerId="ADAL" clId="{BD7369BE-1318-46F4-97D8-8EF407BFC9A9}" dt="2018-09-11T09:48:04.376" v="622" actId="12084"/>
          <ac:spMkLst>
            <pc:docMk/>
            <pc:sldMk cId="2246266752" sldId="395"/>
            <ac:spMk id="3" creationId="{ED4A1405-3E57-45AE-8A3A-3D7D21676C3B}"/>
          </ac:spMkLst>
        </pc:spChg>
        <pc:graphicFrameChg chg="add del mod">
          <ac:chgData name="Greenauer, Derek" userId="0edaddca-01bd-4834-8a80-8f1fec4a6425" providerId="ADAL" clId="{BD7369BE-1318-46F4-97D8-8EF407BFC9A9}" dt="2018-09-11T09:46:45.155" v="621" actId="12084"/>
          <ac:graphicFrameMkLst>
            <pc:docMk/>
            <pc:sldMk cId="2246266752" sldId="395"/>
            <ac:graphicFrameMk id="5" creationId="{1A14EEF0-321B-4F85-8258-B4C355BFFADD}"/>
          </ac:graphicFrameMkLst>
        </pc:graphicFrameChg>
        <pc:graphicFrameChg chg="add mod">
          <ac:chgData name="Greenauer, Derek" userId="0edaddca-01bd-4834-8a80-8f1fec4a6425" providerId="ADAL" clId="{BD7369BE-1318-46F4-97D8-8EF407BFC9A9}" dt="2018-09-11T09:49:59.898" v="629" actId="207"/>
          <ac:graphicFrameMkLst>
            <pc:docMk/>
            <pc:sldMk cId="2246266752" sldId="395"/>
            <ac:graphicFrameMk id="6" creationId="{BAF02B01-B144-45AA-AB76-FCFC5D0AC528}"/>
          </ac:graphicFrameMkLst>
        </pc:graphicFrameChg>
      </pc:sldChg>
      <pc:sldChg chg="addSp delSp modSp add">
        <pc:chgData name="Greenauer, Derek" userId="0edaddca-01bd-4834-8a80-8f1fec4a6425" providerId="ADAL" clId="{BD7369BE-1318-46F4-97D8-8EF407BFC9A9}" dt="2018-09-11T09:26:29.822" v="619"/>
        <pc:sldMkLst>
          <pc:docMk/>
          <pc:sldMk cId="1854108289" sldId="396"/>
        </pc:sldMkLst>
        <pc:spChg chg="mod">
          <ac:chgData name="Greenauer, Derek" userId="0edaddca-01bd-4834-8a80-8f1fec4a6425" providerId="ADAL" clId="{BD7369BE-1318-46F4-97D8-8EF407BFC9A9}" dt="2018-09-11T09:01:49.934" v="406" actId="20577"/>
          <ac:spMkLst>
            <pc:docMk/>
            <pc:sldMk cId="1854108289" sldId="396"/>
            <ac:spMk id="2" creationId="{124A0E2D-B7DC-40F2-8820-0D1CBF7F75BD}"/>
          </ac:spMkLst>
        </pc:spChg>
        <pc:spChg chg="del mod">
          <ac:chgData name="Greenauer, Derek" userId="0edaddca-01bd-4834-8a80-8f1fec4a6425" providerId="ADAL" clId="{BD7369BE-1318-46F4-97D8-8EF407BFC9A9}" dt="2018-09-11T09:10:19.093" v="597" actId="12084"/>
          <ac:spMkLst>
            <pc:docMk/>
            <pc:sldMk cId="1854108289" sldId="396"/>
            <ac:spMk id="3" creationId="{D2D770AE-7F7A-46B6-BC2C-10573005A6BC}"/>
          </ac:spMkLst>
        </pc:spChg>
        <pc:graphicFrameChg chg="add mod">
          <ac:chgData name="Greenauer, Derek" userId="0edaddca-01bd-4834-8a80-8f1fec4a6425" providerId="ADAL" clId="{BD7369BE-1318-46F4-97D8-8EF407BFC9A9}" dt="2018-09-11T09:26:29.822" v="619"/>
          <ac:graphicFrameMkLst>
            <pc:docMk/>
            <pc:sldMk cId="1854108289" sldId="396"/>
            <ac:graphicFrameMk id="5" creationId="{62F17672-0541-4EE5-A3B7-492C6E8E307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FD04B-C750-4EFC-A895-E5F9A295F5DB}"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14123FAD-26CF-4CD7-9519-6070ACE6729F}">
      <dgm:prSet custT="1"/>
      <dgm:spPr/>
      <dgm:t>
        <a:bodyPr/>
        <a:lstStyle/>
        <a:p>
          <a:pPr rtl="0"/>
          <a:r>
            <a:rPr lang="en-US" sz="1400" dirty="0"/>
            <a:t>Appliance &amp; Equipment Standards (MEPS) Update</a:t>
          </a:r>
        </a:p>
      </dgm:t>
    </dgm:pt>
    <dgm:pt modelId="{3665F76A-F8AC-489B-ADAE-375A20E34C19}" type="parTrans" cxnId="{5C85A6DA-71ED-4386-89A0-EE04111F7D93}">
      <dgm:prSet/>
      <dgm:spPr/>
      <dgm:t>
        <a:bodyPr/>
        <a:lstStyle/>
        <a:p>
          <a:endParaRPr lang="en-US"/>
        </a:p>
      </dgm:t>
    </dgm:pt>
    <dgm:pt modelId="{199F3AA6-38D5-44FB-87CA-37D101B4CEA6}" type="sibTrans" cxnId="{5C85A6DA-71ED-4386-89A0-EE04111F7D93}">
      <dgm:prSet/>
      <dgm:spPr/>
      <dgm:t>
        <a:bodyPr/>
        <a:lstStyle/>
        <a:p>
          <a:endParaRPr lang="en-US"/>
        </a:p>
      </dgm:t>
    </dgm:pt>
    <dgm:pt modelId="{6A3D9246-0AB8-4058-998D-6B64CFBEEFB5}">
      <dgm:prSet custT="1"/>
      <dgm:spPr/>
      <dgm:t>
        <a:bodyPr/>
        <a:lstStyle/>
        <a:p>
          <a:pPr rtl="0"/>
          <a:r>
            <a:rPr lang="en-US" sz="1400" dirty="0"/>
            <a:t>Affordable Clean Energy Rule</a:t>
          </a:r>
        </a:p>
      </dgm:t>
    </dgm:pt>
    <dgm:pt modelId="{183D724A-7439-4EF5-9647-8FFF3890AFF8}" type="parTrans" cxnId="{35EEA70C-79D9-4E39-96BB-0C901AAD75EB}">
      <dgm:prSet/>
      <dgm:spPr/>
      <dgm:t>
        <a:bodyPr/>
        <a:lstStyle/>
        <a:p>
          <a:endParaRPr lang="en-US"/>
        </a:p>
      </dgm:t>
    </dgm:pt>
    <dgm:pt modelId="{2008407F-275D-4207-B696-D5C348B5ED3F}" type="sibTrans" cxnId="{35EEA70C-79D9-4E39-96BB-0C901AAD75EB}">
      <dgm:prSet/>
      <dgm:spPr/>
      <dgm:t>
        <a:bodyPr/>
        <a:lstStyle/>
        <a:p>
          <a:endParaRPr lang="en-US"/>
        </a:p>
      </dgm:t>
    </dgm:pt>
    <dgm:pt modelId="{94E29D9F-721F-4DFE-BC42-D152DA696FAB}">
      <dgm:prSet custT="1"/>
      <dgm:spPr/>
      <dgm:t>
        <a:bodyPr/>
        <a:lstStyle/>
        <a:p>
          <a:pPr rtl="0"/>
          <a:r>
            <a:rPr lang="en-US" sz="1400" dirty="0"/>
            <a:t>US State-level Activity and Progress.</a:t>
          </a:r>
        </a:p>
      </dgm:t>
    </dgm:pt>
    <dgm:pt modelId="{74FBA6C5-A8EA-40FB-9385-5C813F4BF4CA}" type="parTrans" cxnId="{166AF93D-A2C5-4CF7-89C7-254207AEFDA9}">
      <dgm:prSet/>
      <dgm:spPr/>
      <dgm:t>
        <a:bodyPr/>
        <a:lstStyle/>
        <a:p>
          <a:endParaRPr lang="en-US"/>
        </a:p>
      </dgm:t>
    </dgm:pt>
    <dgm:pt modelId="{E0BC9560-546E-404F-BCCF-C6DD634111BD}" type="sibTrans" cxnId="{166AF93D-A2C5-4CF7-89C7-254207AEFDA9}">
      <dgm:prSet/>
      <dgm:spPr/>
      <dgm:t>
        <a:bodyPr/>
        <a:lstStyle/>
        <a:p>
          <a:endParaRPr lang="en-US"/>
        </a:p>
      </dgm:t>
    </dgm:pt>
    <dgm:pt modelId="{30382318-4B62-4774-B939-7A7D47F5C8D6}" type="pres">
      <dgm:prSet presAssocID="{A11FD04B-C750-4EFC-A895-E5F9A295F5DB}" presName="Name0" presStyleCnt="0">
        <dgm:presLayoutVars>
          <dgm:dir/>
          <dgm:resizeHandles val="exact"/>
        </dgm:presLayoutVars>
      </dgm:prSet>
      <dgm:spPr/>
    </dgm:pt>
    <dgm:pt modelId="{9C98C18B-D0DA-4E83-97CE-278A0AC87BE5}" type="pres">
      <dgm:prSet presAssocID="{A11FD04B-C750-4EFC-A895-E5F9A295F5DB}" presName="fgShape" presStyleLbl="fgShp" presStyleIdx="0" presStyleCnt="1"/>
      <dgm:spPr/>
    </dgm:pt>
    <dgm:pt modelId="{5B6EC279-0829-4025-8850-90E38CD7B06D}" type="pres">
      <dgm:prSet presAssocID="{A11FD04B-C750-4EFC-A895-E5F9A295F5DB}" presName="linComp" presStyleCnt="0"/>
      <dgm:spPr/>
    </dgm:pt>
    <dgm:pt modelId="{57DC67C1-C3BE-43A3-B08A-64E38EF14792}" type="pres">
      <dgm:prSet presAssocID="{14123FAD-26CF-4CD7-9519-6070ACE6729F}" presName="compNode" presStyleCnt="0"/>
      <dgm:spPr/>
    </dgm:pt>
    <dgm:pt modelId="{A60D4021-CF4D-4290-AE4C-59CD5F4E0E5C}" type="pres">
      <dgm:prSet presAssocID="{14123FAD-26CF-4CD7-9519-6070ACE6729F}" presName="bkgdShape" presStyleLbl="node1" presStyleIdx="0" presStyleCnt="3"/>
      <dgm:spPr/>
    </dgm:pt>
    <dgm:pt modelId="{BC210213-6B52-439D-B435-5C27F5169B1F}" type="pres">
      <dgm:prSet presAssocID="{14123FAD-26CF-4CD7-9519-6070ACE6729F}" presName="nodeTx" presStyleLbl="node1" presStyleIdx="0" presStyleCnt="3">
        <dgm:presLayoutVars>
          <dgm:bulletEnabled val="1"/>
        </dgm:presLayoutVars>
      </dgm:prSet>
      <dgm:spPr/>
    </dgm:pt>
    <dgm:pt modelId="{4D40A64F-B3F8-4410-8393-58A81FED285B}" type="pres">
      <dgm:prSet presAssocID="{14123FAD-26CF-4CD7-9519-6070ACE6729F}" presName="invisiNode" presStyleLbl="node1" presStyleIdx="0" presStyleCnt="3"/>
      <dgm:spPr/>
    </dgm:pt>
    <dgm:pt modelId="{43317D50-C806-4752-85F4-B4F3589AB725}" type="pres">
      <dgm:prSet presAssocID="{14123FAD-26CF-4CD7-9519-6070ACE6729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AF511561-5838-400D-AD6A-25B60D137E69}" type="pres">
      <dgm:prSet presAssocID="{199F3AA6-38D5-44FB-87CA-37D101B4CEA6}" presName="sibTrans" presStyleLbl="sibTrans2D1" presStyleIdx="0" presStyleCnt="0"/>
      <dgm:spPr/>
    </dgm:pt>
    <dgm:pt modelId="{86199F01-3E71-490E-BF39-95429EC7D7AB}" type="pres">
      <dgm:prSet presAssocID="{6A3D9246-0AB8-4058-998D-6B64CFBEEFB5}" presName="compNode" presStyleCnt="0"/>
      <dgm:spPr/>
    </dgm:pt>
    <dgm:pt modelId="{C2E04FFA-4A75-40CF-8AAD-0A7AEE411A32}" type="pres">
      <dgm:prSet presAssocID="{6A3D9246-0AB8-4058-998D-6B64CFBEEFB5}" presName="bkgdShape" presStyleLbl="node1" presStyleIdx="1" presStyleCnt="3"/>
      <dgm:spPr/>
    </dgm:pt>
    <dgm:pt modelId="{A8AD0F4B-1EEC-4173-AF59-D176482EE449}" type="pres">
      <dgm:prSet presAssocID="{6A3D9246-0AB8-4058-998D-6B64CFBEEFB5}" presName="nodeTx" presStyleLbl="node1" presStyleIdx="1" presStyleCnt="3">
        <dgm:presLayoutVars>
          <dgm:bulletEnabled val="1"/>
        </dgm:presLayoutVars>
      </dgm:prSet>
      <dgm:spPr/>
    </dgm:pt>
    <dgm:pt modelId="{D153CC3A-A5C2-43C4-9603-F4FA5E34791C}" type="pres">
      <dgm:prSet presAssocID="{6A3D9246-0AB8-4058-998D-6B64CFBEEFB5}" presName="invisiNode" presStyleLbl="node1" presStyleIdx="1" presStyleCnt="3"/>
      <dgm:spPr/>
    </dgm:pt>
    <dgm:pt modelId="{F48A97C0-D97A-41D9-AAA3-445CE44FCF23}" type="pres">
      <dgm:prSet presAssocID="{6A3D9246-0AB8-4058-998D-6B64CFBEEFB5}"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AC7DD6B2-788C-47BD-B7EE-CE17080A9998}" type="pres">
      <dgm:prSet presAssocID="{2008407F-275D-4207-B696-D5C348B5ED3F}" presName="sibTrans" presStyleLbl="sibTrans2D1" presStyleIdx="0" presStyleCnt="0"/>
      <dgm:spPr/>
    </dgm:pt>
    <dgm:pt modelId="{37AE3610-CD2E-4FD9-9FDF-142945CC32AC}" type="pres">
      <dgm:prSet presAssocID="{94E29D9F-721F-4DFE-BC42-D152DA696FAB}" presName="compNode" presStyleCnt="0"/>
      <dgm:spPr/>
    </dgm:pt>
    <dgm:pt modelId="{BE8F89ED-414B-4E5B-97D1-03A290268C17}" type="pres">
      <dgm:prSet presAssocID="{94E29D9F-721F-4DFE-BC42-D152DA696FAB}" presName="bkgdShape" presStyleLbl="node1" presStyleIdx="2" presStyleCnt="3"/>
      <dgm:spPr/>
    </dgm:pt>
    <dgm:pt modelId="{7E58E077-2650-4DCD-B7D6-9C33A5A3607B}" type="pres">
      <dgm:prSet presAssocID="{94E29D9F-721F-4DFE-BC42-D152DA696FAB}" presName="nodeTx" presStyleLbl="node1" presStyleIdx="2" presStyleCnt="3">
        <dgm:presLayoutVars>
          <dgm:bulletEnabled val="1"/>
        </dgm:presLayoutVars>
      </dgm:prSet>
      <dgm:spPr/>
    </dgm:pt>
    <dgm:pt modelId="{EFD430CD-21E3-4D32-B717-B41439382260}" type="pres">
      <dgm:prSet presAssocID="{94E29D9F-721F-4DFE-BC42-D152DA696FAB}" presName="invisiNode" presStyleLbl="node1" presStyleIdx="2" presStyleCnt="3"/>
      <dgm:spPr/>
    </dgm:pt>
    <dgm:pt modelId="{2E28231C-DBFC-42C1-A574-80A71C6A9B5F}" type="pres">
      <dgm:prSet presAssocID="{94E29D9F-721F-4DFE-BC42-D152DA696FA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C10A8B0A-B7C8-4EAD-B55E-24817FDCF975}" type="presOf" srcId="{A11FD04B-C750-4EFC-A895-E5F9A295F5DB}" destId="{30382318-4B62-4774-B939-7A7D47F5C8D6}" srcOrd="0" destOrd="0" presId="urn:microsoft.com/office/officeart/2005/8/layout/hList7"/>
    <dgm:cxn modelId="{35EEA70C-79D9-4E39-96BB-0C901AAD75EB}" srcId="{A11FD04B-C750-4EFC-A895-E5F9A295F5DB}" destId="{6A3D9246-0AB8-4058-998D-6B64CFBEEFB5}" srcOrd="1" destOrd="0" parTransId="{183D724A-7439-4EF5-9647-8FFF3890AFF8}" sibTransId="{2008407F-275D-4207-B696-D5C348B5ED3F}"/>
    <dgm:cxn modelId="{CF459A10-395F-4346-8050-F6D0F924385F}" type="presOf" srcId="{199F3AA6-38D5-44FB-87CA-37D101B4CEA6}" destId="{AF511561-5838-400D-AD6A-25B60D137E69}" srcOrd="0" destOrd="0" presId="urn:microsoft.com/office/officeart/2005/8/layout/hList7"/>
    <dgm:cxn modelId="{A391D51E-7B83-4C1A-A8C7-78E26F6A962D}" type="presOf" srcId="{14123FAD-26CF-4CD7-9519-6070ACE6729F}" destId="{BC210213-6B52-439D-B435-5C27F5169B1F}" srcOrd="1" destOrd="0" presId="urn:microsoft.com/office/officeart/2005/8/layout/hList7"/>
    <dgm:cxn modelId="{043D262A-7EB9-468F-9988-A7BEF67AF5A6}" type="presOf" srcId="{2008407F-275D-4207-B696-D5C348B5ED3F}" destId="{AC7DD6B2-788C-47BD-B7EE-CE17080A9998}" srcOrd="0" destOrd="0" presId="urn:microsoft.com/office/officeart/2005/8/layout/hList7"/>
    <dgm:cxn modelId="{69ECF336-AF55-4A1D-997F-A1D3F16C79D0}" type="presOf" srcId="{6A3D9246-0AB8-4058-998D-6B64CFBEEFB5}" destId="{A8AD0F4B-1EEC-4173-AF59-D176482EE449}" srcOrd="1" destOrd="0" presId="urn:microsoft.com/office/officeart/2005/8/layout/hList7"/>
    <dgm:cxn modelId="{166AF93D-A2C5-4CF7-89C7-254207AEFDA9}" srcId="{A11FD04B-C750-4EFC-A895-E5F9A295F5DB}" destId="{94E29D9F-721F-4DFE-BC42-D152DA696FAB}" srcOrd="2" destOrd="0" parTransId="{74FBA6C5-A8EA-40FB-9385-5C813F4BF4CA}" sibTransId="{E0BC9560-546E-404F-BCCF-C6DD634111BD}"/>
    <dgm:cxn modelId="{D7AFD7A5-9F49-4BB1-9DBA-34907D1B8B73}" type="presOf" srcId="{6A3D9246-0AB8-4058-998D-6B64CFBEEFB5}" destId="{C2E04FFA-4A75-40CF-8AAD-0A7AEE411A32}" srcOrd="0" destOrd="0" presId="urn:microsoft.com/office/officeart/2005/8/layout/hList7"/>
    <dgm:cxn modelId="{7A8CD0D7-11D2-4BAE-8022-A18F0CF8D51C}" type="presOf" srcId="{94E29D9F-721F-4DFE-BC42-D152DA696FAB}" destId="{7E58E077-2650-4DCD-B7D6-9C33A5A3607B}" srcOrd="1" destOrd="0" presId="urn:microsoft.com/office/officeart/2005/8/layout/hList7"/>
    <dgm:cxn modelId="{5C85A6DA-71ED-4386-89A0-EE04111F7D93}" srcId="{A11FD04B-C750-4EFC-A895-E5F9A295F5DB}" destId="{14123FAD-26CF-4CD7-9519-6070ACE6729F}" srcOrd="0" destOrd="0" parTransId="{3665F76A-F8AC-489B-ADAE-375A20E34C19}" sibTransId="{199F3AA6-38D5-44FB-87CA-37D101B4CEA6}"/>
    <dgm:cxn modelId="{07AFA8E7-C7BD-4C3C-9D05-54A1C711BD9D}" type="presOf" srcId="{14123FAD-26CF-4CD7-9519-6070ACE6729F}" destId="{A60D4021-CF4D-4290-AE4C-59CD5F4E0E5C}" srcOrd="0" destOrd="0" presId="urn:microsoft.com/office/officeart/2005/8/layout/hList7"/>
    <dgm:cxn modelId="{D65C25EA-B4F6-4C2A-A14A-01FA33DCDA3E}" type="presOf" srcId="{94E29D9F-721F-4DFE-BC42-D152DA696FAB}" destId="{BE8F89ED-414B-4E5B-97D1-03A290268C17}" srcOrd="0" destOrd="0" presId="urn:microsoft.com/office/officeart/2005/8/layout/hList7"/>
    <dgm:cxn modelId="{4A37C36D-9C7C-4F2D-B6CB-DD2523D481AA}" type="presParOf" srcId="{30382318-4B62-4774-B939-7A7D47F5C8D6}" destId="{9C98C18B-D0DA-4E83-97CE-278A0AC87BE5}" srcOrd="0" destOrd="0" presId="urn:microsoft.com/office/officeart/2005/8/layout/hList7"/>
    <dgm:cxn modelId="{3A3F2EC5-5762-42AC-B307-EFB4C3BAD410}" type="presParOf" srcId="{30382318-4B62-4774-B939-7A7D47F5C8D6}" destId="{5B6EC279-0829-4025-8850-90E38CD7B06D}" srcOrd="1" destOrd="0" presId="urn:microsoft.com/office/officeart/2005/8/layout/hList7"/>
    <dgm:cxn modelId="{C3B151BA-C904-4713-8BED-610AAA120782}" type="presParOf" srcId="{5B6EC279-0829-4025-8850-90E38CD7B06D}" destId="{57DC67C1-C3BE-43A3-B08A-64E38EF14792}" srcOrd="0" destOrd="0" presId="urn:microsoft.com/office/officeart/2005/8/layout/hList7"/>
    <dgm:cxn modelId="{015859C7-1112-4D79-8B43-CA17EA5DE5CB}" type="presParOf" srcId="{57DC67C1-C3BE-43A3-B08A-64E38EF14792}" destId="{A60D4021-CF4D-4290-AE4C-59CD5F4E0E5C}" srcOrd="0" destOrd="0" presId="urn:microsoft.com/office/officeart/2005/8/layout/hList7"/>
    <dgm:cxn modelId="{6D29F8A1-D187-4FE9-BA87-66E9AFBF48D0}" type="presParOf" srcId="{57DC67C1-C3BE-43A3-B08A-64E38EF14792}" destId="{BC210213-6B52-439D-B435-5C27F5169B1F}" srcOrd="1" destOrd="0" presId="urn:microsoft.com/office/officeart/2005/8/layout/hList7"/>
    <dgm:cxn modelId="{97216114-9D4F-4726-83B1-62918AA81BD5}" type="presParOf" srcId="{57DC67C1-C3BE-43A3-B08A-64E38EF14792}" destId="{4D40A64F-B3F8-4410-8393-58A81FED285B}" srcOrd="2" destOrd="0" presId="urn:microsoft.com/office/officeart/2005/8/layout/hList7"/>
    <dgm:cxn modelId="{FA12FCD2-B59F-463F-AEF3-E869C571110D}" type="presParOf" srcId="{57DC67C1-C3BE-43A3-B08A-64E38EF14792}" destId="{43317D50-C806-4752-85F4-B4F3589AB725}" srcOrd="3" destOrd="0" presId="urn:microsoft.com/office/officeart/2005/8/layout/hList7"/>
    <dgm:cxn modelId="{AC65FA36-0693-4291-9DF6-FF450890607D}" type="presParOf" srcId="{5B6EC279-0829-4025-8850-90E38CD7B06D}" destId="{AF511561-5838-400D-AD6A-25B60D137E69}" srcOrd="1" destOrd="0" presId="urn:microsoft.com/office/officeart/2005/8/layout/hList7"/>
    <dgm:cxn modelId="{30BE4BE0-D6BD-4181-B468-7513D83174AB}" type="presParOf" srcId="{5B6EC279-0829-4025-8850-90E38CD7B06D}" destId="{86199F01-3E71-490E-BF39-95429EC7D7AB}" srcOrd="2" destOrd="0" presId="urn:microsoft.com/office/officeart/2005/8/layout/hList7"/>
    <dgm:cxn modelId="{2FD79258-772E-4791-B759-6AB82A59C0FB}" type="presParOf" srcId="{86199F01-3E71-490E-BF39-95429EC7D7AB}" destId="{C2E04FFA-4A75-40CF-8AAD-0A7AEE411A32}" srcOrd="0" destOrd="0" presId="urn:microsoft.com/office/officeart/2005/8/layout/hList7"/>
    <dgm:cxn modelId="{80C1B66F-282A-4A64-8EDC-378FB458CB5B}" type="presParOf" srcId="{86199F01-3E71-490E-BF39-95429EC7D7AB}" destId="{A8AD0F4B-1EEC-4173-AF59-D176482EE449}" srcOrd="1" destOrd="0" presId="urn:microsoft.com/office/officeart/2005/8/layout/hList7"/>
    <dgm:cxn modelId="{B3940CF0-A855-41E1-A149-2E84849BE926}" type="presParOf" srcId="{86199F01-3E71-490E-BF39-95429EC7D7AB}" destId="{D153CC3A-A5C2-43C4-9603-F4FA5E34791C}" srcOrd="2" destOrd="0" presId="urn:microsoft.com/office/officeart/2005/8/layout/hList7"/>
    <dgm:cxn modelId="{3FAF2AEF-C02E-41F5-BE20-A002C799068C}" type="presParOf" srcId="{86199F01-3E71-490E-BF39-95429EC7D7AB}" destId="{F48A97C0-D97A-41D9-AAA3-445CE44FCF23}" srcOrd="3" destOrd="0" presId="urn:microsoft.com/office/officeart/2005/8/layout/hList7"/>
    <dgm:cxn modelId="{147CAE21-7812-4009-B52B-820617FAB981}" type="presParOf" srcId="{5B6EC279-0829-4025-8850-90E38CD7B06D}" destId="{AC7DD6B2-788C-47BD-B7EE-CE17080A9998}" srcOrd="3" destOrd="0" presId="urn:microsoft.com/office/officeart/2005/8/layout/hList7"/>
    <dgm:cxn modelId="{6DB88324-ED56-4916-8C8B-EA8D0FA815D4}" type="presParOf" srcId="{5B6EC279-0829-4025-8850-90E38CD7B06D}" destId="{37AE3610-CD2E-4FD9-9FDF-142945CC32AC}" srcOrd="4" destOrd="0" presId="urn:microsoft.com/office/officeart/2005/8/layout/hList7"/>
    <dgm:cxn modelId="{8B78DBF1-D307-4BED-8194-A60317087EA6}" type="presParOf" srcId="{37AE3610-CD2E-4FD9-9FDF-142945CC32AC}" destId="{BE8F89ED-414B-4E5B-97D1-03A290268C17}" srcOrd="0" destOrd="0" presId="urn:microsoft.com/office/officeart/2005/8/layout/hList7"/>
    <dgm:cxn modelId="{C2D74C7A-B99B-46C9-8C81-0730FE4FEF83}" type="presParOf" srcId="{37AE3610-CD2E-4FD9-9FDF-142945CC32AC}" destId="{7E58E077-2650-4DCD-B7D6-9C33A5A3607B}" srcOrd="1" destOrd="0" presId="urn:microsoft.com/office/officeart/2005/8/layout/hList7"/>
    <dgm:cxn modelId="{7F23DEAB-D711-45BD-A82E-888D3196F122}" type="presParOf" srcId="{37AE3610-CD2E-4FD9-9FDF-142945CC32AC}" destId="{EFD430CD-21E3-4D32-B717-B41439382260}" srcOrd="2" destOrd="0" presId="urn:microsoft.com/office/officeart/2005/8/layout/hList7"/>
    <dgm:cxn modelId="{E1460CE6-A9A7-4C4B-AE52-490C4FE234E1}" type="presParOf" srcId="{37AE3610-CD2E-4FD9-9FDF-142945CC32AC}" destId="{2E28231C-DBFC-42C1-A574-80A71C6A9B5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4BC85-D190-4E1E-817E-7768E92CBE3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F948A5A-AC1C-488D-AF2D-3B79D1541005}">
      <dgm:prSet/>
      <dgm:spPr/>
      <dgm:t>
        <a:bodyPr/>
        <a:lstStyle/>
        <a:p>
          <a:r>
            <a:rPr lang="en-US" dirty="0"/>
            <a:t>The proposed ACE Rule is informed by more than 270,000 public comments that EPA received as part of its December 2017 Advance Notice of Proposed Rulemaking (ANPRM).</a:t>
          </a:r>
        </a:p>
      </dgm:t>
    </dgm:pt>
    <dgm:pt modelId="{AA2F1258-74B0-4DFC-A6BD-DA321FA63133}" type="parTrans" cxnId="{62B9A035-341D-4EE9-8A12-F71584684553}">
      <dgm:prSet/>
      <dgm:spPr/>
      <dgm:t>
        <a:bodyPr/>
        <a:lstStyle/>
        <a:p>
          <a:endParaRPr lang="en-US"/>
        </a:p>
      </dgm:t>
    </dgm:pt>
    <dgm:pt modelId="{EC769AF6-E96B-42B6-BCBD-D10ED2215DC2}" type="sibTrans" cxnId="{62B9A035-341D-4EE9-8A12-F71584684553}">
      <dgm:prSet/>
      <dgm:spPr/>
      <dgm:t>
        <a:bodyPr/>
        <a:lstStyle/>
        <a:p>
          <a:endParaRPr lang="en-US"/>
        </a:p>
      </dgm:t>
    </dgm:pt>
    <dgm:pt modelId="{2CD3A31A-F4EE-4FE2-9635-F8133A12D7F3}">
      <dgm:prSet custT="1"/>
      <dgm:spPr/>
      <dgm:t>
        <a:bodyPr/>
        <a:lstStyle/>
        <a:p>
          <a:r>
            <a:rPr lang="en-US" sz="2000" dirty="0"/>
            <a:t>Defines the “best system of emission reduction” (BSER) for existing power plants as on-site, heat-rate efficiency improvements;</a:t>
          </a:r>
        </a:p>
      </dgm:t>
    </dgm:pt>
    <dgm:pt modelId="{8634686A-E753-496D-B4D4-F1E1DA9BF38D}" type="parTrans" cxnId="{CDD59CB9-F338-4784-B8D9-05F2F4DB85EE}">
      <dgm:prSet/>
      <dgm:spPr/>
      <dgm:t>
        <a:bodyPr/>
        <a:lstStyle/>
        <a:p>
          <a:endParaRPr lang="en-US"/>
        </a:p>
      </dgm:t>
    </dgm:pt>
    <dgm:pt modelId="{F1FF1CFB-C615-4C65-8F54-BD8AF3338F6A}" type="sibTrans" cxnId="{CDD59CB9-F338-4784-B8D9-05F2F4DB85EE}">
      <dgm:prSet/>
      <dgm:spPr/>
      <dgm:t>
        <a:bodyPr/>
        <a:lstStyle/>
        <a:p>
          <a:endParaRPr lang="en-US"/>
        </a:p>
      </dgm:t>
    </dgm:pt>
    <dgm:pt modelId="{8067AC18-D0C3-480C-BA30-6D6DF9F5F04D}">
      <dgm:prSet custT="1"/>
      <dgm:spPr/>
      <dgm:t>
        <a:bodyPr/>
        <a:lstStyle/>
        <a:p>
          <a:r>
            <a:rPr lang="en-US" sz="2000" dirty="0"/>
            <a:t>Provides states with a list of “candidate technologies” that can be used to establish standards of performance and be incorporated into their state plans;</a:t>
          </a:r>
        </a:p>
      </dgm:t>
    </dgm:pt>
    <dgm:pt modelId="{FF00E95C-F043-41FD-9D0B-F2C839F23196}" type="parTrans" cxnId="{93A251DF-A159-4AFB-8BF7-64726DDDFD58}">
      <dgm:prSet/>
      <dgm:spPr/>
      <dgm:t>
        <a:bodyPr/>
        <a:lstStyle/>
        <a:p>
          <a:endParaRPr lang="en-US"/>
        </a:p>
      </dgm:t>
    </dgm:pt>
    <dgm:pt modelId="{8F14EB44-E314-4F04-A0A2-C5DD7273C66A}" type="sibTrans" cxnId="{93A251DF-A159-4AFB-8BF7-64726DDDFD58}">
      <dgm:prSet/>
      <dgm:spPr/>
      <dgm:t>
        <a:bodyPr/>
        <a:lstStyle/>
        <a:p>
          <a:endParaRPr lang="en-US"/>
        </a:p>
      </dgm:t>
    </dgm:pt>
    <dgm:pt modelId="{6BD50874-7040-4606-B2C9-4873D7D237A1}">
      <dgm:prSet custT="1"/>
      <dgm:spPr/>
      <dgm:t>
        <a:bodyPr/>
        <a:lstStyle/>
        <a:p>
          <a:r>
            <a:rPr lang="en-US" sz="2000" dirty="0"/>
            <a:t>Updates the New Source Review (NSR) permitting program to further encourage efficiency improvements at existing power plants; and</a:t>
          </a:r>
        </a:p>
      </dgm:t>
    </dgm:pt>
    <dgm:pt modelId="{BD985CEE-E58C-4F36-B9B4-76C9177EB8A2}" type="parTrans" cxnId="{9F8F1F40-20A1-4E39-BDAB-05549467E2C6}">
      <dgm:prSet/>
      <dgm:spPr/>
      <dgm:t>
        <a:bodyPr/>
        <a:lstStyle/>
        <a:p>
          <a:endParaRPr lang="en-US"/>
        </a:p>
      </dgm:t>
    </dgm:pt>
    <dgm:pt modelId="{CC5D818A-E370-40D0-9E2C-160A97EB3187}" type="sibTrans" cxnId="{9F8F1F40-20A1-4E39-BDAB-05549467E2C6}">
      <dgm:prSet/>
      <dgm:spPr/>
      <dgm:t>
        <a:bodyPr/>
        <a:lstStyle/>
        <a:p>
          <a:endParaRPr lang="en-US"/>
        </a:p>
      </dgm:t>
    </dgm:pt>
    <dgm:pt modelId="{B07AF880-5FB1-42B9-919E-589FA6351BD9}">
      <dgm:prSet custT="1"/>
      <dgm:spPr/>
      <dgm:t>
        <a:bodyPr/>
        <a:lstStyle/>
        <a:p>
          <a:r>
            <a:rPr lang="en-US" sz="2000" dirty="0"/>
            <a:t>Aligns regulations under CAA section 111(d) to give states adequate time and flexibility to develop their state plans.</a:t>
          </a:r>
        </a:p>
      </dgm:t>
    </dgm:pt>
    <dgm:pt modelId="{773763A9-F6CB-441F-BB71-FD982309550D}" type="parTrans" cxnId="{12396FF2-97B2-41F1-9A94-C683A9E51118}">
      <dgm:prSet/>
      <dgm:spPr/>
      <dgm:t>
        <a:bodyPr/>
        <a:lstStyle/>
        <a:p>
          <a:endParaRPr lang="en-US"/>
        </a:p>
      </dgm:t>
    </dgm:pt>
    <dgm:pt modelId="{A4F15AD9-9505-44BE-A97A-BBA2F9D1DBB3}" type="sibTrans" cxnId="{12396FF2-97B2-41F1-9A94-C683A9E51118}">
      <dgm:prSet/>
      <dgm:spPr/>
      <dgm:t>
        <a:bodyPr/>
        <a:lstStyle/>
        <a:p>
          <a:endParaRPr lang="en-US"/>
        </a:p>
      </dgm:t>
    </dgm:pt>
    <dgm:pt modelId="{8C0F0297-9B5B-4B25-A543-21C3A64F35B7}" type="pres">
      <dgm:prSet presAssocID="{3264BC85-D190-4E1E-817E-7768E92CBE35}" presName="linearFlow" presStyleCnt="0">
        <dgm:presLayoutVars>
          <dgm:dir/>
          <dgm:animLvl val="lvl"/>
          <dgm:resizeHandles val="exact"/>
        </dgm:presLayoutVars>
      </dgm:prSet>
      <dgm:spPr/>
    </dgm:pt>
    <dgm:pt modelId="{FB19DF24-AF01-4984-8FB9-E8DE0376AF99}" type="pres">
      <dgm:prSet presAssocID="{5F948A5A-AC1C-488D-AF2D-3B79D1541005}" presName="composite" presStyleCnt="0"/>
      <dgm:spPr/>
    </dgm:pt>
    <dgm:pt modelId="{A68C7C63-F139-4A72-8117-B182800493CB}" type="pres">
      <dgm:prSet presAssocID="{5F948A5A-AC1C-488D-AF2D-3B79D1541005}" presName="parentText" presStyleLbl="alignNode1" presStyleIdx="0" presStyleCnt="1" custLinFactNeighborY="-26623">
        <dgm:presLayoutVars>
          <dgm:chMax val="1"/>
          <dgm:bulletEnabled val="1"/>
        </dgm:presLayoutVars>
      </dgm:prSet>
      <dgm:spPr/>
    </dgm:pt>
    <dgm:pt modelId="{13A63DFF-6ED9-49C4-8D23-B24940768FBF}" type="pres">
      <dgm:prSet presAssocID="{5F948A5A-AC1C-488D-AF2D-3B79D1541005}" presName="descendantText" presStyleLbl="alignAcc1" presStyleIdx="0" presStyleCnt="1" custScaleY="179741" custLinFactNeighborY="-992">
        <dgm:presLayoutVars>
          <dgm:bulletEnabled val="1"/>
        </dgm:presLayoutVars>
      </dgm:prSet>
      <dgm:spPr/>
    </dgm:pt>
  </dgm:ptLst>
  <dgm:cxnLst>
    <dgm:cxn modelId="{62B9A035-341D-4EE9-8A12-F71584684553}" srcId="{3264BC85-D190-4E1E-817E-7768E92CBE35}" destId="{5F948A5A-AC1C-488D-AF2D-3B79D1541005}" srcOrd="0" destOrd="0" parTransId="{AA2F1258-74B0-4DFC-A6BD-DA321FA63133}" sibTransId="{EC769AF6-E96B-42B6-BCBD-D10ED2215DC2}"/>
    <dgm:cxn modelId="{9F8F1F40-20A1-4E39-BDAB-05549467E2C6}" srcId="{5F948A5A-AC1C-488D-AF2D-3B79D1541005}" destId="{6BD50874-7040-4606-B2C9-4873D7D237A1}" srcOrd="2" destOrd="0" parTransId="{BD985CEE-E58C-4F36-B9B4-76C9177EB8A2}" sibTransId="{CC5D818A-E370-40D0-9E2C-160A97EB3187}"/>
    <dgm:cxn modelId="{EF9AE99F-1B7F-4441-A540-BBD3D450D0FA}" type="presOf" srcId="{3264BC85-D190-4E1E-817E-7768E92CBE35}" destId="{8C0F0297-9B5B-4B25-A543-21C3A64F35B7}" srcOrd="0" destOrd="0" presId="urn:microsoft.com/office/officeart/2005/8/layout/chevron2"/>
    <dgm:cxn modelId="{77E3E2A8-8B57-47EA-9D34-CD15F13E1CC9}" type="presOf" srcId="{5F948A5A-AC1C-488D-AF2D-3B79D1541005}" destId="{A68C7C63-F139-4A72-8117-B182800493CB}" srcOrd="0" destOrd="0" presId="urn:microsoft.com/office/officeart/2005/8/layout/chevron2"/>
    <dgm:cxn modelId="{5468F9AE-344B-40B7-8C3E-F59FBDAA0570}" type="presOf" srcId="{B07AF880-5FB1-42B9-919E-589FA6351BD9}" destId="{13A63DFF-6ED9-49C4-8D23-B24940768FBF}" srcOrd="0" destOrd="3" presId="urn:microsoft.com/office/officeart/2005/8/layout/chevron2"/>
    <dgm:cxn modelId="{5CE75CB5-F70C-4276-9611-CC61EA7B5FF2}" type="presOf" srcId="{2CD3A31A-F4EE-4FE2-9635-F8133A12D7F3}" destId="{13A63DFF-6ED9-49C4-8D23-B24940768FBF}" srcOrd="0" destOrd="0" presId="urn:microsoft.com/office/officeart/2005/8/layout/chevron2"/>
    <dgm:cxn modelId="{CDD59CB9-F338-4784-B8D9-05F2F4DB85EE}" srcId="{5F948A5A-AC1C-488D-AF2D-3B79D1541005}" destId="{2CD3A31A-F4EE-4FE2-9635-F8133A12D7F3}" srcOrd="0" destOrd="0" parTransId="{8634686A-E753-496D-B4D4-F1E1DA9BF38D}" sibTransId="{F1FF1CFB-C615-4C65-8F54-BD8AF3338F6A}"/>
    <dgm:cxn modelId="{669DE2C4-5069-4EAB-B5A5-EE87FAB234A8}" type="presOf" srcId="{6BD50874-7040-4606-B2C9-4873D7D237A1}" destId="{13A63DFF-6ED9-49C4-8D23-B24940768FBF}" srcOrd="0" destOrd="2" presId="urn:microsoft.com/office/officeart/2005/8/layout/chevron2"/>
    <dgm:cxn modelId="{98A27DD9-0EC4-4D89-A2F7-5762A00699C6}" type="presOf" srcId="{8067AC18-D0C3-480C-BA30-6D6DF9F5F04D}" destId="{13A63DFF-6ED9-49C4-8D23-B24940768FBF}" srcOrd="0" destOrd="1" presId="urn:microsoft.com/office/officeart/2005/8/layout/chevron2"/>
    <dgm:cxn modelId="{93A251DF-A159-4AFB-8BF7-64726DDDFD58}" srcId="{5F948A5A-AC1C-488D-AF2D-3B79D1541005}" destId="{8067AC18-D0C3-480C-BA30-6D6DF9F5F04D}" srcOrd="1" destOrd="0" parTransId="{FF00E95C-F043-41FD-9D0B-F2C839F23196}" sibTransId="{8F14EB44-E314-4F04-A0A2-C5DD7273C66A}"/>
    <dgm:cxn modelId="{12396FF2-97B2-41F1-9A94-C683A9E51118}" srcId="{5F948A5A-AC1C-488D-AF2D-3B79D1541005}" destId="{B07AF880-5FB1-42B9-919E-589FA6351BD9}" srcOrd="3" destOrd="0" parTransId="{773763A9-F6CB-441F-BB71-FD982309550D}" sibTransId="{A4F15AD9-9505-44BE-A97A-BBA2F9D1DBB3}"/>
    <dgm:cxn modelId="{5943ABB0-4524-422D-B3C1-5276EDDAE4F5}" type="presParOf" srcId="{8C0F0297-9B5B-4B25-A543-21C3A64F35B7}" destId="{FB19DF24-AF01-4984-8FB9-E8DE0376AF99}" srcOrd="0" destOrd="0" presId="urn:microsoft.com/office/officeart/2005/8/layout/chevron2"/>
    <dgm:cxn modelId="{734DF3E9-E281-44FB-A380-C9376F64D5DF}" type="presParOf" srcId="{FB19DF24-AF01-4984-8FB9-E8DE0376AF99}" destId="{A68C7C63-F139-4A72-8117-B182800493CB}" srcOrd="0" destOrd="0" presId="urn:microsoft.com/office/officeart/2005/8/layout/chevron2"/>
    <dgm:cxn modelId="{77F15848-AD6A-455E-90BD-80463653E270}" type="presParOf" srcId="{FB19DF24-AF01-4984-8FB9-E8DE0376AF99}" destId="{13A63DFF-6ED9-49C4-8D23-B24940768F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E8751-80B4-4370-86DD-9C887C4778D0}"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en-US"/>
        </a:p>
      </dgm:t>
    </dgm:pt>
    <dgm:pt modelId="{74EA8DC1-B31A-4185-807D-680EF5979213}">
      <dgm:prSet/>
      <dgm:spPr/>
      <dgm:t>
        <a:bodyPr/>
        <a:lstStyle/>
        <a:p>
          <a:r>
            <a:rPr lang="en-US" dirty="0">
              <a:solidFill>
                <a:schemeClr val="tx1"/>
              </a:solidFill>
            </a:rPr>
            <a:t>Replacing the CPP with ACE could provide $400 million in annual net benefits.</a:t>
          </a:r>
        </a:p>
      </dgm:t>
    </dgm:pt>
    <dgm:pt modelId="{A8A1B574-7E00-47D6-91A3-5467910E6D4D}" type="parTrans" cxnId="{04E6ED94-1974-4924-9F90-64A63710614D}">
      <dgm:prSet/>
      <dgm:spPr/>
      <dgm:t>
        <a:bodyPr/>
        <a:lstStyle/>
        <a:p>
          <a:endParaRPr lang="en-US"/>
        </a:p>
      </dgm:t>
    </dgm:pt>
    <dgm:pt modelId="{8C0E56B8-2A5D-4334-8389-300F8F92E62A}" type="sibTrans" cxnId="{04E6ED94-1974-4924-9F90-64A63710614D}">
      <dgm:prSet/>
      <dgm:spPr/>
      <dgm:t>
        <a:bodyPr/>
        <a:lstStyle/>
        <a:p>
          <a:endParaRPr lang="en-US"/>
        </a:p>
      </dgm:t>
    </dgm:pt>
    <dgm:pt modelId="{4E3E9E8B-741B-4524-BAF6-6FECECCDAC1B}">
      <dgm:prSet/>
      <dgm:spPr/>
      <dgm:t>
        <a:bodyPr/>
        <a:lstStyle/>
        <a:p>
          <a:r>
            <a:rPr lang="en-US" dirty="0">
              <a:solidFill>
                <a:schemeClr val="tx1"/>
              </a:solidFill>
            </a:rPr>
            <a:t>Reduce the compliance burden by up to $400 million/</a:t>
          </a:r>
          <a:r>
            <a:rPr lang="en-US" dirty="0" err="1">
              <a:solidFill>
                <a:schemeClr val="tx1"/>
              </a:solidFill>
            </a:rPr>
            <a:t>yr</a:t>
          </a:r>
          <a:r>
            <a:rPr lang="en-US" dirty="0">
              <a:solidFill>
                <a:schemeClr val="tx1"/>
              </a:solidFill>
            </a:rPr>
            <a:t> vs. CPP.</a:t>
          </a:r>
        </a:p>
      </dgm:t>
    </dgm:pt>
    <dgm:pt modelId="{95849D28-2E99-4352-B996-26E369E89ABB}" type="parTrans" cxnId="{D9976ECC-1E3A-496B-9BAB-1BD5C61C7476}">
      <dgm:prSet/>
      <dgm:spPr/>
      <dgm:t>
        <a:bodyPr/>
        <a:lstStyle/>
        <a:p>
          <a:endParaRPr lang="en-US"/>
        </a:p>
      </dgm:t>
    </dgm:pt>
    <dgm:pt modelId="{471E5FF3-2D9C-4404-B0D4-91633A0F334D}" type="sibTrans" cxnId="{D9976ECC-1E3A-496B-9BAB-1BD5C61C7476}">
      <dgm:prSet/>
      <dgm:spPr/>
      <dgm:t>
        <a:bodyPr/>
        <a:lstStyle/>
        <a:p>
          <a:endParaRPr lang="en-US"/>
        </a:p>
      </dgm:t>
    </dgm:pt>
    <dgm:pt modelId="{440D227B-CCC0-4082-B63A-60BF762C40C2}">
      <dgm:prSet/>
      <dgm:spPr/>
      <dgm:t>
        <a:bodyPr/>
        <a:lstStyle/>
        <a:p>
          <a:r>
            <a:rPr lang="en-US" dirty="0">
              <a:solidFill>
                <a:schemeClr val="tx1"/>
              </a:solidFill>
            </a:rPr>
            <a:t>All four scenarios find that the proposal will reduce CO2 emissions between 0.7 and 1.5% (5.3 million cars off the road) compared to CPP’s goal of 30% by 2030</a:t>
          </a:r>
        </a:p>
      </dgm:t>
    </dgm:pt>
    <dgm:pt modelId="{6B6A0970-91B4-43FE-822A-29995DDDF846}" type="parTrans" cxnId="{8287823B-0381-460E-AD77-BB1F1F29BA0E}">
      <dgm:prSet/>
      <dgm:spPr/>
      <dgm:t>
        <a:bodyPr/>
        <a:lstStyle/>
        <a:p>
          <a:endParaRPr lang="en-US"/>
        </a:p>
      </dgm:t>
    </dgm:pt>
    <dgm:pt modelId="{DFBC3AA4-5F56-45B2-9737-C8CA4F20615E}" type="sibTrans" cxnId="{8287823B-0381-460E-AD77-BB1F1F29BA0E}">
      <dgm:prSet/>
      <dgm:spPr/>
      <dgm:t>
        <a:bodyPr/>
        <a:lstStyle/>
        <a:p>
          <a:endParaRPr lang="en-US"/>
        </a:p>
      </dgm:t>
    </dgm:pt>
    <dgm:pt modelId="{3175D058-01C4-4BA7-A24E-16D5FD3C3954}">
      <dgm:prSet/>
      <dgm:spPr/>
      <dgm:t>
        <a:bodyPr/>
        <a:lstStyle/>
        <a:p>
          <a:r>
            <a:rPr lang="en-US" dirty="0">
              <a:solidFill>
                <a:schemeClr val="tx1"/>
              </a:solidFill>
            </a:rPr>
            <a:t>Further, these illustrative scenarios suggest that when states have fully implemented the proposal, U.S. power sector CO2 emissions could be 33% to 34% below 2005 levels, higher than the projected CO2 emissions reductions from the CPP. </a:t>
          </a:r>
        </a:p>
      </dgm:t>
    </dgm:pt>
    <dgm:pt modelId="{5C76B38D-BE00-4C1A-8659-1B580BDA7F57}" type="parTrans" cxnId="{C9BA72DA-CCDB-4AF7-9F0D-794AC2186512}">
      <dgm:prSet/>
      <dgm:spPr/>
      <dgm:t>
        <a:bodyPr/>
        <a:lstStyle/>
        <a:p>
          <a:endParaRPr lang="en-US"/>
        </a:p>
      </dgm:t>
    </dgm:pt>
    <dgm:pt modelId="{57A04961-C011-42E9-9CD6-9E8E665365C1}" type="sibTrans" cxnId="{C9BA72DA-CCDB-4AF7-9F0D-794AC2186512}">
      <dgm:prSet/>
      <dgm:spPr/>
      <dgm:t>
        <a:bodyPr/>
        <a:lstStyle/>
        <a:p>
          <a:endParaRPr lang="en-US"/>
        </a:p>
      </dgm:t>
    </dgm:pt>
    <dgm:pt modelId="{1564A7DB-4AB9-451B-9208-8FFFF09B8864}">
      <dgm:prSet/>
      <dgm:spPr/>
      <dgm:t>
        <a:bodyPr/>
        <a:lstStyle/>
        <a:p>
          <a:r>
            <a:rPr lang="en-US" dirty="0">
              <a:solidFill>
                <a:schemeClr val="tx1"/>
              </a:solidFill>
            </a:rPr>
            <a:t>Additional 1,400 premature deaths and 48,000 cases of asthma each year.</a:t>
          </a:r>
        </a:p>
      </dgm:t>
    </dgm:pt>
    <dgm:pt modelId="{3D931502-D4ED-46A5-8F01-BFB75F3CEE60}" type="parTrans" cxnId="{00C5F0B5-50A1-4F30-9D35-684CDCCBEF05}">
      <dgm:prSet/>
      <dgm:spPr/>
      <dgm:t>
        <a:bodyPr/>
        <a:lstStyle/>
        <a:p>
          <a:endParaRPr lang="en-US"/>
        </a:p>
      </dgm:t>
    </dgm:pt>
    <dgm:pt modelId="{74C776F4-B7BC-4708-8AB4-864DE6B65046}" type="sibTrans" cxnId="{00C5F0B5-50A1-4F30-9D35-684CDCCBEF05}">
      <dgm:prSet/>
      <dgm:spPr/>
      <dgm:t>
        <a:bodyPr/>
        <a:lstStyle/>
        <a:p>
          <a:endParaRPr lang="en-US"/>
        </a:p>
      </dgm:t>
    </dgm:pt>
    <dgm:pt modelId="{2C7E9D74-644D-4642-81EC-0DF3EC96C192}" type="pres">
      <dgm:prSet presAssocID="{519E8751-80B4-4370-86DD-9C887C4778D0}" presName="diagram" presStyleCnt="0">
        <dgm:presLayoutVars>
          <dgm:dir/>
          <dgm:resizeHandles val="exact"/>
        </dgm:presLayoutVars>
      </dgm:prSet>
      <dgm:spPr/>
    </dgm:pt>
    <dgm:pt modelId="{72D2C9E1-9BE5-4742-9102-8CF511E80AFD}" type="pres">
      <dgm:prSet presAssocID="{74EA8DC1-B31A-4185-807D-680EF5979213}" presName="node" presStyleLbl="node1" presStyleIdx="0" presStyleCnt="5">
        <dgm:presLayoutVars>
          <dgm:bulletEnabled val="1"/>
        </dgm:presLayoutVars>
      </dgm:prSet>
      <dgm:spPr/>
    </dgm:pt>
    <dgm:pt modelId="{D8508C6E-C9B7-490A-ACE8-7DC951594EC0}" type="pres">
      <dgm:prSet presAssocID="{8C0E56B8-2A5D-4334-8389-300F8F92E62A}" presName="sibTrans" presStyleCnt="0"/>
      <dgm:spPr/>
    </dgm:pt>
    <dgm:pt modelId="{A5C1CAD3-D30D-46A0-8F2C-B9AE010960FC}" type="pres">
      <dgm:prSet presAssocID="{4E3E9E8B-741B-4524-BAF6-6FECECCDAC1B}" presName="node" presStyleLbl="node1" presStyleIdx="1" presStyleCnt="5">
        <dgm:presLayoutVars>
          <dgm:bulletEnabled val="1"/>
        </dgm:presLayoutVars>
      </dgm:prSet>
      <dgm:spPr/>
    </dgm:pt>
    <dgm:pt modelId="{39A5EC32-D2FE-490F-A881-DEEA4ABAA815}" type="pres">
      <dgm:prSet presAssocID="{471E5FF3-2D9C-4404-B0D4-91633A0F334D}" presName="sibTrans" presStyleCnt="0"/>
      <dgm:spPr/>
    </dgm:pt>
    <dgm:pt modelId="{B71EFCC5-0A16-4698-A5A9-1436B9C74818}" type="pres">
      <dgm:prSet presAssocID="{440D227B-CCC0-4082-B63A-60BF762C40C2}" presName="node" presStyleLbl="node1" presStyleIdx="2" presStyleCnt="5">
        <dgm:presLayoutVars>
          <dgm:bulletEnabled val="1"/>
        </dgm:presLayoutVars>
      </dgm:prSet>
      <dgm:spPr/>
    </dgm:pt>
    <dgm:pt modelId="{5913ED71-6B96-4B5F-B5EB-AD4B2E2FAB1A}" type="pres">
      <dgm:prSet presAssocID="{DFBC3AA4-5F56-45B2-9737-C8CA4F20615E}" presName="sibTrans" presStyleCnt="0"/>
      <dgm:spPr/>
    </dgm:pt>
    <dgm:pt modelId="{89514924-550B-41E3-BE8D-8965A7FA7862}" type="pres">
      <dgm:prSet presAssocID="{3175D058-01C4-4BA7-A24E-16D5FD3C3954}" presName="node" presStyleLbl="node1" presStyleIdx="3" presStyleCnt="5">
        <dgm:presLayoutVars>
          <dgm:bulletEnabled val="1"/>
        </dgm:presLayoutVars>
      </dgm:prSet>
      <dgm:spPr/>
    </dgm:pt>
    <dgm:pt modelId="{DD13150B-CEBA-43DB-9856-2CDA0E030CC5}" type="pres">
      <dgm:prSet presAssocID="{57A04961-C011-42E9-9CD6-9E8E665365C1}" presName="sibTrans" presStyleCnt="0"/>
      <dgm:spPr/>
    </dgm:pt>
    <dgm:pt modelId="{49BCD0DB-0A37-4B8D-83B6-B959CC343A4B}" type="pres">
      <dgm:prSet presAssocID="{1564A7DB-4AB9-451B-9208-8FFFF09B8864}" presName="node" presStyleLbl="node1" presStyleIdx="4" presStyleCnt="5">
        <dgm:presLayoutVars>
          <dgm:bulletEnabled val="1"/>
        </dgm:presLayoutVars>
      </dgm:prSet>
      <dgm:spPr/>
    </dgm:pt>
  </dgm:ptLst>
  <dgm:cxnLst>
    <dgm:cxn modelId="{02BD9407-A26D-49B0-BCF0-CE99DD110E4C}" type="presOf" srcId="{519E8751-80B4-4370-86DD-9C887C4778D0}" destId="{2C7E9D74-644D-4642-81EC-0DF3EC96C192}" srcOrd="0" destOrd="0" presId="urn:microsoft.com/office/officeart/2005/8/layout/default"/>
    <dgm:cxn modelId="{02D88030-7B35-4FB8-B5D3-384AC81786E1}" type="presOf" srcId="{4E3E9E8B-741B-4524-BAF6-6FECECCDAC1B}" destId="{A5C1CAD3-D30D-46A0-8F2C-B9AE010960FC}" srcOrd="0" destOrd="0" presId="urn:microsoft.com/office/officeart/2005/8/layout/default"/>
    <dgm:cxn modelId="{B8B19E35-BAFC-4502-8690-21FFABF48032}" type="presOf" srcId="{1564A7DB-4AB9-451B-9208-8FFFF09B8864}" destId="{49BCD0DB-0A37-4B8D-83B6-B959CC343A4B}" srcOrd="0" destOrd="0" presId="urn:microsoft.com/office/officeart/2005/8/layout/default"/>
    <dgm:cxn modelId="{8287823B-0381-460E-AD77-BB1F1F29BA0E}" srcId="{519E8751-80B4-4370-86DD-9C887C4778D0}" destId="{440D227B-CCC0-4082-B63A-60BF762C40C2}" srcOrd="2" destOrd="0" parTransId="{6B6A0970-91B4-43FE-822A-29995DDDF846}" sibTransId="{DFBC3AA4-5F56-45B2-9737-C8CA4F20615E}"/>
    <dgm:cxn modelId="{DF519051-BD5A-45E7-AE1E-9FD2EEA44E67}" type="presOf" srcId="{74EA8DC1-B31A-4185-807D-680EF5979213}" destId="{72D2C9E1-9BE5-4742-9102-8CF511E80AFD}" srcOrd="0" destOrd="0" presId="urn:microsoft.com/office/officeart/2005/8/layout/default"/>
    <dgm:cxn modelId="{04E6ED94-1974-4924-9F90-64A63710614D}" srcId="{519E8751-80B4-4370-86DD-9C887C4778D0}" destId="{74EA8DC1-B31A-4185-807D-680EF5979213}" srcOrd="0" destOrd="0" parTransId="{A8A1B574-7E00-47D6-91A3-5467910E6D4D}" sibTransId="{8C0E56B8-2A5D-4334-8389-300F8F92E62A}"/>
    <dgm:cxn modelId="{00C5F0B5-50A1-4F30-9D35-684CDCCBEF05}" srcId="{519E8751-80B4-4370-86DD-9C887C4778D0}" destId="{1564A7DB-4AB9-451B-9208-8FFFF09B8864}" srcOrd="4" destOrd="0" parTransId="{3D931502-D4ED-46A5-8F01-BFB75F3CEE60}" sibTransId="{74C776F4-B7BC-4708-8AB4-864DE6B65046}"/>
    <dgm:cxn modelId="{D9976ECC-1E3A-496B-9BAB-1BD5C61C7476}" srcId="{519E8751-80B4-4370-86DD-9C887C4778D0}" destId="{4E3E9E8B-741B-4524-BAF6-6FECECCDAC1B}" srcOrd="1" destOrd="0" parTransId="{95849D28-2E99-4352-B996-26E369E89ABB}" sibTransId="{471E5FF3-2D9C-4404-B0D4-91633A0F334D}"/>
    <dgm:cxn modelId="{C9BA72DA-CCDB-4AF7-9F0D-794AC2186512}" srcId="{519E8751-80B4-4370-86DD-9C887C4778D0}" destId="{3175D058-01C4-4BA7-A24E-16D5FD3C3954}" srcOrd="3" destOrd="0" parTransId="{5C76B38D-BE00-4C1A-8659-1B580BDA7F57}" sibTransId="{57A04961-C011-42E9-9CD6-9E8E665365C1}"/>
    <dgm:cxn modelId="{21CB04DB-A4BB-4CA7-9B7E-0F19DBDA3E94}" type="presOf" srcId="{3175D058-01C4-4BA7-A24E-16D5FD3C3954}" destId="{89514924-550B-41E3-BE8D-8965A7FA7862}" srcOrd="0" destOrd="0" presId="urn:microsoft.com/office/officeart/2005/8/layout/default"/>
    <dgm:cxn modelId="{C6ECC0EF-C31C-45E0-8DE1-D3860C19FE6C}" type="presOf" srcId="{440D227B-CCC0-4082-B63A-60BF762C40C2}" destId="{B71EFCC5-0A16-4698-A5A9-1436B9C74818}" srcOrd="0" destOrd="0" presId="urn:microsoft.com/office/officeart/2005/8/layout/default"/>
    <dgm:cxn modelId="{B187DCD5-296B-40C1-A503-32ED935CAC18}" type="presParOf" srcId="{2C7E9D74-644D-4642-81EC-0DF3EC96C192}" destId="{72D2C9E1-9BE5-4742-9102-8CF511E80AFD}" srcOrd="0" destOrd="0" presId="urn:microsoft.com/office/officeart/2005/8/layout/default"/>
    <dgm:cxn modelId="{2AA39A4A-6FD6-491A-BCAF-DBE716343857}" type="presParOf" srcId="{2C7E9D74-644D-4642-81EC-0DF3EC96C192}" destId="{D8508C6E-C9B7-490A-ACE8-7DC951594EC0}" srcOrd="1" destOrd="0" presId="urn:microsoft.com/office/officeart/2005/8/layout/default"/>
    <dgm:cxn modelId="{3FFFC5E0-CADB-4070-9655-931D1B4D201E}" type="presParOf" srcId="{2C7E9D74-644D-4642-81EC-0DF3EC96C192}" destId="{A5C1CAD3-D30D-46A0-8F2C-B9AE010960FC}" srcOrd="2" destOrd="0" presId="urn:microsoft.com/office/officeart/2005/8/layout/default"/>
    <dgm:cxn modelId="{B50319D3-857F-44C4-98EA-EFD6DCDD4AB2}" type="presParOf" srcId="{2C7E9D74-644D-4642-81EC-0DF3EC96C192}" destId="{39A5EC32-D2FE-490F-A881-DEEA4ABAA815}" srcOrd="3" destOrd="0" presId="urn:microsoft.com/office/officeart/2005/8/layout/default"/>
    <dgm:cxn modelId="{9D4E4161-88AD-4944-B435-352FF346FB3A}" type="presParOf" srcId="{2C7E9D74-644D-4642-81EC-0DF3EC96C192}" destId="{B71EFCC5-0A16-4698-A5A9-1436B9C74818}" srcOrd="4" destOrd="0" presId="urn:microsoft.com/office/officeart/2005/8/layout/default"/>
    <dgm:cxn modelId="{BFA28D47-94D1-4E0A-8790-83C94E4FD662}" type="presParOf" srcId="{2C7E9D74-644D-4642-81EC-0DF3EC96C192}" destId="{5913ED71-6B96-4B5F-B5EB-AD4B2E2FAB1A}" srcOrd="5" destOrd="0" presId="urn:microsoft.com/office/officeart/2005/8/layout/default"/>
    <dgm:cxn modelId="{4547DF79-DD3A-4572-9069-475E375CA322}" type="presParOf" srcId="{2C7E9D74-644D-4642-81EC-0DF3EC96C192}" destId="{89514924-550B-41E3-BE8D-8965A7FA7862}" srcOrd="6" destOrd="0" presId="urn:microsoft.com/office/officeart/2005/8/layout/default"/>
    <dgm:cxn modelId="{180B32FA-4FCE-4A57-B3BC-FD98A0685B8C}" type="presParOf" srcId="{2C7E9D74-644D-4642-81EC-0DF3EC96C192}" destId="{DD13150B-CEBA-43DB-9856-2CDA0E030CC5}" srcOrd="7" destOrd="0" presId="urn:microsoft.com/office/officeart/2005/8/layout/default"/>
    <dgm:cxn modelId="{51608D06-8E1C-4761-A313-17F72B5A8A6D}" type="presParOf" srcId="{2C7E9D74-644D-4642-81EC-0DF3EC96C192}" destId="{49BCD0DB-0A37-4B8D-83B6-B959CC343A4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30CA65-EC12-45D3-8A9E-0E9689AC86FA}"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en-US"/>
        </a:p>
      </dgm:t>
    </dgm:pt>
    <dgm:pt modelId="{A6A656F9-77B6-4C6D-92C4-4267F2627792}">
      <dgm:prSet/>
      <dgm:spPr/>
      <dgm:t>
        <a:bodyPr/>
        <a:lstStyle/>
        <a:p>
          <a:r>
            <a:rPr lang="en-US" b="1" dirty="0"/>
            <a:t>MA:  </a:t>
          </a:r>
          <a:r>
            <a:rPr lang="en-US" dirty="0"/>
            <a:t>Pathways to Zero Net Energy Program: $3.5 million grant program started in 2014 to spur the development of Zero Net Energy Buildings (ZNEB) in Massachusetts. $3.0M is being used to support residential and commercial ZNEB projects through feasibility studies, integrated design, and construction funding, and $500,000 is being used for public awareness, workforce development, efforts to develop and standardize best practices, and DOER resources.</a:t>
          </a:r>
        </a:p>
      </dgm:t>
    </dgm:pt>
    <dgm:pt modelId="{686BCE23-21C6-4C5A-BC85-61212765AC49}" type="parTrans" cxnId="{A8D79943-8FE2-4FD3-BDAF-E820D40D91C6}">
      <dgm:prSet/>
      <dgm:spPr/>
      <dgm:t>
        <a:bodyPr/>
        <a:lstStyle/>
        <a:p>
          <a:endParaRPr lang="en-US"/>
        </a:p>
      </dgm:t>
    </dgm:pt>
    <dgm:pt modelId="{FAB72497-1ED7-40BB-A14D-A1FCAFEC1677}" type="sibTrans" cxnId="{A8D79943-8FE2-4FD3-BDAF-E820D40D91C6}">
      <dgm:prSet/>
      <dgm:spPr/>
      <dgm:t>
        <a:bodyPr/>
        <a:lstStyle/>
        <a:p>
          <a:endParaRPr lang="en-US"/>
        </a:p>
      </dgm:t>
    </dgm:pt>
    <dgm:pt modelId="{336F0DC3-458F-49B8-87FD-32562F29D9EF}">
      <dgm:prSet/>
      <dgm:spPr/>
      <dgm:t>
        <a:bodyPr/>
        <a:lstStyle/>
        <a:p>
          <a:r>
            <a:rPr lang="en-US" b="1"/>
            <a:t>CA, NY, NJ  </a:t>
          </a:r>
          <a:r>
            <a:rPr lang="en-US"/>
            <a:t>Investing $1.3 Billion for EV charging infrastructure over next 5 years.</a:t>
          </a:r>
        </a:p>
      </dgm:t>
    </dgm:pt>
    <dgm:pt modelId="{8BF080B0-5042-42DF-831A-781167F16647}" type="parTrans" cxnId="{21F99146-EC45-4E06-AB40-8152C7E821B5}">
      <dgm:prSet/>
      <dgm:spPr/>
      <dgm:t>
        <a:bodyPr/>
        <a:lstStyle/>
        <a:p>
          <a:endParaRPr lang="en-US"/>
        </a:p>
      </dgm:t>
    </dgm:pt>
    <dgm:pt modelId="{A5DE8089-8195-4D08-B62F-7685F0072A4F}" type="sibTrans" cxnId="{21F99146-EC45-4E06-AB40-8152C7E821B5}">
      <dgm:prSet/>
      <dgm:spPr/>
      <dgm:t>
        <a:bodyPr/>
        <a:lstStyle/>
        <a:p>
          <a:endParaRPr lang="en-US"/>
        </a:p>
      </dgm:t>
    </dgm:pt>
    <dgm:pt modelId="{F9D70489-30E7-49EA-BE45-5DEEBA4C1B80}">
      <dgm:prSet/>
      <dgm:spPr/>
      <dgm:t>
        <a:bodyPr/>
        <a:lstStyle/>
        <a:p>
          <a:r>
            <a:rPr lang="en-US" b="1" dirty="0"/>
            <a:t>Regional Greenhouse Gas Initiative:  </a:t>
          </a:r>
          <a:r>
            <a:rPr lang="en-US" dirty="0"/>
            <a:t>Connecticut, Delaware, Maine, Maryland, Massachusetts, New Hampshire, New York, Rhode Island, and Vermont to cap and reduce CO</a:t>
          </a:r>
          <a:r>
            <a:rPr lang="en-US" baseline="-25000" dirty="0"/>
            <a:t>2</a:t>
          </a:r>
          <a:r>
            <a:rPr lang="en-US" dirty="0"/>
            <a:t> emissions from the power sector. Proceeds fund EE programs.</a:t>
          </a:r>
        </a:p>
      </dgm:t>
    </dgm:pt>
    <dgm:pt modelId="{D5A66CE1-9269-4BB5-941B-2BD27D3B3658}" type="parTrans" cxnId="{45DD0730-046B-47F0-82FD-160D9F4F9210}">
      <dgm:prSet/>
      <dgm:spPr/>
      <dgm:t>
        <a:bodyPr/>
        <a:lstStyle/>
        <a:p>
          <a:endParaRPr lang="en-US"/>
        </a:p>
      </dgm:t>
    </dgm:pt>
    <dgm:pt modelId="{B926BABF-148C-48A3-B8F9-2276E0EA7D49}" type="sibTrans" cxnId="{45DD0730-046B-47F0-82FD-160D9F4F9210}">
      <dgm:prSet/>
      <dgm:spPr/>
      <dgm:t>
        <a:bodyPr/>
        <a:lstStyle/>
        <a:p>
          <a:endParaRPr lang="en-US"/>
        </a:p>
      </dgm:t>
    </dgm:pt>
    <dgm:pt modelId="{FC06D450-769B-4E16-BD58-67E8502AF8DD}" type="pres">
      <dgm:prSet presAssocID="{0F30CA65-EC12-45D3-8A9E-0E9689AC86FA}" presName="linear" presStyleCnt="0">
        <dgm:presLayoutVars>
          <dgm:dir/>
          <dgm:resizeHandles val="exact"/>
        </dgm:presLayoutVars>
      </dgm:prSet>
      <dgm:spPr/>
    </dgm:pt>
    <dgm:pt modelId="{331C04D1-D733-4BD3-8D9D-215EA47DC170}" type="pres">
      <dgm:prSet presAssocID="{A6A656F9-77B6-4C6D-92C4-4267F2627792}" presName="comp" presStyleCnt="0"/>
      <dgm:spPr/>
    </dgm:pt>
    <dgm:pt modelId="{44258993-44B1-4FCE-98DB-B361870F8F5A}" type="pres">
      <dgm:prSet presAssocID="{A6A656F9-77B6-4C6D-92C4-4267F2627792}" presName="box" presStyleLbl="node1" presStyleIdx="0" presStyleCnt="3"/>
      <dgm:spPr/>
    </dgm:pt>
    <dgm:pt modelId="{9B554487-7DB0-4128-922D-C6E7239EF0E5}" type="pres">
      <dgm:prSet presAssocID="{A6A656F9-77B6-4C6D-92C4-4267F262779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B3C19777-F708-462A-BE66-093B6A375B38}" type="pres">
      <dgm:prSet presAssocID="{A6A656F9-77B6-4C6D-92C4-4267F2627792}" presName="text" presStyleLbl="node1" presStyleIdx="0" presStyleCnt="3">
        <dgm:presLayoutVars>
          <dgm:bulletEnabled val="1"/>
        </dgm:presLayoutVars>
      </dgm:prSet>
      <dgm:spPr/>
    </dgm:pt>
    <dgm:pt modelId="{8632D6DE-4C49-45F1-B66A-B456CFFD74C7}" type="pres">
      <dgm:prSet presAssocID="{FAB72497-1ED7-40BB-A14D-A1FCAFEC1677}" presName="spacer" presStyleCnt="0"/>
      <dgm:spPr/>
    </dgm:pt>
    <dgm:pt modelId="{0DE6F0DE-026B-423C-8B3B-1A191967A946}" type="pres">
      <dgm:prSet presAssocID="{336F0DC3-458F-49B8-87FD-32562F29D9EF}" presName="comp" presStyleCnt="0"/>
      <dgm:spPr/>
    </dgm:pt>
    <dgm:pt modelId="{5F3CF147-3A14-4D36-8A2B-829C18390377}" type="pres">
      <dgm:prSet presAssocID="{336F0DC3-458F-49B8-87FD-32562F29D9EF}" presName="box" presStyleLbl="node1" presStyleIdx="1" presStyleCnt="3"/>
      <dgm:spPr/>
    </dgm:pt>
    <dgm:pt modelId="{E5EEF94E-F0E9-43B2-9EA9-F9032EBF6A90}" type="pres">
      <dgm:prSet presAssocID="{336F0DC3-458F-49B8-87FD-32562F29D9EF}"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dgm:spPr>
    </dgm:pt>
    <dgm:pt modelId="{F43EDD34-05D0-4DB2-A558-82DFC76F1D37}" type="pres">
      <dgm:prSet presAssocID="{336F0DC3-458F-49B8-87FD-32562F29D9EF}" presName="text" presStyleLbl="node1" presStyleIdx="1" presStyleCnt="3">
        <dgm:presLayoutVars>
          <dgm:bulletEnabled val="1"/>
        </dgm:presLayoutVars>
      </dgm:prSet>
      <dgm:spPr/>
    </dgm:pt>
    <dgm:pt modelId="{0FF707B3-E298-4F96-B94C-374486368F84}" type="pres">
      <dgm:prSet presAssocID="{A5DE8089-8195-4D08-B62F-7685F0072A4F}" presName="spacer" presStyleCnt="0"/>
      <dgm:spPr/>
    </dgm:pt>
    <dgm:pt modelId="{1D7180E1-D0D7-4EB0-B7AC-30FE7CEF0694}" type="pres">
      <dgm:prSet presAssocID="{F9D70489-30E7-49EA-BE45-5DEEBA4C1B80}" presName="comp" presStyleCnt="0"/>
      <dgm:spPr/>
    </dgm:pt>
    <dgm:pt modelId="{3CC6DA4E-08FA-4185-B401-CB7FFF0EB89B}" type="pres">
      <dgm:prSet presAssocID="{F9D70489-30E7-49EA-BE45-5DEEBA4C1B80}" presName="box" presStyleLbl="node1" presStyleIdx="2" presStyleCnt="3"/>
      <dgm:spPr/>
    </dgm:pt>
    <dgm:pt modelId="{83F00A66-C3A3-4909-B9E4-6D5F9EA13F3E}" type="pres">
      <dgm:prSet presAssocID="{F9D70489-30E7-49EA-BE45-5DEEBA4C1B8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dgm:spPr>
    </dgm:pt>
    <dgm:pt modelId="{98E7573D-577F-48D8-A1BA-B32099CF06D6}" type="pres">
      <dgm:prSet presAssocID="{F9D70489-30E7-49EA-BE45-5DEEBA4C1B80}" presName="text" presStyleLbl="node1" presStyleIdx="2" presStyleCnt="3">
        <dgm:presLayoutVars>
          <dgm:bulletEnabled val="1"/>
        </dgm:presLayoutVars>
      </dgm:prSet>
      <dgm:spPr/>
    </dgm:pt>
  </dgm:ptLst>
  <dgm:cxnLst>
    <dgm:cxn modelId="{057B282F-AF55-4CC8-B325-C1B59DB93FC6}" type="presOf" srcId="{F9D70489-30E7-49EA-BE45-5DEEBA4C1B80}" destId="{98E7573D-577F-48D8-A1BA-B32099CF06D6}" srcOrd="1" destOrd="0" presId="urn:microsoft.com/office/officeart/2005/8/layout/vList4"/>
    <dgm:cxn modelId="{45DD0730-046B-47F0-82FD-160D9F4F9210}" srcId="{0F30CA65-EC12-45D3-8A9E-0E9689AC86FA}" destId="{F9D70489-30E7-49EA-BE45-5DEEBA4C1B80}" srcOrd="2" destOrd="0" parTransId="{D5A66CE1-9269-4BB5-941B-2BD27D3B3658}" sibTransId="{B926BABF-148C-48A3-B8F9-2276E0EA7D49}"/>
    <dgm:cxn modelId="{C2338932-949C-4660-9DDB-DACB234C593E}" type="presOf" srcId="{A6A656F9-77B6-4C6D-92C4-4267F2627792}" destId="{B3C19777-F708-462A-BE66-093B6A375B38}" srcOrd="1" destOrd="0" presId="urn:microsoft.com/office/officeart/2005/8/layout/vList4"/>
    <dgm:cxn modelId="{A8D79943-8FE2-4FD3-BDAF-E820D40D91C6}" srcId="{0F30CA65-EC12-45D3-8A9E-0E9689AC86FA}" destId="{A6A656F9-77B6-4C6D-92C4-4267F2627792}" srcOrd="0" destOrd="0" parTransId="{686BCE23-21C6-4C5A-BC85-61212765AC49}" sibTransId="{FAB72497-1ED7-40BB-A14D-A1FCAFEC1677}"/>
    <dgm:cxn modelId="{21F99146-EC45-4E06-AB40-8152C7E821B5}" srcId="{0F30CA65-EC12-45D3-8A9E-0E9689AC86FA}" destId="{336F0DC3-458F-49B8-87FD-32562F29D9EF}" srcOrd="1" destOrd="0" parTransId="{8BF080B0-5042-42DF-831A-781167F16647}" sibTransId="{A5DE8089-8195-4D08-B62F-7685F0072A4F}"/>
    <dgm:cxn modelId="{187AC286-0152-496C-80AD-98D77DCA97FC}" type="presOf" srcId="{0F30CA65-EC12-45D3-8A9E-0E9689AC86FA}" destId="{FC06D450-769B-4E16-BD58-67E8502AF8DD}" srcOrd="0" destOrd="0" presId="urn:microsoft.com/office/officeart/2005/8/layout/vList4"/>
    <dgm:cxn modelId="{F78AAE8C-80D2-409E-A250-9A88E7F459AE}" type="presOf" srcId="{336F0DC3-458F-49B8-87FD-32562F29D9EF}" destId="{5F3CF147-3A14-4D36-8A2B-829C18390377}" srcOrd="0" destOrd="0" presId="urn:microsoft.com/office/officeart/2005/8/layout/vList4"/>
    <dgm:cxn modelId="{2AA23899-4E54-4074-AAFD-F2F486A793A8}" type="presOf" srcId="{F9D70489-30E7-49EA-BE45-5DEEBA4C1B80}" destId="{3CC6DA4E-08FA-4185-B401-CB7FFF0EB89B}" srcOrd="0" destOrd="0" presId="urn:microsoft.com/office/officeart/2005/8/layout/vList4"/>
    <dgm:cxn modelId="{408F9999-EEA2-407C-A29C-DA0458CF5AB5}" type="presOf" srcId="{A6A656F9-77B6-4C6D-92C4-4267F2627792}" destId="{44258993-44B1-4FCE-98DB-B361870F8F5A}" srcOrd="0" destOrd="0" presId="urn:microsoft.com/office/officeart/2005/8/layout/vList4"/>
    <dgm:cxn modelId="{110575D9-BC3E-460C-A602-F1276CF1A662}" type="presOf" srcId="{336F0DC3-458F-49B8-87FD-32562F29D9EF}" destId="{F43EDD34-05D0-4DB2-A558-82DFC76F1D37}" srcOrd="1" destOrd="0" presId="urn:microsoft.com/office/officeart/2005/8/layout/vList4"/>
    <dgm:cxn modelId="{8D832022-EBC8-4F7E-81A9-8AF34178259E}" type="presParOf" srcId="{FC06D450-769B-4E16-BD58-67E8502AF8DD}" destId="{331C04D1-D733-4BD3-8D9D-215EA47DC170}" srcOrd="0" destOrd="0" presId="urn:microsoft.com/office/officeart/2005/8/layout/vList4"/>
    <dgm:cxn modelId="{E9EE1D1C-326E-477B-929B-5E373217497B}" type="presParOf" srcId="{331C04D1-D733-4BD3-8D9D-215EA47DC170}" destId="{44258993-44B1-4FCE-98DB-B361870F8F5A}" srcOrd="0" destOrd="0" presId="urn:microsoft.com/office/officeart/2005/8/layout/vList4"/>
    <dgm:cxn modelId="{B90B5F0F-AE59-472C-8669-28986CE99869}" type="presParOf" srcId="{331C04D1-D733-4BD3-8D9D-215EA47DC170}" destId="{9B554487-7DB0-4128-922D-C6E7239EF0E5}" srcOrd="1" destOrd="0" presId="urn:microsoft.com/office/officeart/2005/8/layout/vList4"/>
    <dgm:cxn modelId="{74082F83-1BEB-49F9-9C21-B8C82A7DAFB6}" type="presParOf" srcId="{331C04D1-D733-4BD3-8D9D-215EA47DC170}" destId="{B3C19777-F708-462A-BE66-093B6A375B38}" srcOrd="2" destOrd="0" presId="urn:microsoft.com/office/officeart/2005/8/layout/vList4"/>
    <dgm:cxn modelId="{4EF69E46-AAB3-4F1A-9B46-68860F349DDB}" type="presParOf" srcId="{FC06D450-769B-4E16-BD58-67E8502AF8DD}" destId="{8632D6DE-4C49-45F1-B66A-B456CFFD74C7}" srcOrd="1" destOrd="0" presId="urn:microsoft.com/office/officeart/2005/8/layout/vList4"/>
    <dgm:cxn modelId="{21B80AEC-8AC4-40A6-AB00-99CF63B2D2BC}" type="presParOf" srcId="{FC06D450-769B-4E16-BD58-67E8502AF8DD}" destId="{0DE6F0DE-026B-423C-8B3B-1A191967A946}" srcOrd="2" destOrd="0" presId="urn:microsoft.com/office/officeart/2005/8/layout/vList4"/>
    <dgm:cxn modelId="{9F875013-D726-4BF2-888E-73FE915E15C6}" type="presParOf" srcId="{0DE6F0DE-026B-423C-8B3B-1A191967A946}" destId="{5F3CF147-3A14-4D36-8A2B-829C18390377}" srcOrd="0" destOrd="0" presId="urn:microsoft.com/office/officeart/2005/8/layout/vList4"/>
    <dgm:cxn modelId="{C043D60D-DD6A-40CA-A83C-2E49A46C0862}" type="presParOf" srcId="{0DE6F0DE-026B-423C-8B3B-1A191967A946}" destId="{E5EEF94E-F0E9-43B2-9EA9-F9032EBF6A90}" srcOrd="1" destOrd="0" presId="urn:microsoft.com/office/officeart/2005/8/layout/vList4"/>
    <dgm:cxn modelId="{5646CA71-CC9D-4209-99F5-2FAF51274495}" type="presParOf" srcId="{0DE6F0DE-026B-423C-8B3B-1A191967A946}" destId="{F43EDD34-05D0-4DB2-A558-82DFC76F1D37}" srcOrd="2" destOrd="0" presId="urn:microsoft.com/office/officeart/2005/8/layout/vList4"/>
    <dgm:cxn modelId="{A4CA65B7-948C-413B-A47F-0CB49E75D358}" type="presParOf" srcId="{FC06D450-769B-4E16-BD58-67E8502AF8DD}" destId="{0FF707B3-E298-4F96-B94C-374486368F84}" srcOrd="3" destOrd="0" presId="urn:microsoft.com/office/officeart/2005/8/layout/vList4"/>
    <dgm:cxn modelId="{A0FAEF6F-0D78-4361-8236-08C034989D20}" type="presParOf" srcId="{FC06D450-769B-4E16-BD58-67E8502AF8DD}" destId="{1D7180E1-D0D7-4EB0-B7AC-30FE7CEF0694}" srcOrd="4" destOrd="0" presId="urn:microsoft.com/office/officeart/2005/8/layout/vList4"/>
    <dgm:cxn modelId="{C8FF50C2-0185-4DD1-8AD4-3C717CB70496}" type="presParOf" srcId="{1D7180E1-D0D7-4EB0-B7AC-30FE7CEF0694}" destId="{3CC6DA4E-08FA-4185-B401-CB7FFF0EB89B}" srcOrd="0" destOrd="0" presId="urn:microsoft.com/office/officeart/2005/8/layout/vList4"/>
    <dgm:cxn modelId="{FE247EBF-C416-423A-B34A-0991C7AC1112}" type="presParOf" srcId="{1D7180E1-D0D7-4EB0-B7AC-30FE7CEF0694}" destId="{83F00A66-C3A3-4909-B9E4-6D5F9EA13F3E}" srcOrd="1" destOrd="0" presId="urn:microsoft.com/office/officeart/2005/8/layout/vList4"/>
    <dgm:cxn modelId="{BCC1734A-3A5A-42B7-9F21-A758D19FE4FD}" type="presParOf" srcId="{1D7180E1-D0D7-4EB0-B7AC-30FE7CEF0694}" destId="{98E7573D-577F-48D8-A1BA-B32099CF06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D4021-CF4D-4290-AE4C-59CD5F4E0E5C}">
      <dsp:nvSpPr>
        <dsp:cNvPr id="0" name=""/>
        <dsp:cNvSpPr/>
      </dsp:nvSpPr>
      <dsp:spPr>
        <a:xfrm>
          <a:off x="1919" y="0"/>
          <a:ext cx="2986980" cy="5451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Appliance &amp; Equipment Standards (MEPS) Update</a:t>
          </a:r>
        </a:p>
      </dsp:txBody>
      <dsp:txXfrm>
        <a:off x="1919" y="2180501"/>
        <a:ext cx="2986980" cy="2180501"/>
      </dsp:txXfrm>
    </dsp:sp>
    <dsp:sp modelId="{43317D50-C806-4752-85F4-B4F3589AB725}">
      <dsp:nvSpPr>
        <dsp:cNvPr id="0" name=""/>
        <dsp:cNvSpPr/>
      </dsp:nvSpPr>
      <dsp:spPr>
        <a:xfrm>
          <a:off x="587776" y="327075"/>
          <a:ext cx="1815267" cy="18152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04FFA-4A75-40CF-8AAD-0A7AEE411A32}">
      <dsp:nvSpPr>
        <dsp:cNvPr id="0" name=""/>
        <dsp:cNvSpPr/>
      </dsp:nvSpPr>
      <dsp:spPr>
        <a:xfrm>
          <a:off x="3078509" y="0"/>
          <a:ext cx="2986980" cy="5451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Affordable Clean Energy Rule</a:t>
          </a:r>
        </a:p>
      </dsp:txBody>
      <dsp:txXfrm>
        <a:off x="3078509" y="2180501"/>
        <a:ext cx="2986980" cy="2180501"/>
      </dsp:txXfrm>
    </dsp:sp>
    <dsp:sp modelId="{F48A97C0-D97A-41D9-AAA3-445CE44FCF23}">
      <dsp:nvSpPr>
        <dsp:cNvPr id="0" name=""/>
        <dsp:cNvSpPr/>
      </dsp:nvSpPr>
      <dsp:spPr>
        <a:xfrm>
          <a:off x="3664366" y="327075"/>
          <a:ext cx="1815267" cy="18152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F89ED-414B-4E5B-97D1-03A290268C17}">
      <dsp:nvSpPr>
        <dsp:cNvPr id="0" name=""/>
        <dsp:cNvSpPr/>
      </dsp:nvSpPr>
      <dsp:spPr>
        <a:xfrm>
          <a:off x="6155099" y="0"/>
          <a:ext cx="2986980" cy="5451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US State-level Activity and Progress.</a:t>
          </a:r>
        </a:p>
      </dsp:txBody>
      <dsp:txXfrm>
        <a:off x="6155099" y="2180501"/>
        <a:ext cx="2986980" cy="2180501"/>
      </dsp:txXfrm>
    </dsp:sp>
    <dsp:sp modelId="{2E28231C-DBFC-42C1-A574-80A71C6A9B5F}">
      <dsp:nvSpPr>
        <dsp:cNvPr id="0" name=""/>
        <dsp:cNvSpPr/>
      </dsp:nvSpPr>
      <dsp:spPr>
        <a:xfrm>
          <a:off x="6740956" y="327075"/>
          <a:ext cx="1815267" cy="18152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8C18B-D0DA-4E83-97CE-278A0AC87BE5}">
      <dsp:nvSpPr>
        <dsp:cNvPr id="0" name=""/>
        <dsp:cNvSpPr/>
      </dsp:nvSpPr>
      <dsp:spPr>
        <a:xfrm>
          <a:off x="365759" y="4361002"/>
          <a:ext cx="8412480" cy="81768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C7C63-F139-4A72-8117-B182800493CB}">
      <dsp:nvSpPr>
        <dsp:cNvPr id="0" name=""/>
        <dsp:cNvSpPr/>
      </dsp:nvSpPr>
      <dsp:spPr>
        <a:xfrm rot="5400000">
          <a:off x="-533180" y="533180"/>
          <a:ext cx="3554533" cy="24881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The proposed ACE Rule is informed by more than 270,000 public comments that EPA received as part of its December 2017 Advance Notice of Proposed Rulemaking (ANPRM).</a:t>
          </a:r>
        </a:p>
      </dsp:txBody>
      <dsp:txXfrm rot="-5400000">
        <a:off x="1" y="1244087"/>
        <a:ext cx="2488173" cy="1066360"/>
      </dsp:txXfrm>
    </dsp:sp>
    <dsp:sp modelId="{13A63DFF-6ED9-49C4-8D23-B24940768FBF}">
      <dsp:nvSpPr>
        <dsp:cNvPr id="0" name=""/>
        <dsp:cNvSpPr/>
      </dsp:nvSpPr>
      <dsp:spPr>
        <a:xfrm rot="5400000">
          <a:off x="3282476" y="-792101"/>
          <a:ext cx="4152820" cy="57414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Defines the “best system of emission reduction” (BSER) for existing power plants as on-site, heat-rate efficiency improvements;</a:t>
          </a:r>
        </a:p>
        <a:p>
          <a:pPr marL="228600" lvl="1" indent="-228600" algn="l" defTabSz="889000">
            <a:lnSpc>
              <a:spcPct val="90000"/>
            </a:lnSpc>
            <a:spcBef>
              <a:spcPct val="0"/>
            </a:spcBef>
            <a:spcAft>
              <a:spcPct val="15000"/>
            </a:spcAft>
            <a:buChar char="•"/>
          </a:pPr>
          <a:r>
            <a:rPr lang="en-US" sz="2000" kern="1200" dirty="0"/>
            <a:t>Provides states with a list of “candidate technologies” that can be used to establish standards of performance and be incorporated into their state plans;</a:t>
          </a:r>
        </a:p>
        <a:p>
          <a:pPr marL="228600" lvl="1" indent="-228600" algn="l" defTabSz="889000">
            <a:lnSpc>
              <a:spcPct val="90000"/>
            </a:lnSpc>
            <a:spcBef>
              <a:spcPct val="0"/>
            </a:spcBef>
            <a:spcAft>
              <a:spcPct val="15000"/>
            </a:spcAft>
            <a:buChar char="•"/>
          </a:pPr>
          <a:r>
            <a:rPr lang="en-US" sz="2000" kern="1200" dirty="0"/>
            <a:t>Updates the New Source Review (NSR) permitting program to further encourage efficiency improvements at existing power plants; and</a:t>
          </a:r>
        </a:p>
        <a:p>
          <a:pPr marL="228600" lvl="1" indent="-228600" algn="l" defTabSz="889000">
            <a:lnSpc>
              <a:spcPct val="90000"/>
            </a:lnSpc>
            <a:spcBef>
              <a:spcPct val="0"/>
            </a:spcBef>
            <a:spcAft>
              <a:spcPct val="15000"/>
            </a:spcAft>
            <a:buChar char="•"/>
          </a:pPr>
          <a:r>
            <a:rPr lang="en-US" sz="2000" kern="1200" dirty="0"/>
            <a:t>Aligns regulations under CAA section 111(d) to give states adequate time and flexibility to develop their state plans.</a:t>
          </a:r>
        </a:p>
      </dsp:txBody>
      <dsp:txXfrm rot="-5400000">
        <a:off x="2488173" y="204926"/>
        <a:ext cx="5538702" cy="3747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2C9E1-9BE5-4742-9102-8CF511E80AFD}">
      <dsp:nvSpPr>
        <dsp:cNvPr id="0" name=""/>
        <dsp:cNvSpPr/>
      </dsp:nvSpPr>
      <dsp:spPr>
        <a:xfrm>
          <a:off x="0" y="740149"/>
          <a:ext cx="2571749" cy="15430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Replacing the CPP with ACE could provide $400 million in annual net benefits.</a:t>
          </a:r>
        </a:p>
      </dsp:txBody>
      <dsp:txXfrm>
        <a:off x="0" y="740149"/>
        <a:ext cx="2571749" cy="1543050"/>
      </dsp:txXfrm>
    </dsp:sp>
    <dsp:sp modelId="{A5C1CAD3-D30D-46A0-8F2C-B9AE010960FC}">
      <dsp:nvSpPr>
        <dsp:cNvPr id="0" name=""/>
        <dsp:cNvSpPr/>
      </dsp:nvSpPr>
      <dsp:spPr>
        <a:xfrm>
          <a:off x="2828925" y="740149"/>
          <a:ext cx="2571749" cy="15430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Reduce the compliance burden by up to $400 million/</a:t>
          </a:r>
          <a:r>
            <a:rPr lang="en-US" sz="1300" kern="1200" dirty="0" err="1">
              <a:solidFill>
                <a:schemeClr val="tx1"/>
              </a:solidFill>
            </a:rPr>
            <a:t>yr</a:t>
          </a:r>
          <a:r>
            <a:rPr lang="en-US" sz="1300" kern="1200" dirty="0">
              <a:solidFill>
                <a:schemeClr val="tx1"/>
              </a:solidFill>
            </a:rPr>
            <a:t> vs. CPP.</a:t>
          </a:r>
        </a:p>
      </dsp:txBody>
      <dsp:txXfrm>
        <a:off x="2828925" y="740149"/>
        <a:ext cx="2571749" cy="1543050"/>
      </dsp:txXfrm>
    </dsp:sp>
    <dsp:sp modelId="{B71EFCC5-0A16-4698-A5A9-1436B9C74818}">
      <dsp:nvSpPr>
        <dsp:cNvPr id="0" name=""/>
        <dsp:cNvSpPr/>
      </dsp:nvSpPr>
      <dsp:spPr>
        <a:xfrm>
          <a:off x="5657849" y="740149"/>
          <a:ext cx="2571749" cy="15430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All four scenarios find that the proposal will reduce CO2 emissions between 0.7 and 1.5% (5.3 million cars off the road) compared to CPP’s goal of 30% by 2030</a:t>
          </a:r>
        </a:p>
      </dsp:txBody>
      <dsp:txXfrm>
        <a:off x="5657849" y="740149"/>
        <a:ext cx="2571749" cy="1543050"/>
      </dsp:txXfrm>
    </dsp:sp>
    <dsp:sp modelId="{89514924-550B-41E3-BE8D-8965A7FA7862}">
      <dsp:nvSpPr>
        <dsp:cNvPr id="0" name=""/>
        <dsp:cNvSpPr/>
      </dsp:nvSpPr>
      <dsp:spPr>
        <a:xfrm>
          <a:off x="1414462" y="2540374"/>
          <a:ext cx="2571749" cy="15430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Further, these illustrative scenarios suggest that when states have fully implemented the proposal, U.S. power sector CO2 emissions could be 33% to 34% below 2005 levels, higher than the projected CO2 emissions reductions from the CPP. </a:t>
          </a:r>
        </a:p>
      </dsp:txBody>
      <dsp:txXfrm>
        <a:off x="1414462" y="2540374"/>
        <a:ext cx="2571749" cy="1543050"/>
      </dsp:txXfrm>
    </dsp:sp>
    <dsp:sp modelId="{49BCD0DB-0A37-4B8D-83B6-B959CC343A4B}">
      <dsp:nvSpPr>
        <dsp:cNvPr id="0" name=""/>
        <dsp:cNvSpPr/>
      </dsp:nvSpPr>
      <dsp:spPr>
        <a:xfrm>
          <a:off x="4243387" y="2540374"/>
          <a:ext cx="2571749" cy="15430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Additional 1,400 premature deaths and 48,000 cases of asthma each year.</a:t>
          </a:r>
        </a:p>
      </dsp:txBody>
      <dsp:txXfrm>
        <a:off x="4243387" y="2540374"/>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8993-44B1-4FCE-98DB-B361870F8F5A}">
      <dsp:nvSpPr>
        <dsp:cNvPr id="0" name=""/>
        <dsp:cNvSpPr/>
      </dsp:nvSpPr>
      <dsp:spPr>
        <a:xfrm>
          <a:off x="0" y="0"/>
          <a:ext cx="8229600" cy="15639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MA:  </a:t>
          </a:r>
          <a:r>
            <a:rPr lang="en-US" sz="1500" kern="1200" dirty="0"/>
            <a:t>Pathways to Zero Net Energy Program: $3.5 million grant program started in 2014 to spur the development of Zero Net Energy Buildings (ZNEB) in Massachusetts. $3.0M is being used to support residential and commercial ZNEB projects through feasibility studies, integrated design, and construction funding, and $500,000 is being used for public awareness, workforce development, efforts to develop and standardize best practices, and DOER resources.</a:t>
          </a:r>
        </a:p>
      </dsp:txBody>
      <dsp:txXfrm>
        <a:off x="1802313" y="0"/>
        <a:ext cx="6427286" cy="1563930"/>
      </dsp:txXfrm>
    </dsp:sp>
    <dsp:sp modelId="{9B554487-7DB0-4128-922D-C6E7239EF0E5}">
      <dsp:nvSpPr>
        <dsp:cNvPr id="0" name=""/>
        <dsp:cNvSpPr/>
      </dsp:nvSpPr>
      <dsp:spPr>
        <a:xfrm>
          <a:off x="156393" y="156393"/>
          <a:ext cx="1645920" cy="1251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F3CF147-3A14-4D36-8A2B-829C18390377}">
      <dsp:nvSpPr>
        <dsp:cNvPr id="0" name=""/>
        <dsp:cNvSpPr/>
      </dsp:nvSpPr>
      <dsp:spPr>
        <a:xfrm>
          <a:off x="0" y="1720324"/>
          <a:ext cx="8229600" cy="15639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CA, NY, NJ  </a:t>
          </a:r>
          <a:r>
            <a:rPr lang="en-US" sz="1500" kern="1200"/>
            <a:t>Investing $1.3 Billion for EV charging infrastructure over next 5 years.</a:t>
          </a:r>
        </a:p>
      </dsp:txBody>
      <dsp:txXfrm>
        <a:off x="1802313" y="1720324"/>
        <a:ext cx="6427286" cy="1563930"/>
      </dsp:txXfrm>
    </dsp:sp>
    <dsp:sp modelId="{E5EEF94E-F0E9-43B2-9EA9-F9032EBF6A90}">
      <dsp:nvSpPr>
        <dsp:cNvPr id="0" name=""/>
        <dsp:cNvSpPr/>
      </dsp:nvSpPr>
      <dsp:spPr>
        <a:xfrm>
          <a:off x="156393" y="1876717"/>
          <a:ext cx="1645920" cy="12511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CC6DA4E-08FA-4185-B401-CB7FFF0EB89B}">
      <dsp:nvSpPr>
        <dsp:cNvPr id="0" name=""/>
        <dsp:cNvSpPr/>
      </dsp:nvSpPr>
      <dsp:spPr>
        <a:xfrm>
          <a:off x="0" y="3440648"/>
          <a:ext cx="8229600" cy="15639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Regional Greenhouse Gas Initiative:  </a:t>
          </a:r>
          <a:r>
            <a:rPr lang="en-US" sz="1500" kern="1200" dirty="0"/>
            <a:t>Connecticut, Delaware, Maine, Maryland, Massachusetts, New Hampshire, New York, Rhode Island, and Vermont to cap and reduce CO</a:t>
          </a:r>
          <a:r>
            <a:rPr lang="en-US" sz="1500" kern="1200" baseline="-25000" dirty="0"/>
            <a:t>2</a:t>
          </a:r>
          <a:r>
            <a:rPr lang="en-US" sz="1500" kern="1200" dirty="0"/>
            <a:t> emissions from the power sector. Proceeds fund EE programs.</a:t>
          </a:r>
        </a:p>
      </dsp:txBody>
      <dsp:txXfrm>
        <a:off x="1802313" y="3440648"/>
        <a:ext cx="6427286" cy="1563930"/>
      </dsp:txXfrm>
    </dsp:sp>
    <dsp:sp modelId="{83F00A66-C3A3-4909-B9E4-6D5F9EA13F3E}">
      <dsp:nvSpPr>
        <dsp:cNvPr id="0" name=""/>
        <dsp:cNvSpPr/>
      </dsp:nvSpPr>
      <dsp:spPr>
        <a:xfrm>
          <a:off x="156393" y="3597041"/>
          <a:ext cx="1645920" cy="12511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19538" y="0"/>
            <a:ext cx="2997200" cy="460375"/>
          </a:xfrm>
          <a:prstGeom prst="rect">
            <a:avLst/>
          </a:prstGeom>
        </p:spPr>
        <p:txBody>
          <a:bodyPr vert="horz" lIns="91440" tIns="45720" rIns="91440" bIns="45720" rtlCol="0"/>
          <a:lstStyle>
            <a:lvl1pPr algn="r">
              <a:defRPr sz="1200"/>
            </a:lvl1pPr>
          </a:lstStyle>
          <a:p>
            <a:fld id="{708E3391-4C93-4F3E-A79A-DF7082D1CFF4}" type="datetimeFigureOut">
              <a:rPr lang="en-US" smtClean="0"/>
              <a:t>9/10/2018</a:t>
            </a:fld>
            <a:endParaRPr lang="en-US"/>
          </a:p>
        </p:txBody>
      </p:sp>
      <p:sp>
        <p:nvSpPr>
          <p:cNvPr id="4" name="Footer Placeholder 3"/>
          <p:cNvSpPr>
            <a:spLocks noGrp="1"/>
          </p:cNvSpPr>
          <p:nvPr>
            <p:ph type="ftr" sz="quarter" idx="2"/>
          </p:nvPr>
        </p:nvSpPr>
        <p:spPr>
          <a:xfrm>
            <a:off x="0" y="8742363"/>
            <a:ext cx="29972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19538" y="8742363"/>
            <a:ext cx="2997200" cy="460375"/>
          </a:xfrm>
          <a:prstGeom prst="rect">
            <a:avLst/>
          </a:prstGeom>
        </p:spPr>
        <p:txBody>
          <a:bodyPr vert="horz" lIns="91440" tIns="45720" rIns="91440" bIns="45720" rtlCol="0" anchor="b"/>
          <a:lstStyle>
            <a:lvl1pPr algn="r">
              <a:defRPr sz="1200"/>
            </a:lvl1pPr>
          </a:lstStyle>
          <a:p>
            <a:fld id="{0719FAF1-44E5-4ADE-95E8-C9FACFFEC175}" type="slidenum">
              <a:rPr lang="en-US" smtClean="0"/>
              <a:t>‹#›</a:t>
            </a:fld>
            <a:endParaRPr lang="en-US"/>
          </a:p>
        </p:txBody>
      </p:sp>
    </p:spTree>
    <p:extLst>
      <p:ext uri="{BB962C8B-B14F-4D97-AF65-F5344CB8AC3E}">
        <p14:creationId xmlns:p14="http://schemas.microsoft.com/office/powerpoint/2010/main" val="258413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8788" cy="460375"/>
          </a:xfrm>
          <a:prstGeom prst="rect">
            <a:avLst/>
          </a:prstGeom>
        </p:spPr>
        <p:txBody>
          <a:bodyPr vert="horz" wrap="square" lIns="92108" tIns="46054" rIns="92108" bIns="46054" numCol="1" anchor="t" anchorCtr="0" compatLnSpc="1">
            <a:prstTxWarp prst="textNoShape">
              <a:avLst/>
            </a:prstTxWarp>
          </a:bodyPr>
          <a:lstStyle>
            <a:lvl1pPr>
              <a:defRPr sz="1200">
                <a:latin typeface="Arial" pitchFamily="34" charset="0"/>
                <a:ea typeface="Geneva" charset="-128"/>
                <a:cs typeface="+mn-cs"/>
              </a:defRPr>
            </a:lvl1pPr>
          </a:lstStyle>
          <a:p>
            <a:pPr>
              <a:defRPr/>
            </a:pPr>
            <a:endParaRPr lang="en-US"/>
          </a:p>
        </p:txBody>
      </p:sp>
      <p:sp>
        <p:nvSpPr>
          <p:cNvPr id="3" name="Date Placeholder 2"/>
          <p:cNvSpPr>
            <a:spLocks noGrp="1"/>
          </p:cNvSpPr>
          <p:nvPr>
            <p:ph type="dt" idx="1"/>
          </p:nvPr>
        </p:nvSpPr>
        <p:spPr>
          <a:xfrm>
            <a:off x="3917950" y="0"/>
            <a:ext cx="2998788" cy="460375"/>
          </a:xfrm>
          <a:prstGeom prst="rect">
            <a:avLst/>
          </a:prstGeom>
        </p:spPr>
        <p:txBody>
          <a:bodyPr vert="horz" wrap="square" lIns="92108" tIns="46054" rIns="92108" bIns="46054" numCol="1" anchor="t" anchorCtr="0" compatLnSpc="1">
            <a:prstTxWarp prst="textNoShape">
              <a:avLst/>
            </a:prstTxWarp>
          </a:bodyPr>
          <a:lstStyle>
            <a:lvl1pPr algn="r">
              <a:defRPr sz="1200">
                <a:latin typeface="Arial" charset="0"/>
                <a:ea typeface="Geneva" charset="0"/>
                <a:cs typeface="Geneva" charset="0"/>
              </a:defRPr>
            </a:lvl1pPr>
          </a:lstStyle>
          <a:p>
            <a:pPr>
              <a:defRPr/>
            </a:pPr>
            <a:fld id="{B440239F-6B22-4C8D-B400-5784DC7B2572}" type="datetime1">
              <a:rPr lang="en-US"/>
              <a:pPr>
                <a:defRPr/>
              </a:pPr>
              <a:t>9/10/2018</a:t>
            </a:fld>
            <a:endParaRPr lang="en-US"/>
          </a:p>
        </p:txBody>
      </p:sp>
      <p:sp>
        <p:nvSpPr>
          <p:cNvPr id="4" name="Slide Image Placeholder 3"/>
          <p:cNvSpPr>
            <a:spLocks noGrp="1" noRot="1" noChangeAspect="1"/>
          </p:cNvSpPr>
          <p:nvPr>
            <p:ph type="sldImg" idx="2"/>
          </p:nvPr>
        </p:nvSpPr>
        <p:spPr>
          <a:xfrm>
            <a:off x="1158875" y="690563"/>
            <a:ext cx="4600575" cy="3451225"/>
          </a:xfrm>
          <a:prstGeom prst="rect">
            <a:avLst/>
          </a:prstGeom>
          <a:noFill/>
          <a:ln w="12700">
            <a:solidFill>
              <a:prstClr val="black"/>
            </a:solidFill>
          </a:ln>
        </p:spPr>
        <p:txBody>
          <a:bodyPr vert="horz" wrap="square" lIns="92108" tIns="46054" rIns="92108" bIns="46054"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2150" y="4371975"/>
            <a:ext cx="5534025" cy="4141788"/>
          </a:xfrm>
          <a:prstGeom prst="rect">
            <a:avLst/>
          </a:prstGeom>
        </p:spPr>
        <p:txBody>
          <a:bodyPr vert="horz" wrap="square" lIns="92108" tIns="46054" rIns="92108" bIns="4605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42363"/>
            <a:ext cx="2998788" cy="460375"/>
          </a:xfrm>
          <a:prstGeom prst="rect">
            <a:avLst/>
          </a:prstGeom>
        </p:spPr>
        <p:txBody>
          <a:bodyPr vert="horz" wrap="square" lIns="92108" tIns="46054" rIns="92108" bIns="46054" numCol="1" anchor="b" anchorCtr="0" compatLnSpc="1">
            <a:prstTxWarp prst="textNoShape">
              <a:avLst/>
            </a:prstTxWarp>
          </a:bodyPr>
          <a:lstStyle>
            <a:lvl1pPr>
              <a:defRPr sz="1200">
                <a:latin typeface="Arial" pitchFamily="34" charset="0"/>
                <a:ea typeface="Geneva" charset="-128"/>
                <a:cs typeface="+mn-cs"/>
              </a:defRPr>
            </a:lvl1pPr>
          </a:lstStyle>
          <a:p>
            <a:pPr>
              <a:defRPr/>
            </a:pPr>
            <a:endParaRPr lang="en-US"/>
          </a:p>
        </p:txBody>
      </p:sp>
      <p:sp>
        <p:nvSpPr>
          <p:cNvPr id="7" name="Slide Number Placeholder 6"/>
          <p:cNvSpPr>
            <a:spLocks noGrp="1"/>
          </p:cNvSpPr>
          <p:nvPr>
            <p:ph type="sldNum" sz="quarter" idx="5"/>
          </p:nvPr>
        </p:nvSpPr>
        <p:spPr>
          <a:xfrm>
            <a:off x="3917950" y="8742363"/>
            <a:ext cx="2998788" cy="460375"/>
          </a:xfrm>
          <a:prstGeom prst="rect">
            <a:avLst/>
          </a:prstGeom>
        </p:spPr>
        <p:txBody>
          <a:bodyPr vert="horz" wrap="square" lIns="92108" tIns="46054" rIns="92108" bIns="46054" numCol="1" anchor="b" anchorCtr="0" compatLnSpc="1">
            <a:prstTxWarp prst="textNoShape">
              <a:avLst/>
            </a:prstTxWarp>
          </a:bodyPr>
          <a:lstStyle>
            <a:lvl1pPr algn="r">
              <a:defRPr sz="1200">
                <a:latin typeface="Arial" charset="0"/>
                <a:ea typeface="Geneva" charset="0"/>
                <a:cs typeface="Geneva" charset="0"/>
              </a:defRPr>
            </a:lvl1pPr>
          </a:lstStyle>
          <a:p>
            <a:pPr>
              <a:defRPr/>
            </a:pPr>
            <a:fld id="{3A52D06D-BB52-4D24-B79E-D3ED319F6B72}" type="slidenum">
              <a:rPr lang="en-US"/>
              <a:pPr>
                <a:defRPr/>
              </a:pPr>
              <a:t>‹#›</a:t>
            </a:fld>
            <a:endParaRPr lang="en-US"/>
          </a:p>
        </p:txBody>
      </p:sp>
    </p:spTree>
    <p:extLst>
      <p:ext uri="{BB962C8B-B14F-4D97-AF65-F5344CB8AC3E}">
        <p14:creationId xmlns:p14="http://schemas.microsoft.com/office/powerpoint/2010/main" val="592147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a typeface="Geneva"/>
              <a:cs typeface="Geneva"/>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eaLnBrk="1" hangingPunct="1"/>
            <a:fld id="{18AF1029-46ED-4C92-A8CB-54A3071EF54E}" type="slidenum">
              <a:rPr lang="en-US" smtClean="0"/>
              <a:pPr eaLnBrk="1" hangingPunct="1"/>
              <a:t>1</a:t>
            </a:fld>
            <a:endParaRPr lang="en-US"/>
          </a:p>
        </p:txBody>
      </p:sp>
    </p:spTree>
    <p:extLst>
      <p:ext uri="{BB962C8B-B14F-4D97-AF65-F5344CB8AC3E}">
        <p14:creationId xmlns:p14="http://schemas.microsoft.com/office/powerpoint/2010/main" val="161059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On August 3, President Obama announced the finalization of America's Clean Power Plan, the biggest step the US has ever taken to combat climate change. This plan sets the first-ever carbon pollution standards for power plants, while providing states and utilities with the flexibility they need to meet those standards. The Clean Power Plan sets achievable standards to reduce carbon dioxide emissions by 32 percent from 2005 levels by 2030.</a:t>
            </a:r>
          </a:p>
          <a:p>
            <a:endParaRPr lang="en-US" dirty="0"/>
          </a:p>
          <a:p>
            <a:r>
              <a:rPr lang="en-US" dirty="0"/>
              <a:t>PROGRESS:</a:t>
            </a:r>
          </a:p>
          <a:p>
            <a:r>
              <a:rPr lang="en-US" dirty="0"/>
              <a:t>The President’s Better Buildings Challenge, enlisted more than 250 partners in cities, states, utilities, manufacturers, school districts, and businesses to improve energy efficiency. Since the program’s launch in 2011, partners have saved 94 trillion units of energy and $840 million.</a:t>
            </a:r>
          </a:p>
          <a:p>
            <a:r>
              <a:rPr lang="en-US" dirty="0"/>
              <a:t> </a:t>
            </a:r>
          </a:p>
          <a:p>
            <a:r>
              <a:rPr lang="en-US" dirty="0"/>
              <a:t>PROGRESS:</a:t>
            </a:r>
          </a:p>
          <a:p>
            <a:r>
              <a:rPr lang="en-US" dirty="0"/>
              <a:t>In President Obama's first term, DOE and HUD completed efficiency upgrades in nearly two million homes, saving many families more than $400 on their heating and cooling bills in the first year alone.</a:t>
            </a:r>
          </a:p>
          <a:p>
            <a:r>
              <a:rPr lang="en-US" dirty="0"/>
              <a:t> </a:t>
            </a:r>
          </a:p>
          <a:p>
            <a:r>
              <a:rPr lang="en-US" dirty="0"/>
              <a:t>PROGRESS:</a:t>
            </a:r>
          </a:p>
          <a:p>
            <a:r>
              <a:rPr lang="en-US" dirty="0"/>
              <a:t>In December 2013, the Department of Agriculture announced it will provide up to $250 million to help businesses and residential customers in rural areas cut their energy bills through energy efficiency and renewable energy use.</a:t>
            </a:r>
          </a:p>
          <a:p>
            <a:r>
              <a:rPr lang="en-US" dirty="0"/>
              <a:t> </a:t>
            </a:r>
          </a:p>
          <a:p>
            <a:r>
              <a:rPr lang="en-US" dirty="0"/>
              <a:t>PROGRESS:</a:t>
            </a:r>
          </a:p>
          <a:p>
            <a:r>
              <a:rPr lang="en-US" dirty="0"/>
              <a:t>In 2014, DOE issued nine proposed and 10 final energy conservation standards for appliances and equipment. If finalized and combined with rules already issued, the energy savings will help cut consumers' electricity bills by hundreds of billions of dollars.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A52D06D-BB52-4D24-B79E-D3ED319F6B72}" type="slidenum">
              <a:rPr lang="en-US" smtClean="0"/>
              <a:pPr>
                <a:defRPr/>
              </a:pPr>
              <a:t>2</a:t>
            </a:fld>
            <a:endParaRPr lang="en-US"/>
          </a:p>
        </p:txBody>
      </p:sp>
    </p:spTree>
    <p:extLst>
      <p:ext uri="{BB962C8B-B14F-4D97-AF65-F5344CB8AC3E}">
        <p14:creationId xmlns:p14="http://schemas.microsoft.com/office/powerpoint/2010/main" val="1779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Geneva" charset="-128"/>
                <a:cs typeface="Geneva" charset="0"/>
              </a:rPr>
              <a:t>In 2011, Federal energy and water conservation standards saved an estimated 3.2 quads of primary energy, which is equivalent to 3% of total U.S. energy consumption. The estimated cumulative energy savings of appliance standards adopted from 1987 through 2011 amount to 176 quads over the period 1990-2070.</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A52D06D-BB52-4D24-B79E-D3ED319F6B72}" type="slidenum">
              <a:rPr lang="en-US" smtClean="0"/>
              <a:pPr>
                <a:defRPr/>
              </a:pPr>
              <a:t>4</a:t>
            </a:fld>
            <a:endParaRPr lang="en-US"/>
          </a:p>
        </p:txBody>
      </p:sp>
    </p:spTree>
    <p:extLst>
      <p:ext uri="{BB962C8B-B14F-4D97-AF65-F5344CB8AC3E}">
        <p14:creationId xmlns:p14="http://schemas.microsoft.com/office/powerpoint/2010/main" val="292425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sz="1200" b="0" i="0" u="none" strike="noStrike" kern="1200" baseline="0" dirty="0">
              <a:solidFill>
                <a:schemeClr val="tx1"/>
              </a:solidFill>
              <a:latin typeface="Arial"/>
              <a:ea typeface="Geneva" charset="-128"/>
              <a:cs typeface="Geneva" charset="0"/>
            </a:endParaRPr>
          </a:p>
          <a:p>
            <a:r>
              <a:rPr lang="en-US" sz="1200" b="0" i="0" u="none" strike="noStrike" kern="1200" baseline="0" dirty="0">
                <a:solidFill>
                  <a:schemeClr val="tx1"/>
                </a:solidFill>
                <a:latin typeface="Arial"/>
                <a:ea typeface="Geneva" charset="-128"/>
                <a:cs typeface="Geneva" charset="0"/>
              </a:rPr>
              <a:t>Scoring is based on 6 policies:</a:t>
            </a:r>
          </a:p>
          <a:p>
            <a:endParaRPr lang="en-US" sz="1200" b="0" i="0" u="none" strike="noStrike" kern="1200" baseline="0" dirty="0">
              <a:solidFill>
                <a:schemeClr val="tx1"/>
              </a:solidFill>
              <a:latin typeface="Arial"/>
              <a:ea typeface="Geneva" charset="-128"/>
              <a:cs typeface="Geneva" charset="0"/>
            </a:endParaRPr>
          </a:p>
          <a:p>
            <a:r>
              <a:rPr lang="en-US" sz="1200" b="0" i="0" u="none" strike="noStrike" kern="1200" baseline="0" dirty="0">
                <a:solidFill>
                  <a:schemeClr val="tx1"/>
                </a:solidFill>
                <a:latin typeface="Arial"/>
                <a:ea typeface="Geneva" charset="-128"/>
                <a:cs typeface="Geneva" charset="0"/>
              </a:rPr>
              <a:t>Utility and public benefits programs and policies </a:t>
            </a:r>
          </a:p>
          <a:p>
            <a:r>
              <a:rPr lang="en-US" sz="1200" b="0" i="0" u="none" strike="noStrike" kern="1200" baseline="0" dirty="0">
                <a:solidFill>
                  <a:schemeClr val="tx1"/>
                </a:solidFill>
                <a:latin typeface="Arial"/>
                <a:ea typeface="Geneva" charset="-128"/>
                <a:cs typeface="Geneva" charset="0"/>
              </a:rPr>
              <a:t> Transportation policies </a:t>
            </a:r>
          </a:p>
          <a:p>
            <a:r>
              <a:rPr lang="en-US" sz="1200" b="0" i="0" u="none" strike="noStrike" kern="1200" baseline="0" dirty="0">
                <a:solidFill>
                  <a:schemeClr val="tx1"/>
                </a:solidFill>
                <a:latin typeface="Arial"/>
                <a:ea typeface="Geneva" charset="-128"/>
                <a:cs typeface="Geneva" charset="0"/>
              </a:rPr>
              <a:t> Building energy codes and compliance </a:t>
            </a:r>
          </a:p>
          <a:p>
            <a:r>
              <a:rPr lang="en-US" sz="1200" b="0" i="0" u="none" strike="noStrike" kern="1200" baseline="0" dirty="0">
                <a:solidFill>
                  <a:schemeClr val="tx1"/>
                </a:solidFill>
                <a:latin typeface="Arial"/>
                <a:ea typeface="Geneva" charset="-128"/>
                <a:cs typeface="Geneva" charset="0"/>
              </a:rPr>
              <a:t> Combined heat and power (CHP) policies </a:t>
            </a:r>
          </a:p>
          <a:p>
            <a:r>
              <a:rPr lang="en-US" sz="1200" b="0" i="0" u="none" strike="noStrike" kern="1200" baseline="0" dirty="0">
                <a:solidFill>
                  <a:schemeClr val="tx1"/>
                </a:solidFill>
                <a:latin typeface="Arial"/>
                <a:ea typeface="Geneva" charset="-128"/>
                <a:cs typeface="Geneva" charset="0"/>
              </a:rPr>
              <a:t> State government–led initiatives around energy efficiency </a:t>
            </a:r>
          </a:p>
          <a:p>
            <a:r>
              <a:rPr lang="en-US" sz="1200" b="0" i="0" u="none" strike="noStrike" kern="1200" baseline="0" dirty="0">
                <a:solidFill>
                  <a:schemeClr val="tx1"/>
                </a:solidFill>
                <a:latin typeface="Arial"/>
                <a:ea typeface="Geneva" charset="-128"/>
                <a:cs typeface="Geneva" charset="0"/>
              </a:rPr>
              <a:t> Appliance and equipment standards </a:t>
            </a:r>
          </a:p>
          <a:p>
            <a:endParaRPr lang="en-US" sz="1200" b="0" i="0" u="none" strike="noStrike" kern="1200" baseline="0" dirty="0">
              <a:solidFill>
                <a:schemeClr val="tx1"/>
              </a:solidFill>
              <a:latin typeface="Arial"/>
              <a:ea typeface="Geneva" charset="-128"/>
              <a:cs typeface="Geneva" charset="0"/>
            </a:endParaRPr>
          </a:p>
          <a:p>
            <a:r>
              <a:rPr lang="en-US" sz="1200" b="1" i="0" u="none" strike="noStrike" kern="1200" baseline="0" dirty="0">
                <a:solidFill>
                  <a:schemeClr val="tx1"/>
                </a:solidFill>
                <a:latin typeface="Arial"/>
                <a:ea typeface="Geneva" charset="-128"/>
                <a:cs typeface="Geneva" charset="0"/>
              </a:rPr>
              <a:t>California </a:t>
            </a:r>
            <a:r>
              <a:rPr lang="en-US" sz="1200" b="0" i="0" u="none" strike="noStrike" kern="1200" baseline="0" dirty="0">
                <a:solidFill>
                  <a:schemeClr val="tx1"/>
                </a:solidFill>
                <a:latin typeface="Arial"/>
                <a:ea typeface="Geneva" charset="-128"/>
                <a:cs typeface="Geneva" charset="0"/>
              </a:rPr>
              <a:t>continued its efficiency progress with a series of major policy initiatives. The state undertook new building energy use benchmarking and data sharing mandates under AB 802 legislation. It also continued its work to double energy efficiency savings by 2030 under SB 350. This included efforts to integrate distributed energy resources on the grid and to help low-income customers access energy efficiency and renewable energy investments. In December, California also became the first state to approve efficiency standards for laptops, desktop computers, and monitors. </a:t>
            </a:r>
          </a:p>
          <a:p>
            <a:endParaRPr lang="en-US" sz="1200" b="0" i="0" u="none" strike="noStrike" kern="1200" baseline="0" dirty="0">
              <a:solidFill>
                <a:schemeClr val="tx1"/>
              </a:solidFill>
              <a:latin typeface="Arial"/>
              <a:ea typeface="Geneva" charset="-128"/>
              <a:cs typeface="Geneva" charset="0"/>
            </a:endParaRPr>
          </a:p>
          <a:p>
            <a:r>
              <a:rPr lang="en-US" sz="1200" b="0" i="0" u="none" strike="noStrike" kern="1200" baseline="0" dirty="0">
                <a:solidFill>
                  <a:schemeClr val="tx1"/>
                </a:solidFill>
                <a:latin typeface="Arial"/>
                <a:ea typeface="Geneva" charset="-128"/>
                <a:cs typeface="Geneva" charset="0"/>
              </a:rPr>
              <a:t>By contrast, 21 states fell in the rankings this year and 20 lost points, both because of changes in their performance and because we adjusted our methodology, including placing more emphasis on energy savings achieved by utilities. </a:t>
            </a:r>
            <a:r>
              <a:rPr lang="en-US" sz="1200" b="1" i="0" u="none" strike="noStrike" kern="1200" baseline="0" dirty="0">
                <a:solidFill>
                  <a:schemeClr val="tx1"/>
                </a:solidFill>
                <a:latin typeface="Arial"/>
                <a:ea typeface="Geneva" charset="-128"/>
                <a:cs typeface="Geneva" charset="0"/>
              </a:rPr>
              <a:t>Iowa </a:t>
            </a:r>
            <a:r>
              <a:rPr lang="en-US" sz="1200" b="0" i="0" u="none" strike="noStrike" kern="1200" baseline="0" dirty="0">
                <a:solidFill>
                  <a:schemeClr val="tx1"/>
                </a:solidFill>
                <a:latin typeface="Arial"/>
                <a:ea typeface="Geneva" charset="-128"/>
                <a:cs typeface="Geneva" charset="0"/>
              </a:rPr>
              <a:t>fell the farthest, losing 3.5 points. This drop was partly due to the temporary suspension of funding for several efficiency loan and grant programs administered by the Iowa Energy Center. Legislators voted in April to move the center from Iowa State University to the Iowa Economic Development Authority. </a:t>
            </a:r>
            <a:endParaRPr lang="en-US" sz="1200" b="0" i="0" u="none" strike="noStrike" kern="1200" baseline="0" dirty="0">
              <a:solidFill>
                <a:schemeClr val="tx1"/>
              </a:solidFill>
              <a:latin typeface="Arial"/>
              <a:ea typeface="Geneva" charset="-128"/>
            </a:endParaRPr>
          </a:p>
          <a:p>
            <a:endParaRPr lang="en-US" dirty="0"/>
          </a:p>
        </p:txBody>
      </p:sp>
      <p:sp>
        <p:nvSpPr>
          <p:cNvPr id="4" name="Slide Number Placeholder 3"/>
          <p:cNvSpPr>
            <a:spLocks noGrp="1"/>
          </p:cNvSpPr>
          <p:nvPr>
            <p:ph type="sldNum" sz="quarter" idx="10"/>
          </p:nvPr>
        </p:nvSpPr>
        <p:spPr/>
        <p:txBody>
          <a:bodyPr/>
          <a:lstStyle/>
          <a:p>
            <a:pPr>
              <a:defRPr/>
            </a:pPr>
            <a:fld id="{3A52D06D-BB52-4D24-B79E-D3ED319F6B72}" type="slidenum">
              <a:rPr lang="en-US" smtClean="0"/>
              <a:pPr>
                <a:defRPr/>
              </a:pPr>
              <a:t>10</a:t>
            </a:fld>
            <a:endParaRPr lang="en-US"/>
          </a:p>
        </p:txBody>
      </p:sp>
    </p:spTree>
    <p:extLst>
      <p:ext uri="{BB962C8B-B14F-4D97-AF65-F5344CB8AC3E}">
        <p14:creationId xmlns:p14="http://schemas.microsoft.com/office/powerpoint/2010/main" val="2701108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cstate="email">
            <a:extLst>
              <a:ext uri="{28A0092B-C50C-407E-A947-70E740481C1C}">
                <a14:useLocalDpi xmlns:a14="http://schemas.microsoft.com/office/drawing/2010/main"/>
              </a:ext>
            </a:extLst>
          </a:blip>
          <a:srcRect r="16216"/>
          <a:stretch>
            <a:fillRect/>
          </a:stretch>
        </p:blipFill>
        <p:spPr bwMode="invGray">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357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81938" y="482600"/>
            <a:ext cx="8048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9431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r="16216"/>
          <a:stretch>
            <a:fillRect/>
          </a:stretch>
        </p:blipFill>
        <p:spPr bwMode="auto">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258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2FB8A597-B8D6-4EB8-A94B-5A4FF566C3D6}" type="slidenum">
              <a:rPr lang="en-US"/>
              <a:pPr>
                <a:defRPr/>
              </a:pPr>
              <a:t>‹#›</a:t>
            </a:fld>
            <a:endParaRPr lang="en-US"/>
          </a:p>
        </p:txBody>
      </p:sp>
    </p:spTree>
    <p:extLst>
      <p:ext uri="{BB962C8B-B14F-4D97-AF65-F5344CB8AC3E}">
        <p14:creationId xmlns:p14="http://schemas.microsoft.com/office/powerpoint/2010/main" val="204666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4D31F04-7C9B-4D4D-B8DC-8D3A2144FDF4}" type="slidenum">
              <a:rPr lang="en-US"/>
              <a:pPr>
                <a:defRPr/>
              </a:pPr>
              <a:t>‹#›</a:t>
            </a:fld>
            <a:endParaRPr lang="en-US"/>
          </a:p>
        </p:txBody>
      </p:sp>
    </p:spTree>
    <p:extLst>
      <p:ext uri="{BB962C8B-B14F-4D97-AF65-F5344CB8AC3E}">
        <p14:creationId xmlns:p14="http://schemas.microsoft.com/office/powerpoint/2010/main" val="185176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r="79"/>
          <a:stretch>
            <a:fillRect/>
          </a:stretch>
        </p:blipFill>
        <p:spPr bwMode="auto">
          <a:xfrm>
            <a:off x="7132638" y="274638"/>
            <a:ext cx="16462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61246"/>
            <a:ext cx="5943600" cy="1143000"/>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333329E-56DC-49D6-A69C-07EF5A660339}" type="slidenum">
              <a:rPr lang="en-US"/>
              <a:pPr>
                <a:defRPr/>
              </a:pPr>
              <a:t>‹#›</a:t>
            </a:fld>
            <a:endParaRPr lang="en-US"/>
          </a:p>
        </p:txBody>
      </p:sp>
    </p:spTree>
    <p:extLst>
      <p:ext uri="{BB962C8B-B14F-4D97-AF65-F5344CB8AC3E}">
        <p14:creationId xmlns:p14="http://schemas.microsoft.com/office/powerpoint/2010/main" val="149762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Geneva" charset="-128"/>
              <a:cs typeface="Arial" pitchFamily="34" charset="0"/>
            </a:endParaRPr>
          </a:p>
        </p:txBody>
      </p:sp>
      <p:pic>
        <p:nvPicPr>
          <p:cNvPr id="4" name="Picture 6" descr="ul_pattern.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998954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pPr>
              <a:defRPr/>
            </a:pPr>
            <a:fld id="{C680C678-1E81-4ECD-841D-4F923E8B7139}" type="slidenum">
              <a:rPr lang="en-US"/>
              <a:pPr>
                <a:defRPr/>
              </a:pPr>
              <a:t>‹#›</a:t>
            </a:fld>
            <a:endParaRPr lang="en-US"/>
          </a:p>
        </p:txBody>
      </p:sp>
    </p:spTree>
    <p:extLst>
      <p:ext uri="{BB962C8B-B14F-4D97-AF65-F5344CB8AC3E}">
        <p14:creationId xmlns:p14="http://schemas.microsoft.com/office/powerpoint/2010/main" val="366320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pPr>
              <a:defRPr/>
            </a:pPr>
            <a:fld id="{7109DD99-7D7F-4154-9391-F9483CDE5712}" type="slidenum">
              <a:rPr lang="en-US"/>
              <a:pPr>
                <a:defRPr/>
              </a:pPr>
              <a:t>‹#›</a:t>
            </a:fld>
            <a:endParaRPr lang="en-US"/>
          </a:p>
        </p:txBody>
      </p:sp>
    </p:spTree>
    <p:extLst>
      <p:ext uri="{BB962C8B-B14F-4D97-AF65-F5344CB8AC3E}">
        <p14:creationId xmlns:p14="http://schemas.microsoft.com/office/powerpoint/2010/main" val="169801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0FD69470-5CCD-44D9-9B9A-797E27C64F41}" type="slidenum">
              <a:rPr lang="en-US"/>
              <a:pPr>
                <a:defRPr/>
              </a:pPr>
              <a:t>‹#›</a:t>
            </a:fld>
            <a:endParaRPr lang="en-US"/>
          </a:p>
        </p:txBody>
      </p:sp>
    </p:spTree>
    <p:extLst>
      <p:ext uri="{BB962C8B-B14F-4D97-AF65-F5344CB8AC3E}">
        <p14:creationId xmlns:p14="http://schemas.microsoft.com/office/powerpoint/2010/main" val="193549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Arial" charset="0"/>
                <a:ea typeface="Geneva" charset="0"/>
                <a:cs typeface="Geneva" charset="0"/>
              </a:defRPr>
            </a:lvl1pPr>
          </a:lstStyle>
          <a:p>
            <a:pPr>
              <a:defRPr/>
            </a:pPr>
            <a:fld id="{39C72C55-47FB-41AE-AFD3-C26EE601E6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hf hdr="0"/>
  <p:txStyles>
    <p:titleStyle>
      <a:lvl1pPr algn="l" defTabSz="457200" rtl="0" eaLnBrk="0" fontAlgn="base" hangingPunct="0">
        <a:spcBef>
          <a:spcPct val="0"/>
        </a:spcBef>
        <a:spcAft>
          <a:spcPct val="0"/>
        </a:spcAft>
        <a:defRPr sz="2800" b="1" kern="1200">
          <a:solidFill>
            <a:schemeClr val="accent1"/>
          </a:solidFill>
          <a:latin typeface="Arial"/>
          <a:ea typeface="Geneva" charset="-128"/>
          <a:cs typeface="Geneva" charset="0"/>
        </a:defRPr>
      </a:lvl1pPr>
      <a:lvl2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2pPr>
      <a:lvl3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3pPr>
      <a:lvl4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4pPr>
      <a:lvl5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5pPr>
      <a:lvl6pPr marL="457200" algn="l" defTabSz="457200" rtl="0" fontAlgn="base">
        <a:spcBef>
          <a:spcPct val="0"/>
        </a:spcBef>
        <a:spcAft>
          <a:spcPct val="0"/>
        </a:spcAft>
        <a:defRPr sz="2800" b="1">
          <a:solidFill>
            <a:schemeClr val="accent1"/>
          </a:solidFill>
          <a:latin typeface="Helvetica" charset="0"/>
        </a:defRPr>
      </a:lvl6pPr>
      <a:lvl7pPr marL="914400" algn="l" defTabSz="457200" rtl="0" fontAlgn="base">
        <a:spcBef>
          <a:spcPct val="0"/>
        </a:spcBef>
        <a:spcAft>
          <a:spcPct val="0"/>
        </a:spcAft>
        <a:defRPr sz="2800" b="1">
          <a:solidFill>
            <a:schemeClr val="accent1"/>
          </a:solidFill>
          <a:latin typeface="Helvetica" charset="0"/>
        </a:defRPr>
      </a:lvl7pPr>
      <a:lvl8pPr marL="1371600" algn="l" defTabSz="457200" rtl="0" fontAlgn="base">
        <a:spcBef>
          <a:spcPct val="0"/>
        </a:spcBef>
        <a:spcAft>
          <a:spcPct val="0"/>
        </a:spcAft>
        <a:defRPr sz="2800" b="1">
          <a:solidFill>
            <a:schemeClr val="accent1"/>
          </a:solidFill>
          <a:latin typeface="Helvetica" charset="0"/>
        </a:defRPr>
      </a:lvl8pPr>
      <a:lvl9pPr marL="1828800" algn="l" defTabSz="457200" rtl="0" fontAlgn="base">
        <a:spcBef>
          <a:spcPct val="0"/>
        </a:spcBef>
        <a:spcAft>
          <a:spcPct val="0"/>
        </a:spcAft>
        <a:defRPr sz="2800" b="1">
          <a:solidFill>
            <a:schemeClr val="accent1"/>
          </a:solidFill>
          <a:latin typeface="Helvetica" charset="0"/>
        </a:defRPr>
      </a:lvl9pPr>
    </p:titleStyle>
    <p:bodyStyle>
      <a:lvl1pPr marL="342900" indent="-342900" algn="l" defTabSz="457200" rtl="0" eaLnBrk="0" fontAlgn="base" hangingPunct="0">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pitchFamily="34"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2533650"/>
            <a:ext cx="5548313" cy="666750"/>
          </a:xfrm>
        </p:spPr>
        <p:txBody>
          <a:bodyPr/>
          <a:lstStyle/>
          <a:p>
            <a:r>
              <a:rPr lang="en-US" dirty="0">
                <a:latin typeface="Arial" pitchFamily="34" charset="0"/>
                <a:ea typeface="Geneva"/>
                <a:cs typeface="Geneva"/>
              </a:rPr>
              <a:t>US Energy Efficiency Policy</a:t>
            </a:r>
            <a:endParaRPr lang="en-US" b="0" i="1" dirty="0">
              <a:latin typeface="Arial" pitchFamily="34" charset="0"/>
              <a:ea typeface="Geneva"/>
              <a:cs typeface="Geneva"/>
            </a:endParaRPr>
          </a:p>
        </p:txBody>
      </p:sp>
      <p:sp>
        <p:nvSpPr>
          <p:cNvPr id="12291" name="Subtitle 2"/>
          <p:cNvSpPr>
            <a:spLocks noGrp="1"/>
          </p:cNvSpPr>
          <p:nvPr>
            <p:ph type="subTitle" idx="1"/>
          </p:nvPr>
        </p:nvSpPr>
        <p:spPr>
          <a:xfrm>
            <a:off x="457200" y="4205176"/>
            <a:ext cx="3886200" cy="1885950"/>
          </a:xfrm>
        </p:spPr>
        <p:txBody>
          <a:bodyPr>
            <a:normAutofit fontScale="92500" lnSpcReduction="10000"/>
          </a:bodyPr>
          <a:lstStyle/>
          <a:p>
            <a:pPr>
              <a:defRPr/>
            </a:pPr>
            <a:endParaRPr lang="en-US" dirty="0">
              <a:ea typeface="Geneva"/>
            </a:endParaRPr>
          </a:p>
          <a:p>
            <a:pPr>
              <a:defRPr/>
            </a:pPr>
            <a:r>
              <a:rPr lang="en-US">
                <a:ea typeface="Geneva"/>
              </a:rPr>
              <a:t>September 13, 2018</a:t>
            </a:r>
            <a:endParaRPr lang="en-US" dirty="0">
              <a:ea typeface="Geneva"/>
            </a:endParaRPr>
          </a:p>
          <a:p>
            <a:pPr>
              <a:defRPr/>
            </a:pPr>
            <a:endParaRPr lang="en-US" dirty="0">
              <a:ea typeface="Geneva"/>
            </a:endParaRPr>
          </a:p>
          <a:p>
            <a:pPr>
              <a:defRPr/>
            </a:pPr>
            <a:r>
              <a:rPr lang="en-US" dirty="0">
                <a:ea typeface="Geneva"/>
              </a:rPr>
              <a:t>Derek </a:t>
            </a:r>
            <a:r>
              <a:rPr lang="en-US" dirty="0" err="1">
                <a:ea typeface="Geneva"/>
              </a:rPr>
              <a:t>Greenauer</a:t>
            </a:r>
            <a:endParaRPr lang="en-US" dirty="0">
              <a:ea typeface="Geneva"/>
            </a:endParaRPr>
          </a:p>
          <a:p>
            <a:pPr>
              <a:defRPr/>
            </a:pPr>
            <a:r>
              <a:rPr lang="en-US" dirty="0">
                <a:ea typeface="Geneva"/>
              </a:rPr>
              <a:t>Director, Global Government Affairs</a:t>
            </a:r>
          </a:p>
          <a:p>
            <a:pPr>
              <a:defRPr/>
            </a:pPr>
            <a:r>
              <a:rPr lang="en-US" dirty="0">
                <a:ea typeface="Geneva"/>
              </a:rPr>
              <a:t>UL LLC</a:t>
            </a:r>
          </a:p>
          <a:p>
            <a:pPr>
              <a:defRPr/>
            </a:pPr>
            <a:r>
              <a:rPr lang="en-US" dirty="0">
                <a:ea typeface="Geneva"/>
              </a:rPr>
              <a:t>Derek.Greenauer@ul.com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State-level Energy Efficiency</a:t>
            </a:r>
          </a:p>
        </p:txBody>
      </p:sp>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10</a:t>
            </a:fld>
            <a:endParaRPr lang="en-US"/>
          </a:p>
        </p:txBody>
      </p:sp>
      <p:sp>
        <p:nvSpPr>
          <p:cNvPr id="5" name="TextBox 4"/>
          <p:cNvSpPr txBox="1"/>
          <p:nvPr/>
        </p:nvSpPr>
        <p:spPr>
          <a:xfrm>
            <a:off x="2245277" y="6422065"/>
            <a:ext cx="4795284" cy="276999"/>
          </a:xfrm>
          <a:prstGeom prst="rect">
            <a:avLst/>
          </a:prstGeom>
          <a:noFill/>
        </p:spPr>
        <p:txBody>
          <a:bodyPr wrap="square" rtlCol="0">
            <a:spAutoFit/>
          </a:bodyPr>
          <a:lstStyle/>
          <a:p>
            <a:pPr algn="ctr"/>
            <a:r>
              <a:rPr lang="en-US" sz="1200" dirty="0">
                <a:latin typeface="Arial" pitchFamily="34" charset="0"/>
                <a:cs typeface="Arial" pitchFamily="34" charset="0"/>
              </a:rPr>
              <a:t>Source:  ACEEE 2017</a:t>
            </a:r>
          </a:p>
        </p:txBody>
      </p:sp>
      <p:pic>
        <p:nvPicPr>
          <p:cNvPr id="6" name="Picture 5"/>
          <p:cNvPicPr>
            <a:picLocks noChangeAspect="1"/>
          </p:cNvPicPr>
          <p:nvPr/>
        </p:nvPicPr>
        <p:blipFill>
          <a:blip r:embed="rId3"/>
          <a:stretch>
            <a:fillRect/>
          </a:stretch>
        </p:blipFill>
        <p:spPr>
          <a:xfrm>
            <a:off x="427942" y="990771"/>
            <a:ext cx="8137560" cy="4968380"/>
          </a:xfrm>
          <a:prstGeom prst="rect">
            <a:avLst/>
          </a:prstGeom>
        </p:spPr>
      </p:pic>
    </p:spTree>
    <p:extLst>
      <p:ext uri="{BB962C8B-B14F-4D97-AF65-F5344CB8AC3E}">
        <p14:creationId xmlns:p14="http://schemas.microsoft.com/office/powerpoint/2010/main" val="28576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0E2D-B7DC-40F2-8820-0D1CBF7F75BD}"/>
              </a:ext>
            </a:extLst>
          </p:cNvPr>
          <p:cNvSpPr>
            <a:spLocks noGrp="1"/>
          </p:cNvSpPr>
          <p:nvPr>
            <p:ph type="title"/>
          </p:nvPr>
        </p:nvSpPr>
        <p:spPr/>
        <p:txBody>
          <a:bodyPr/>
          <a:lstStyle/>
          <a:p>
            <a:r>
              <a:rPr lang="en-US" dirty="0"/>
              <a:t>State-level Highlights</a:t>
            </a:r>
          </a:p>
        </p:txBody>
      </p:sp>
      <p:graphicFrame>
        <p:nvGraphicFramePr>
          <p:cNvPr id="5" name="Content Placeholder 4">
            <a:extLst>
              <a:ext uri="{FF2B5EF4-FFF2-40B4-BE49-F238E27FC236}">
                <a16:creationId xmlns:a16="http://schemas.microsoft.com/office/drawing/2014/main" id="{62F17672-0541-4EE5-A3B7-492C6E8E3070}"/>
              </a:ext>
            </a:extLst>
          </p:cNvPr>
          <p:cNvGraphicFramePr>
            <a:graphicFrameLocks noGrp="1"/>
          </p:cNvGraphicFramePr>
          <p:nvPr>
            <p:ph idx="1"/>
            <p:extLst>
              <p:ext uri="{D42A27DB-BD31-4B8C-83A1-F6EECF244321}">
                <p14:modId xmlns:p14="http://schemas.microsoft.com/office/powerpoint/2010/main" val="1130959268"/>
              </p:ext>
            </p:extLst>
          </p:nvPr>
        </p:nvGraphicFramePr>
        <p:xfrm>
          <a:off x="457200" y="1272396"/>
          <a:ext cx="8229600" cy="500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523FD9A-8AB0-4AAA-AF46-66237CBB65F4}"/>
              </a:ext>
            </a:extLst>
          </p:cNvPr>
          <p:cNvSpPr>
            <a:spLocks noGrp="1"/>
          </p:cNvSpPr>
          <p:nvPr>
            <p:ph type="sldNum" sz="quarter" idx="10"/>
          </p:nvPr>
        </p:nvSpPr>
        <p:spPr/>
        <p:txBody>
          <a:bodyPr/>
          <a:lstStyle/>
          <a:p>
            <a:pPr>
              <a:defRPr/>
            </a:pPr>
            <a:fld id="{C4D31F04-7C9B-4D4D-B8DC-8D3A2144FDF4}" type="slidenum">
              <a:rPr lang="en-US" smtClean="0"/>
              <a:pPr>
                <a:defRPr/>
              </a:pPr>
              <a:t>11</a:t>
            </a:fld>
            <a:endParaRPr lang="en-US"/>
          </a:p>
        </p:txBody>
      </p:sp>
    </p:spTree>
    <p:extLst>
      <p:ext uri="{BB962C8B-B14F-4D97-AF65-F5344CB8AC3E}">
        <p14:creationId xmlns:p14="http://schemas.microsoft.com/office/powerpoint/2010/main" val="185410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6673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Energy Policy Update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5136311"/>
              </p:ext>
            </p:extLst>
          </p:nvPr>
        </p:nvGraphicFramePr>
        <p:xfrm>
          <a:off x="1" y="1190847"/>
          <a:ext cx="9144000" cy="5451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2</a:t>
            </a:fld>
            <a:endParaRPr lang="en-US"/>
          </a:p>
        </p:txBody>
      </p:sp>
    </p:spTree>
    <p:extLst>
      <p:ext uri="{BB962C8B-B14F-4D97-AF65-F5344CB8AC3E}">
        <p14:creationId xmlns:p14="http://schemas.microsoft.com/office/powerpoint/2010/main" val="16619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Reductions in Energy Intensity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635" y="765608"/>
            <a:ext cx="7794058" cy="5693930"/>
          </a:xfrm>
        </p:spPr>
      </p:pic>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3</a:t>
            </a:fld>
            <a:endParaRPr lang="en-US"/>
          </a:p>
        </p:txBody>
      </p:sp>
    </p:spTree>
    <p:extLst>
      <p:ext uri="{BB962C8B-B14F-4D97-AF65-F5344CB8AC3E}">
        <p14:creationId xmlns:p14="http://schemas.microsoft.com/office/powerpoint/2010/main" val="289044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Federal Standards Activities</a:t>
            </a:r>
          </a:p>
        </p:txBody>
      </p:sp>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4</a:t>
            </a:fld>
            <a:endParaRPr lang="en-US"/>
          </a:p>
        </p:txBody>
      </p:sp>
      <p:sp>
        <p:nvSpPr>
          <p:cNvPr id="6" name="TextBox 5"/>
          <p:cNvSpPr txBox="1"/>
          <p:nvPr/>
        </p:nvSpPr>
        <p:spPr>
          <a:xfrm>
            <a:off x="1424763" y="6368902"/>
            <a:ext cx="6337004" cy="276999"/>
          </a:xfrm>
          <a:prstGeom prst="rect">
            <a:avLst/>
          </a:prstGeom>
          <a:noFill/>
        </p:spPr>
        <p:txBody>
          <a:bodyPr wrap="square" rtlCol="0">
            <a:spAutoFit/>
          </a:bodyPr>
          <a:lstStyle/>
          <a:p>
            <a:r>
              <a:rPr lang="en-US" sz="1200" dirty="0">
                <a:latin typeface="Arial" pitchFamily="34" charset="0"/>
                <a:cs typeface="Arial" pitchFamily="34" charset="0"/>
              </a:rPr>
              <a:t>Source:  Appliance Standards Awareness Project</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3681" y="972682"/>
            <a:ext cx="5436637" cy="5436637"/>
          </a:xfrm>
        </p:spPr>
      </p:pic>
    </p:spTree>
    <p:extLst>
      <p:ext uri="{BB962C8B-B14F-4D97-AF65-F5344CB8AC3E}">
        <p14:creationId xmlns:p14="http://schemas.microsoft.com/office/powerpoint/2010/main" val="338619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Potential from Standards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853" y="1600200"/>
            <a:ext cx="7116294" cy="4525963"/>
          </a:xfrm>
        </p:spPr>
      </p:pic>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5</a:t>
            </a:fld>
            <a:endParaRPr lang="en-US"/>
          </a:p>
        </p:txBody>
      </p:sp>
      <p:sp>
        <p:nvSpPr>
          <p:cNvPr id="6" name="TextBox 5"/>
          <p:cNvSpPr txBox="1"/>
          <p:nvPr/>
        </p:nvSpPr>
        <p:spPr>
          <a:xfrm>
            <a:off x="1541721" y="6379535"/>
            <a:ext cx="6794205" cy="369332"/>
          </a:xfrm>
          <a:prstGeom prst="rect">
            <a:avLst/>
          </a:prstGeom>
          <a:noFill/>
        </p:spPr>
        <p:txBody>
          <a:bodyPr wrap="square" rtlCol="0">
            <a:spAutoFit/>
          </a:bodyPr>
          <a:lstStyle/>
          <a:p>
            <a:r>
              <a:rPr lang="en-US" dirty="0">
                <a:latin typeface="Arial" pitchFamily="34" charset="0"/>
                <a:cs typeface="Arial" pitchFamily="34" charset="0"/>
              </a:rPr>
              <a:t>Source:  ACEEE and ASAP Report</a:t>
            </a:r>
          </a:p>
        </p:txBody>
      </p:sp>
    </p:spTree>
    <p:extLst>
      <p:ext uri="{BB962C8B-B14F-4D97-AF65-F5344CB8AC3E}">
        <p14:creationId xmlns:p14="http://schemas.microsoft.com/office/powerpoint/2010/main" val="338925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DOE MEPS Update - Implemented</a:t>
            </a:r>
          </a:p>
        </p:txBody>
      </p:sp>
      <p:sp>
        <p:nvSpPr>
          <p:cNvPr id="4" name="Slide Number Placeholder 3"/>
          <p:cNvSpPr>
            <a:spLocks noGrp="1"/>
          </p:cNvSpPr>
          <p:nvPr>
            <p:ph type="sldNum" sz="quarter" idx="10"/>
          </p:nvPr>
        </p:nvSpPr>
        <p:spPr/>
        <p:txBody>
          <a:bodyPr/>
          <a:lstStyle/>
          <a:p>
            <a:pPr>
              <a:defRPr/>
            </a:pPr>
            <a:fld id="{C4D31F04-7C9B-4D4D-B8DC-8D3A2144FDF4}" type="slidenum">
              <a:rPr lang="en-US" smtClean="0"/>
              <a:pPr>
                <a:defRPr/>
              </a:pPr>
              <a:t>6</a:t>
            </a:fld>
            <a:endParaRPr lang="en-US"/>
          </a:p>
        </p:txBody>
      </p:sp>
      <p:sp>
        <p:nvSpPr>
          <p:cNvPr id="6" name="TextBox 5"/>
          <p:cNvSpPr txBox="1"/>
          <p:nvPr/>
        </p:nvSpPr>
        <p:spPr>
          <a:xfrm>
            <a:off x="1343608" y="6488668"/>
            <a:ext cx="6848670" cy="276999"/>
          </a:xfrm>
          <a:prstGeom prst="rect">
            <a:avLst/>
          </a:prstGeom>
          <a:noFill/>
        </p:spPr>
        <p:txBody>
          <a:bodyPr wrap="square" rtlCol="0">
            <a:spAutoFit/>
          </a:bodyPr>
          <a:lstStyle/>
          <a:p>
            <a:r>
              <a:rPr lang="en-US" sz="1200" dirty="0">
                <a:latin typeface="Arial" pitchFamily="34" charset="0"/>
                <a:cs typeface="Arial" pitchFamily="34" charset="0"/>
              </a:rPr>
              <a:t>US DOE Report to Congress – February 2018</a:t>
            </a:r>
          </a:p>
        </p:txBody>
      </p:sp>
      <p:pic>
        <p:nvPicPr>
          <p:cNvPr id="8" name="Content Placeholder 7">
            <a:extLst>
              <a:ext uri="{FF2B5EF4-FFF2-40B4-BE49-F238E27FC236}">
                <a16:creationId xmlns:a16="http://schemas.microsoft.com/office/drawing/2014/main" id="{CA1BCE37-38B0-4441-944D-6D6EA04F5696}"/>
              </a:ext>
            </a:extLst>
          </p:cNvPr>
          <p:cNvPicPr>
            <a:picLocks noGrp="1" noChangeAspect="1"/>
          </p:cNvPicPr>
          <p:nvPr>
            <p:ph idx="1"/>
          </p:nvPr>
        </p:nvPicPr>
        <p:blipFill>
          <a:blip r:embed="rId2"/>
          <a:stretch>
            <a:fillRect/>
          </a:stretch>
        </p:blipFill>
        <p:spPr>
          <a:xfrm>
            <a:off x="586596" y="858523"/>
            <a:ext cx="8031193" cy="5312606"/>
          </a:xfrm>
          <a:prstGeom prst="rect">
            <a:avLst/>
          </a:prstGeom>
        </p:spPr>
      </p:pic>
    </p:spTree>
    <p:extLst>
      <p:ext uri="{BB962C8B-B14F-4D97-AF65-F5344CB8AC3E}">
        <p14:creationId xmlns:p14="http://schemas.microsoft.com/office/powerpoint/2010/main" val="421074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830F-8D33-4F1D-89E6-48422A90F754}"/>
              </a:ext>
            </a:extLst>
          </p:cNvPr>
          <p:cNvSpPr>
            <a:spLocks noGrp="1"/>
          </p:cNvSpPr>
          <p:nvPr>
            <p:ph type="title"/>
          </p:nvPr>
        </p:nvSpPr>
        <p:spPr/>
        <p:txBody>
          <a:bodyPr/>
          <a:lstStyle/>
          <a:p>
            <a:r>
              <a:rPr lang="en-US" dirty="0"/>
              <a:t>2017 DOE MEPS Update – Revised Test Procedures</a:t>
            </a:r>
          </a:p>
        </p:txBody>
      </p:sp>
      <p:pic>
        <p:nvPicPr>
          <p:cNvPr id="5" name="Content Placeholder 4">
            <a:extLst>
              <a:ext uri="{FF2B5EF4-FFF2-40B4-BE49-F238E27FC236}">
                <a16:creationId xmlns:a16="http://schemas.microsoft.com/office/drawing/2014/main" id="{E15A4275-7624-4876-B6C7-B50A0F10B896}"/>
              </a:ext>
            </a:extLst>
          </p:cNvPr>
          <p:cNvPicPr>
            <a:picLocks noGrp="1" noChangeAspect="1"/>
          </p:cNvPicPr>
          <p:nvPr>
            <p:ph idx="1"/>
          </p:nvPr>
        </p:nvPicPr>
        <p:blipFill>
          <a:blip r:embed="rId2"/>
          <a:stretch>
            <a:fillRect/>
          </a:stretch>
        </p:blipFill>
        <p:spPr>
          <a:xfrm>
            <a:off x="664234" y="1600200"/>
            <a:ext cx="8022565" cy="4525963"/>
          </a:xfrm>
          <a:prstGeom prst="rect">
            <a:avLst/>
          </a:prstGeom>
        </p:spPr>
      </p:pic>
      <p:sp>
        <p:nvSpPr>
          <p:cNvPr id="4" name="Slide Number Placeholder 3">
            <a:extLst>
              <a:ext uri="{FF2B5EF4-FFF2-40B4-BE49-F238E27FC236}">
                <a16:creationId xmlns:a16="http://schemas.microsoft.com/office/drawing/2014/main" id="{B05BDA26-FD85-4540-9BF8-6208D85B538D}"/>
              </a:ext>
            </a:extLst>
          </p:cNvPr>
          <p:cNvSpPr>
            <a:spLocks noGrp="1"/>
          </p:cNvSpPr>
          <p:nvPr>
            <p:ph type="sldNum" sz="quarter" idx="10"/>
          </p:nvPr>
        </p:nvSpPr>
        <p:spPr/>
        <p:txBody>
          <a:bodyPr/>
          <a:lstStyle/>
          <a:p>
            <a:pPr>
              <a:defRPr/>
            </a:pPr>
            <a:fld id="{C4D31F04-7C9B-4D4D-B8DC-8D3A2144FDF4}" type="slidenum">
              <a:rPr lang="en-US" smtClean="0"/>
              <a:pPr>
                <a:defRPr/>
              </a:pPr>
              <a:t>7</a:t>
            </a:fld>
            <a:endParaRPr lang="en-US"/>
          </a:p>
        </p:txBody>
      </p:sp>
      <p:sp>
        <p:nvSpPr>
          <p:cNvPr id="6" name="TextBox 5">
            <a:extLst>
              <a:ext uri="{FF2B5EF4-FFF2-40B4-BE49-F238E27FC236}">
                <a16:creationId xmlns:a16="http://schemas.microsoft.com/office/drawing/2014/main" id="{45BE0641-ECB1-409D-84FB-14A5AC72610E}"/>
              </a:ext>
            </a:extLst>
          </p:cNvPr>
          <p:cNvSpPr txBox="1"/>
          <p:nvPr/>
        </p:nvSpPr>
        <p:spPr>
          <a:xfrm>
            <a:off x="1251181" y="6276975"/>
            <a:ext cx="6848670" cy="276999"/>
          </a:xfrm>
          <a:prstGeom prst="rect">
            <a:avLst/>
          </a:prstGeom>
          <a:noFill/>
        </p:spPr>
        <p:txBody>
          <a:bodyPr wrap="square" rtlCol="0">
            <a:spAutoFit/>
          </a:bodyPr>
          <a:lstStyle/>
          <a:p>
            <a:r>
              <a:rPr lang="en-US" sz="1200" dirty="0">
                <a:latin typeface="Arial" pitchFamily="34" charset="0"/>
                <a:cs typeface="Arial" pitchFamily="34" charset="0"/>
              </a:rPr>
              <a:t>US DOE Report to Congress – February 2018</a:t>
            </a:r>
          </a:p>
        </p:txBody>
      </p:sp>
    </p:spTree>
    <p:extLst>
      <p:ext uri="{BB962C8B-B14F-4D97-AF65-F5344CB8AC3E}">
        <p14:creationId xmlns:p14="http://schemas.microsoft.com/office/powerpoint/2010/main" val="370288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0F64-C59D-4720-820A-CAEE9DAAAD91}"/>
              </a:ext>
            </a:extLst>
          </p:cNvPr>
          <p:cNvSpPr>
            <a:spLocks noGrp="1"/>
          </p:cNvSpPr>
          <p:nvPr>
            <p:ph type="title"/>
          </p:nvPr>
        </p:nvSpPr>
        <p:spPr/>
        <p:txBody>
          <a:bodyPr/>
          <a:lstStyle/>
          <a:p>
            <a:r>
              <a:rPr lang="en-US" dirty="0"/>
              <a:t>EPA Affordable Clean Energy (ACE) Rule</a:t>
            </a:r>
          </a:p>
        </p:txBody>
      </p:sp>
      <p:graphicFrame>
        <p:nvGraphicFramePr>
          <p:cNvPr id="5" name="Content Placeholder 4">
            <a:extLst>
              <a:ext uri="{FF2B5EF4-FFF2-40B4-BE49-F238E27FC236}">
                <a16:creationId xmlns:a16="http://schemas.microsoft.com/office/drawing/2014/main" id="{0FECD593-2E9B-43BA-896C-C3B9E399738B}"/>
              </a:ext>
            </a:extLst>
          </p:cNvPr>
          <p:cNvGraphicFramePr>
            <a:graphicFrameLocks noGrp="1"/>
          </p:cNvGraphicFramePr>
          <p:nvPr>
            <p:ph idx="1"/>
            <p:extLst>
              <p:ext uri="{D42A27DB-BD31-4B8C-83A1-F6EECF244321}">
                <p14:modId xmlns:p14="http://schemas.microsoft.com/office/powerpoint/2010/main" val="36760803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4430D8D-B306-41EA-B352-EB4F2416EDF6}"/>
              </a:ext>
            </a:extLst>
          </p:cNvPr>
          <p:cNvSpPr>
            <a:spLocks noGrp="1"/>
          </p:cNvSpPr>
          <p:nvPr>
            <p:ph type="sldNum" sz="quarter" idx="10"/>
          </p:nvPr>
        </p:nvSpPr>
        <p:spPr/>
        <p:txBody>
          <a:bodyPr/>
          <a:lstStyle/>
          <a:p>
            <a:pPr>
              <a:defRPr/>
            </a:pPr>
            <a:fld id="{C4D31F04-7C9B-4D4D-B8DC-8D3A2144FDF4}" type="slidenum">
              <a:rPr lang="en-US" smtClean="0"/>
              <a:pPr>
                <a:defRPr/>
              </a:pPr>
              <a:t>8</a:t>
            </a:fld>
            <a:endParaRPr lang="en-US"/>
          </a:p>
        </p:txBody>
      </p:sp>
    </p:spTree>
    <p:extLst>
      <p:ext uri="{BB962C8B-B14F-4D97-AF65-F5344CB8AC3E}">
        <p14:creationId xmlns:p14="http://schemas.microsoft.com/office/powerpoint/2010/main" val="371208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992-2FE2-4D65-A841-9D5E044B5FC2}"/>
              </a:ext>
            </a:extLst>
          </p:cNvPr>
          <p:cNvSpPr>
            <a:spLocks noGrp="1"/>
          </p:cNvSpPr>
          <p:nvPr>
            <p:ph type="title"/>
          </p:nvPr>
        </p:nvSpPr>
        <p:spPr/>
        <p:txBody>
          <a:bodyPr/>
          <a:lstStyle/>
          <a:p>
            <a:r>
              <a:rPr lang="en-US" dirty="0"/>
              <a:t>Impact of ACE</a:t>
            </a:r>
          </a:p>
        </p:txBody>
      </p:sp>
      <p:graphicFrame>
        <p:nvGraphicFramePr>
          <p:cNvPr id="6" name="Content Placeholder 5">
            <a:extLst>
              <a:ext uri="{FF2B5EF4-FFF2-40B4-BE49-F238E27FC236}">
                <a16:creationId xmlns:a16="http://schemas.microsoft.com/office/drawing/2014/main" id="{BAF02B01-B144-45AA-AB76-FCFC5D0AC528}"/>
              </a:ext>
            </a:extLst>
          </p:cNvPr>
          <p:cNvGraphicFramePr>
            <a:graphicFrameLocks noGrp="1"/>
          </p:cNvGraphicFramePr>
          <p:nvPr>
            <p:ph idx="1"/>
            <p:extLst>
              <p:ext uri="{D42A27DB-BD31-4B8C-83A1-F6EECF244321}">
                <p14:modId xmlns:p14="http://schemas.microsoft.com/office/powerpoint/2010/main" val="1308677109"/>
              </p:ext>
            </p:extLst>
          </p:nvPr>
        </p:nvGraphicFramePr>
        <p:xfrm>
          <a:off x="457200" y="1302590"/>
          <a:ext cx="8229600" cy="4823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300566A-A168-4988-874B-AB231DF62570}"/>
              </a:ext>
            </a:extLst>
          </p:cNvPr>
          <p:cNvSpPr>
            <a:spLocks noGrp="1"/>
          </p:cNvSpPr>
          <p:nvPr>
            <p:ph type="sldNum" sz="quarter" idx="10"/>
          </p:nvPr>
        </p:nvSpPr>
        <p:spPr/>
        <p:txBody>
          <a:bodyPr/>
          <a:lstStyle/>
          <a:p>
            <a:pPr>
              <a:defRPr/>
            </a:pPr>
            <a:fld id="{C4D31F04-7C9B-4D4D-B8DC-8D3A2144FDF4}" type="slidenum">
              <a:rPr lang="en-US" smtClean="0"/>
              <a:pPr>
                <a:defRPr/>
              </a:pPr>
              <a:t>9</a:t>
            </a:fld>
            <a:endParaRPr lang="en-US"/>
          </a:p>
        </p:txBody>
      </p:sp>
    </p:spTree>
    <p:extLst>
      <p:ext uri="{BB962C8B-B14F-4D97-AF65-F5344CB8AC3E}">
        <p14:creationId xmlns:p14="http://schemas.microsoft.com/office/powerpoint/2010/main" val="2246266752"/>
      </p:ext>
    </p:extLst>
  </p:cSld>
  <p:clrMapOvr>
    <a:masterClrMapping/>
  </p:clrMapOvr>
</p:sld>
</file>

<file path=ppt/theme/theme1.xml><?xml version="1.0" encoding="utf-8"?>
<a:theme xmlns:a="http://schemas.openxmlformats.org/drawingml/2006/main" name="ULTemplate">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349f424-c9dd-46b3-986d-5a2706014606">YDTJ5YZSZX2Q-881030840-19308</_dlc_DocId>
    <_dlc_DocIdUrl xmlns="1349f424-c9dd-46b3-986d-5a2706014606">
      <Url>https://ul.sharepoint.com/sites/regulatory/GovernmentAffairs/_layouts/15/DocIdRedir.aspx?ID=YDTJ5YZSZX2Q-881030840-19308</Url>
      <Description>YDTJ5YZSZX2Q-881030840-19308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162FC6F8D2E64F8B78B19DB1A2D426" ma:contentTypeVersion="10" ma:contentTypeDescription="Create a new document." ma:contentTypeScope="" ma:versionID="8d8048fa7ca6df54aaec0898f29d3dde">
  <xsd:schema xmlns:xsd="http://www.w3.org/2001/XMLSchema" xmlns:xs="http://www.w3.org/2001/XMLSchema" xmlns:p="http://schemas.microsoft.com/office/2006/metadata/properties" xmlns:ns2="1349f424-c9dd-46b3-986d-5a2706014606" xmlns:ns3="64cf0e39-4652-4665-a203-974b2dae8275" xmlns:ns4="78e369bb-1074-4fed-9eca-29de4c8203ac" targetNamespace="http://schemas.microsoft.com/office/2006/metadata/properties" ma:root="true" ma:fieldsID="f4da915b732227aff4051e53b612916e" ns2:_="" ns3:_="" ns4:_="">
    <xsd:import namespace="1349f424-c9dd-46b3-986d-5a2706014606"/>
    <xsd:import namespace="64cf0e39-4652-4665-a203-974b2dae8275"/>
    <xsd:import namespace="78e369bb-1074-4fed-9eca-29de4c8203ac"/>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9f424-c9dd-46b3-986d-5a27060146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cf0e39-4652-4665-a203-974b2dae827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e369bb-1074-4fed-9eca-29de4c8203a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94D132-CA4A-4EC9-9529-8886E939123A}">
  <ds:schemaRefs>
    <ds:schemaRef ds:uri="78e369bb-1074-4fed-9eca-29de4c8203a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64cf0e39-4652-4665-a203-974b2dae8275"/>
    <ds:schemaRef ds:uri="http://schemas.microsoft.com/office/2006/documentManagement/types"/>
    <ds:schemaRef ds:uri="1349f424-c9dd-46b3-986d-5a2706014606"/>
    <ds:schemaRef ds:uri="http://www.w3.org/XML/1998/namespace"/>
    <ds:schemaRef ds:uri="http://purl.org/dc/dcmitype/"/>
  </ds:schemaRefs>
</ds:datastoreItem>
</file>

<file path=customXml/itemProps2.xml><?xml version="1.0" encoding="utf-8"?>
<ds:datastoreItem xmlns:ds="http://schemas.openxmlformats.org/officeDocument/2006/customXml" ds:itemID="{A260EEBD-EFEB-4454-94D5-97DC4C140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9f424-c9dd-46b3-986d-5a2706014606"/>
    <ds:schemaRef ds:uri="64cf0e39-4652-4665-a203-974b2dae8275"/>
    <ds:schemaRef ds:uri="78e369bb-1074-4fed-9eca-29de4c820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618813-D7C7-4E35-8D6D-0CCB7EF311B5}">
  <ds:schemaRefs>
    <ds:schemaRef ds:uri="http://schemas.microsoft.com/sharepoint/events"/>
  </ds:schemaRefs>
</ds:datastoreItem>
</file>

<file path=customXml/itemProps4.xml><?xml version="1.0" encoding="utf-8"?>
<ds:datastoreItem xmlns:ds="http://schemas.openxmlformats.org/officeDocument/2006/customXml" ds:itemID="{87C3550B-D4C4-4210-B459-44517F83F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984</Words>
  <Application>Microsoft Office PowerPoint</Application>
  <PresentationFormat>On-screen Show (4:3)</PresentationFormat>
  <Paragraphs>82</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Geneva</vt:lpstr>
      <vt:lpstr>Arial</vt:lpstr>
      <vt:lpstr>Helvetica</vt:lpstr>
      <vt:lpstr>ULTemplate</vt:lpstr>
      <vt:lpstr>US Energy Efficiency Policy</vt:lpstr>
      <vt:lpstr>US Energy Policy Update</vt:lpstr>
      <vt:lpstr>Trends:  Reductions in Energy Intensity</vt:lpstr>
      <vt:lpstr>Impact of Federal Standards Activities</vt:lpstr>
      <vt:lpstr>Savings Potential from Standards</vt:lpstr>
      <vt:lpstr>2017 DOE MEPS Update - Implemented</vt:lpstr>
      <vt:lpstr>2017 DOE MEPS Update – Revised Test Procedures</vt:lpstr>
      <vt:lpstr>EPA Affordable Clean Energy (ACE) Rule</vt:lpstr>
      <vt:lpstr>Impact of ACE</vt:lpstr>
      <vt:lpstr>State-level Energy Efficiency</vt:lpstr>
      <vt:lpstr>State-level Highlights</vt:lpstr>
      <vt:lpstr>Thank you!</vt:lpstr>
    </vt:vector>
  </TitlesOfParts>
  <Company>Rasputin School of Magic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Helvetica bold 30 pts two lines</dc:title>
  <dc:creator>T. Player</dc:creator>
  <cp:lastModifiedBy>Greenauer, Derek</cp:lastModifiedBy>
  <cp:revision>298</cp:revision>
  <cp:lastPrinted>2011-08-05T17:49:21Z</cp:lastPrinted>
  <dcterms:created xsi:type="dcterms:W3CDTF">2010-12-21T03:48:07Z</dcterms:created>
  <dcterms:modified xsi:type="dcterms:W3CDTF">2018-09-11T10:00:09Z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0x010100E5162FC6F8D2E64F8B78B19DB1A2D426</vt:lpwstr>
  </property>
  <property fmtid="{D5CDD505-2E9C-101B-9397-08002B2CF9AE}" pid="3" name="_dlc_DocIdItemGuid">
    <vt:lpwstr>d6548672-0153-4788-bea3-35d24d552dc0</vt:lpwstr>
  </property>
</Properties>
</file>