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  <p:sldMasterId id="2147483650" r:id="rId2"/>
  </p:sldMasterIdLst>
  <p:notesMasterIdLst>
    <p:notesMasterId r:id="rId13"/>
  </p:notesMasterIdLst>
  <p:handoutMasterIdLst>
    <p:handoutMasterId r:id="rId14"/>
  </p:handoutMasterIdLst>
  <p:sldIdLst>
    <p:sldId id="256" r:id="rId3"/>
    <p:sldId id="264" r:id="rId4"/>
    <p:sldId id="267" r:id="rId5"/>
    <p:sldId id="259" r:id="rId6"/>
    <p:sldId id="271" r:id="rId7"/>
    <p:sldId id="260" r:id="rId8"/>
    <p:sldId id="263" r:id="rId9"/>
    <p:sldId id="266" r:id="rId10"/>
    <p:sldId id="268" r:id="rId11"/>
    <p:sldId id="269" r:id="rId12"/>
  </p:sldIdLst>
  <p:sldSz cx="9144000" cy="6858000" type="screen4x3"/>
  <p:notesSz cx="6797675" cy="9926638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00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8" d="100"/>
          <a:sy n="78" d="100"/>
        </p:scale>
        <p:origin x="-618" y="-2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882" y="1578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MEA\Compliance\Checktests\MEA%20Checktest%20Summary%20vs1.xls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20"/>
      <c:rotY val="20"/>
      <c:depthPercent val="100"/>
      <c:rAngAx val="1"/>
    </c:view3D>
    <c:floor>
      <c:thickness val="0"/>
      <c:spPr>
        <a:solidFill>
          <a:schemeClr val="accent2">
            <a:lumMod val="20000"/>
            <a:lumOff val="80000"/>
          </a:schemeClr>
        </a:solidFill>
      </c:spPr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2861904548153141"/>
          <c:y val="2.4490956812216712E-2"/>
          <c:w val="0.86999927374146269"/>
          <c:h val="0.70457399188737757"/>
        </c:manualLayout>
      </c:layout>
      <c:bar3DChart>
        <c:barDir val="col"/>
        <c:grouping val="clustered"/>
        <c:varyColors val="0"/>
        <c:ser>
          <c:idx val="0"/>
          <c:order val="0"/>
          <c:tx>
            <c:v>Stage 1 Tests</c:v>
          </c:tx>
          <c:spPr>
            <a:solidFill>
              <a:srgbClr val="EE983A"/>
            </a:solidFill>
          </c:spPr>
          <c:invertIfNegative val="0"/>
          <c:cat>
            <c:strRef>
              <c:f>DATA!$N$1043:$N$1053</c:f>
              <c:strCache>
                <c:ptCount val="11"/>
                <c:pt idx="0">
                  <c:v>Air Conditioner</c:v>
                </c:pt>
                <c:pt idx="1">
                  <c:v>Clothers Washer</c:v>
                </c:pt>
                <c:pt idx="2">
                  <c:v>Dishwasher</c:v>
                </c:pt>
                <c:pt idx="3">
                  <c:v>Refrigerator/Freezer</c:v>
                </c:pt>
                <c:pt idx="4">
                  <c:v>Refrigerated Display Cabinet</c:v>
                </c:pt>
                <c:pt idx="5">
                  <c:v>Clothes Dryer</c:v>
                </c:pt>
                <c:pt idx="6">
                  <c:v>Ballast</c:v>
                </c:pt>
                <c:pt idx="7">
                  <c:v>Water Heater</c:v>
                </c:pt>
                <c:pt idx="8">
                  <c:v>Electric Motor</c:v>
                </c:pt>
                <c:pt idx="9">
                  <c:v>Fluorescent Lamp</c:v>
                </c:pt>
                <c:pt idx="10">
                  <c:v>Distribution Transformer</c:v>
                </c:pt>
              </c:strCache>
            </c:strRef>
          </c:cat>
          <c:val>
            <c:numRef>
              <c:f>DATA!$P$1043:$P$1053</c:f>
              <c:numCache>
                <c:formatCode>0%</c:formatCode>
                <c:ptCount val="11"/>
                <c:pt idx="0">
                  <c:v>0.52272727272727304</c:v>
                </c:pt>
                <c:pt idx="1">
                  <c:v>0.52447552447552503</c:v>
                </c:pt>
                <c:pt idx="2">
                  <c:v>0.4269662921348345</c:v>
                </c:pt>
                <c:pt idx="3">
                  <c:v>0.40140845070422532</c:v>
                </c:pt>
                <c:pt idx="4">
                  <c:v>0.28571428571428775</c:v>
                </c:pt>
                <c:pt idx="5">
                  <c:v>0.26315789473684231</c:v>
                </c:pt>
                <c:pt idx="6">
                  <c:v>0.24000000000000021</c:v>
                </c:pt>
                <c:pt idx="7">
                  <c:v>0.13043478260869601</c:v>
                </c:pt>
                <c:pt idx="8">
                  <c:v>0.12222222222222275</c:v>
                </c:pt>
                <c:pt idx="9">
                  <c:v>3.4482758620689766E-2</c:v>
                </c:pt>
                <c:pt idx="10">
                  <c:v>0</c:v>
                </c:pt>
              </c:numCache>
            </c:numRef>
          </c:val>
        </c:ser>
        <c:ser>
          <c:idx val="1"/>
          <c:order val="1"/>
          <c:tx>
            <c:v>Stage 2 Tests</c:v>
          </c:tx>
          <c:spPr>
            <a:solidFill>
              <a:srgbClr val="FFFF00"/>
            </a:solidFill>
          </c:spPr>
          <c:invertIfNegative val="0"/>
          <c:cat>
            <c:strRef>
              <c:f>DATA!$N$1043:$N$1053</c:f>
              <c:strCache>
                <c:ptCount val="11"/>
                <c:pt idx="0">
                  <c:v>Air Conditioner</c:v>
                </c:pt>
                <c:pt idx="1">
                  <c:v>Clothers Washer</c:v>
                </c:pt>
                <c:pt idx="2">
                  <c:v>Dishwasher</c:v>
                </c:pt>
                <c:pt idx="3">
                  <c:v>Refrigerator/Freezer</c:v>
                </c:pt>
                <c:pt idx="4">
                  <c:v>Refrigerated Display Cabinet</c:v>
                </c:pt>
                <c:pt idx="5">
                  <c:v>Clothes Dryer</c:v>
                </c:pt>
                <c:pt idx="6">
                  <c:v>Ballast</c:v>
                </c:pt>
                <c:pt idx="7">
                  <c:v>Water Heater</c:v>
                </c:pt>
                <c:pt idx="8">
                  <c:v>Electric Motor</c:v>
                </c:pt>
                <c:pt idx="9">
                  <c:v>Fluorescent Lamp</c:v>
                </c:pt>
                <c:pt idx="10">
                  <c:v>Distribution Transformer</c:v>
                </c:pt>
              </c:strCache>
            </c:strRef>
          </c:cat>
          <c:val>
            <c:numRef>
              <c:f>DATA!$R$1043:$R$1053</c:f>
              <c:numCache>
                <c:formatCode>0%</c:formatCode>
                <c:ptCount val="11"/>
                <c:pt idx="0">
                  <c:v>0.42272727272727434</c:v>
                </c:pt>
                <c:pt idx="1">
                  <c:v>0.29370629370629431</c:v>
                </c:pt>
                <c:pt idx="2">
                  <c:v>0.32584269662921633</c:v>
                </c:pt>
                <c:pt idx="3">
                  <c:v>0.30985915492957838</c:v>
                </c:pt>
                <c:pt idx="4">
                  <c:v>0.2</c:v>
                </c:pt>
                <c:pt idx="5">
                  <c:v>0.12280701754385999</c:v>
                </c:pt>
                <c:pt idx="6">
                  <c:v>8.0000000000000071E-2</c:v>
                </c:pt>
                <c:pt idx="7">
                  <c:v>0.13043478260869601</c:v>
                </c:pt>
                <c:pt idx="8">
                  <c:v>5.5555555555555455E-2</c:v>
                </c:pt>
                <c:pt idx="9">
                  <c:v>3.4482758620689766E-2</c:v>
                </c:pt>
                <c:pt idx="10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9"/>
        <c:gapDepth val="123"/>
        <c:shape val="box"/>
        <c:axId val="68567424"/>
        <c:axId val="68568960"/>
        <c:axId val="0"/>
      </c:bar3DChart>
      <c:catAx>
        <c:axId val="6856742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68568960"/>
        <c:crosses val="autoZero"/>
        <c:auto val="1"/>
        <c:lblAlgn val="ctr"/>
        <c:lblOffset val="100"/>
        <c:noMultiLvlLbl val="0"/>
      </c:catAx>
      <c:valAx>
        <c:axId val="6856896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en-US" sz="1200"/>
                  <a:t>RATE OF FAILURE (%)</a:t>
                </a:r>
              </a:p>
            </c:rich>
          </c:tx>
          <c:layout/>
          <c:overlay val="0"/>
        </c:title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685674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3914866094776599"/>
          <c:y val="7.0708088761632121E-2"/>
          <c:w val="0.18888165281531141"/>
          <c:h val="0.17979594368885701"/>
        </c:manualLayout>
      </c:layout>
      <c:overlay val="0"/>
      <c:spPr>
        <a:solidFill>
          <a:schemeClr val="accent2">
            <a:lumMod val="20000"/>
            <a:lumOff val="80000"/>
          </a:schemeClr>
        </a:solidFill>
      </c:spPr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900">
          <a:latin typeface="Geneva"/>
          <a:cs typeface="Geneva"/>
        </a:defRPr>
      </a:pPr>
      <a:endParaRPr lang="en-US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98C70013-20AB-44A0-AE4A-415E17E89BFF}" type="datetimeFigureOut">
              <a:rPr lang="en-AU"/>
              <a:pPr>
                <a:defRPr/>
              </a:pPr>
              <a:t>27/02/2012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9944663F-47D5-4688-A7A0-64AA9E81E7D9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093442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959EC65-B2EA-4B67-BF81-9862077A8400}" type="datetimeFigureOut">
              <a:rPr lang="en-AU"/>
              <a:pPr>
                <a:defRPr/>
              </a:pPr>
              <a:t>27/02/2012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A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AU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E6030E8-F5DB-4F97-853D-56CDFDD87C0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871370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BD53F98-4D05-4DDE-AE23-6C2B2633671B}" type="slidenum">
              <a:rPr lang="en-AU" smtClean="0"/>
              <a:pPr>
                <a:defRPr/>
              </a:pPr>
              <a:t>1</a:t>
            </a:fld>
            <a:endParaRPr lang="en-A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E376D44-F1C5-423A-BF49-7AC6ABF91954}" type="slidenum">
              <a:rPr lang="en-AU" smtClean="0"/>
              <a:pPr>
                <a:defRPr/>
              </a:pPr>
              <a:t>10</a:t>
            </a:fld>
            <a:endParaRPr lang="en-A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F9B26B4-E609-474D-BF91-B05401A3C613}" type="slidenum">
              <a:rPr lang="en-AU" smtClean="0"/>
              <a:pPr>
                <a:defRPr/>
              </a:pPr>
              <a:t>2</a:t>
            </a:fld>
            <a:endParaRPr lang="en-A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DDEEDD4-CBEE-4D17-BB24-3BBD084713EB}" type="slidenum">
              <a:rPr lang="en-AU" smtClean="0"/>
              <a:pPr>
                <a:defRPr/>
              </a:pPr>
              <a:t>3</a:t>
            </a:fld>
            <a:endParaRPr lang="en-A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0152816-F5DA-410A-BFA5-B64832418E70}" type="slidenum">
              <a:rPr lang="en-AU" smtClean="0"/>
              <a:pPr>
                <a:defRPr/>
              </a:pPr>
              <a:t>4</a:t>
            </a:fld>
            <a:endParaRPr lang="en-A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0152816-F5DA-410A-BFA5-B64832418E70}" type="slidenum">
              <a:rPr lang="en-AU" smtClean="0"/>
              <a:pPr>
                <a:defRPr/>
              </a:pPr>
              <a:t>5</a:t>
            </a:fld>
            <a:endParaRPr lang="en-A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dirty="0" smtClean="0"/>
          </a:p>
          <a:p>
            <a:endParaRPr lang="en-AU" dirty="0" smtClean="0"/>
          </a:p>
          <a:p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800DA7B-6F2B-4257-BC39-4825D6D5A57F}" type="slidenum">
              <a:rPr lang="en-AU" smtClean="0"/>
              <a:pPr>
                <a:defRPr/>
              </a:pPr>
              <a:t>6</a:t>
            </a:fld>
            <a:endParaRPr lang="en-A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en-AU" dirty="0" smtClean="0"/>
          </a:p>
          <a:p>
            <a:pPr>
              <a:defRPr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DAABFDE-E983-41A6-8D5E-6A95BA2D9978}" type="slidenum">
              <a:rPr lang="en-AU" smtClean="0"/>
              <a:pPr>
                <a:defRPr/>
              </a:pPr>
              <a:t>7</a:t>
            </a:fld>
            <a:endParaRPr lang="en-A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dirty="0" smtClean="0"/>
          </a:p>
          <a:p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C7AFF30-9758-4772-846D-7694CFD093A3}" type="slidenum">
              <a:rPr lang="en-AU" smtClean="0"/>
              <a:pPr>
                <a:defRPr/>
              </a:pPr>
              <a:t>8</a:t>
            </a:fld>
            <a:endParaRPr lang="en-A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E376D44-F1C5-423A-BF49-7AC6ABF91954}" type="slidenum">
              <a:rPr lang="en-AU" smtClean="0"/>
              <a:pPr>
                <a:defRPr/>
              </a:pPr>
              <a:t>9</a:t>
            </a:fld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11008-DCC-PowerPoint_cvr_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75" y="0"/>
            <a:ext cx="91376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2924175"/>
            <a:ext cx="8496300" cy="790575"/>
          </a:xfrm>
        </p:spPr>
        <p:txBody>
          <a:bodyPr/>
          <a:lstStyle>
            <a:lvl1pPr algn="ctr">
              <a:defRPr>
                <a:solidFill>
                  <a:srgbClr val="33CC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4292600"/>
            <a:ext cx="8496300" cy="554038"/>
          </a:xfrm>
        </p:spPr>
        <p:txBody>
          <a:bodyPr/>
          <a:lstStyle>
            <a:lvl1pPr marL="0" indent="0" algn="ctr">
              <a:buFont typeface="Wingdings" pitchFamily="16" charset="2"/>
              <a:buNone/>
              <a:defRPr sz="2400">
                <a:solidFill>
                  <a:srgbClr val="CCCC00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22981-0492-4666-A46F-2E3138DD7A7A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E4B23-4D71-415E-A47D-2D75DB811B43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664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664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485072-822C-49EE-BF95-8E80C275B035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DFC56D-0851-47E5-A4A1-2E8A6885295C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0269B4-0559-4AC2-810E-C30DD20770B5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A0EBE4-B33E-4337-99E3-6E35040F9B3A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B3BA47-6F39-4D0B-99BC-ED8F7C9296D6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9FBD17-0383-4F85-A5E2-EC88972BD680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A20590-2FDB-4E53-A747-46F2135ED56E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05BB55-1A4B-4DA7-A2FA-4D492E1492FD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D780FC-52A2-4526-A59D-AA5CB41A48DE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712DD8-59F4-4F2F-AD59-6F915F5FB7F7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AU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42F656-3FD6-450A-AF8E-132175087F82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06F8A3-EA70-46B8-835D-4D3A1D07759B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5A417B-DAAB-4837-96F3-526E63867ABA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3F5679-303E-4D37-8993-3E5896E7BD7C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1287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287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D32646-7918-4BE2-AB02-D98D0EAAC4B6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053574-1684-4DF7-B743-5B199D6607A2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4AAF26-6A66-49CE-9417-8BFAA8F67B67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B4B348-0A0C-4293-B5F8-F57330B5CB12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5F3E2A-EAF0-492D-AD09-B3E4312A9A47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AU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7DCEA1-8844-4BC3-8AFB-2BDA2755AE6E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-1588"/>
            <a:ext cx="9145588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AU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12875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smtClean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890C2430-AB2A-443D-9DDD-48B2F8D3ECF8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CC00"/>
        </a:buClr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CC00"/>
        </a:buClr>
        <a:buFont typeface="Times New Roman" pitchFamily="18" charset="0"/>
        <a:buChar char="─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CC00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CC00"/>
        </a:buClr>
        <a:buChar char="o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CC00"/>
        </a:buClr>
        <a:buFont typeface="Book Antiqua" pitchFamily="18" charset="0"/>
        <a:buChar char=":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CCCC00"/>
        </a:buClr>
        <a:buFont typeface="Book Antiqua" pitchFamily="16" charset="0"/>
        <a:buChar char=":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CCCC00"/>
        </a:buClr>
        <a:buFont typeface="Book Antiqua" pitchFamily="16" charset="0"/>
        <a:buChar char=":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CCCC00"/>
        </a:buClr>
        <a:buFont typeface="Book Antiqua" pitchFamily="16" charset="0"/>
        <a:buChar char=":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CCCC00"/>
        </a:buClr>
        <a:buFont typeface="Book Antiqua" pitchFamily="16" charset="0"/>
        <a:buChar char=":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2E7D4E5C-45B9-4F47-819A-52EBA39A4E6E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  <p:sldLayoutId id="2147483806" r:id="rId9"/>
    <p:sldLayoutId id="2147483807" r:id="rId10"/>
    <p:sldLayoutId id="214748380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400" y="1557338"/>
            <a:ext cx="8929688" cy="1800225"/>
          </a:xfrm>
        </p:spPr>
        <p:txBody>
          <a:bodyPr/>
          <a:lstStyle/>
          <a:p>
            <a:pPr eaLnBrk="1" hangingPunct="1"/>
            <a:r>
              <a:rPr lang="en-US" sz="3200" i="1" dirty="0" smtClean="0"/>
              <a:t>Testing and Compliance for Standards and </a:t>
            </a:r>
            <a:r>
              <a:rPr lang="en-US" sz="3200" i="1" dirty="0" err="1" smtClean="0"/>
              <a:t>Labelling</a:t>
            </a:r>
            <a:r>
              <a:rPr lang="en-US" sz="3200" i="1" dirty="0" smtClean="0"/>
              <a:t> in Australia </a:t>
            </a:r>
            <a:endParaRPr lang="en-US" sz="3000" dirty="0" smtClean="0"/>
          </a:p>
        </p:txBody>
      </p:sp>
      <p:pic>
        <p:nvPicPr>
          <p:cNvPr id="4099" name="Picture 6" descr="Untitled-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2788" y="217488"/>
            <a:ext cx="2698750" cy="105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2916238" y="2924175"/>
            <a:ext cx="3240087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AU" sz="2800" b="1" kern="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Tim Farrell</a:t>
            </a:r>
            <a:endParaRPr lang="en-US" sz="2400" b="1" kern="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043608" y="4868863"/>
            <a:ext cx="6768752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AU" sz="2000" b="1" kern="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APEC EGEE&amp;C </a:t>
            </a:r>
            <a:r>
              <a:rPr lang="en-AU" sz="2000" b="1" kern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39th </a:t>
            </a:r>
            <a:r>
              <a:rPr lang="en-AU" sz="2000" b="1" kern="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Meeting – </a:t>
            </a:r>
            <a:r>
              <a:rPr lang="en-AU" sz="2000" b="1" kern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27-28 February </a:t>
            </a:r>
            <a:r>
              <a:rPr lang="en-AU" sz="2000" b="1" kern="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2012</a:t>
            </a:r>
            <a:endParaRPr lang="en-US" sz="2000" b="1" kern="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itle 1"/>
          <p:cNvSpPr>
            <a:spLocks noGrp="1"/>
          </p:cNvSpPr>
          <p:nvPr>
            <p:ph type="title"/>
          </p:nvPr>
        </p:nvSpPr>
        <p:spPr>
          <a:xfrm>
            <a:off x="428596" y="-214338"/>
            <a:ext cx="8229600" cy="928670"/>
          </a:xfrm>
        </p:spPr>
        <p:txBody>
          <a:bodyPr/>
          <a:lstStyle/>
          <a:p>
            <a:pPr eaLnBrk="1" hangingPunct="1"/>
            <a:r>
              <a:rPr lang="en-AU" dirty="0" smtClean="0"/>
              <a:t>What are the testing Capacities?</a:t>
            </a:r>
            <a:endParaRPr lang="en-AU" sz="2000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 t="1310" b="4345"/>
          <a:stretch>
            <a:fillRect/>
          </a:stretch>
        </p:blipFill>
        <p:spPr bwMode="auto">
          <a:xfrm>
            <a:off x="41004" y="571480"/>
            <a:ext cx="8753472" cy="5572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144463" y="274638"/>
            <a:ext cx="8891587" cy="922337"/>
          </a:xfrm>
        </p:spPr>
        <p:txBody>
          <a:bodyPr/>
          <a:lstStyle/>
          <a:p>
            <a:pPr eaLnBrk="1" hangingPunct="1"/>
            <a:r>
              <a:rPr lang="en-AU" smtClean="0"/>
              <a:t>Australia’s Equipment Energy Efficiency (E3)  Program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0" y="1557338"/>
            <a:ext cx="9144000" cy="3887787"/>
          </a:xfrm>
        </p:spPr>
        <p:txBody>
          <a:bodyPr/>
          <a:lstStyle/>
          <a:p>
            <a:pPr eaLnBrk="1" hangingPunct="1"/>
            <a:r>
              <a:rPr lang="en-AU" sz="2400" dirty="0" smtClean="0"/>
              <a:t>Joint Australian and New Zealand governments program</a:t>
            </a:r>
          </a:p>
          <a:p>
            <a:pPr eaLnBrk="1" hangingPunct="1"/>
            <a:r>
              <a:rPr lang="en-AU" sz="2400" dirty="0" smtClean="0"/>
              <a:t>22 regulated products across the residential, commercial and industrial sectors</a:t>
            </a:r>
          </a:p>
          <a:p>
            <a:pPr eaLnBrk="1" hangingPunct="1"/>
            <a:r>
              <a:rPr lang="en-AU" sz="2400" dirty="0" smtClean="0"/>
              <a:t>Additional 2 products covered under voluntary programs or a code of conduct (swimming pool pumps &amp; complex set-top boxes)</a:t>
            </a:r>
          </a:p>
          <a:p>
            <a:pPr eaLnBrk="1" hangingPunct="1"/>
            <a:r>
              <a:rPr lang="en-AU" sz="2400" dirty="0" smtClean="0"/>
              <a:t>All regulated products must be registered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71438" y="201613"/>
            <a:ext cx="8029575" cy="923925"/>
          </a:xfrm>
        </p:spPr>
        <p:txBody>
          <a:bodyPr/>
          <a:lstStyle/>
          <a:p>
            <a:pPr eaLnBrk="1" hangingPunct="1"/>
            <a:r>
              <a:rPr lang="en-AU" smtClean="0"/>
              <a:t>E3 Compliance Program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0" y="1484313"/>
            <a:ext cx="8459788" cy="3744912"/>
          </a:xfrm>
        </p:spPr>
        <p:txBody>
          <a:bodyPr/>
          <a:lstStyle/>
          <a:p>
            <a:pPr eaLnBrk="1" hangingPunct="1"/>
            <a:r>
              <a:rPr lang="en-AU" sz="2400" smtClean="0"/>
              <a:t>E3 undertakes verification testing, market surveillance and education</a:t>
            </a:r>
          </a:p>
          <a:p>
            <a:pPr eaLnBrk="1" hangingPunct="1"/>
            <a:r>
              <a:rPr lang="en-AU" sz="2400" smtClean="0"/>
              <a:t>In Australia, currently state regulators provide enforcement – the ACCC takes action in severe cases. </a:t>
            </a:r>
          </a:p>
          <a:p>
            <a:pPr eaLnBrk="1" hangingPunct="1"/>
            <a:r>
              <a:rPr lang="en-AU" sz="2400" smtClean="0"/>
              <a:t>E3 negotiates settlements including payments to consumers</a:t>
            </a:r>
          </a:p>
          <a:p>
            <a:pPr eaLnBrk="1" hangingPunct="1"/>
            <a:r>
              <a:rPr lang="en-AU" sz="2400" smtClean="0"/>
              <a:t>National legislation (GEMS) is proposed for 2012 and will replace the various state/territory based legislation in Australia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250825" y="274638"/>
            <a:ext cx="8229600" cy="922337"/>
          </a:xfrm>
        </p:spPr>
        <p:txBody>
          <a:bodyPr/>
          <a:lstStyle/>
          <a:p>
            <a:pPr eaLnBrk="1" hangingPunct="1"/>
            <a:r>
              <a:rPr lang="en-AU" smtClean="0"/>
              <a:t>MV&amp;E activities in Australia 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323850" y="1196975"/>
            <a:ext cx="8229600" cy="4741863"/>
          </a:xfrm>
        </p:spPr>
        <p:txBody>
          <a:bodyPr/>
          <a:lstStyle/>
          <a:p>
            <a:pPr eaLnBrk="1" hangingPunct="1"/>
            <a:r>
              <a:rPr lang="en-AU" sz="2400" dirty="0" smtClean="0"/>
              <a:t>MV&amp;E unit within appliance energy efficiency team – 3 staff</a:t>
            </a:r>
          </a:p>
          <a:p>
            <a:pPr eaLnBrk="1" hangingPunct="1"/>
            <a:r>
              <a:rPr lang="en-AU" sz="2400" dirty="0" smtClean="0"/>
              <a:t>Contracts with accredited laboratories to do verification tests - &gt;1,000 from 1991 to 2010</a:t>
            </a:r>
          </a:p>
          <a:p>
            <a:pPr eaLnBrk="1" hangingPunct="1"/>
            <a:r>
              <a:rPr lang="en-AU" sz="2400" dirty="0" smtClean="0"/>
              <a:t>2011-2012 expect to test over 400 models – targeted toward products at higher risk of failure</a:t>
            </a:r>
          </a:p>
          <a:p>
            <a:pPr eaLnBrk="1" hangingPunct="1"/>
            <a:r>
              <a:rPr lang="en-AU" sz="2400" dirty="0" smtClean="0"/>
              <a:t>Contract with market surveillance team (12 staff) to do store/ internet/ advertising checks on labelling</a:t>
            </a:r>
          </a:p>
          <a:p>
            <a:pPr eaLnBrk="1" hangingPunct="1"/>
            <a:r>
              <a:rPr lang="en-AU" sz="2400" dirty="0" smtClean="0"/>
              <a:t>Forums, newsletters, outreach to highlight obligations and provide feedback</a:t>
            </a:r>
          </a:p>
          <a:p>
            <a:pPr eaLnBrk="1" hangingPunct="1"/>
            <a:endParaRPr lang="en-A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251520" y="0"/>
            <a:ext cx="8229600" cy="922337"/>
          </a:xfrm>
        </p:spPr>
        <p:txBody>
          <a:bodyPr/>
          <a:lstStyle/>
          <a:p>
            <a:pPr eaLnBrk="1" hangingPunct="1"/>
            <a:r>
              <a:rPr lang="en-US" dirty="0" smtClean="0"/>
              <a:t>Results of 1000 </a:t>
            </a:r>
            <a:r>
              <a:rPr lang="en-US" dirty="0" err="1" smtClean="0"/>
              <a:t>checktests</a:t>
            </a:r>
            <a:endParaRPr lang="en-AU" dirty="0" smtClean="0"/>
          </a:p>
        </p:txBody>
      </p:sp>
      <p:graphicFrame>
        <p:nvGraphicFramePr>
          <p:cNvPr id="5" name="Chart 4"/>
          <p:cNvGraphicFramePr/>
          <p:nvPr/>
        </p:nvGraphicFramePr>
        <p:xfrm>
          <a:off x="560512" y="692696"/>
          <a:ext cx="7971928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322263" y="201613"/>
            <a:ext cx="6121400" cy="923925"/>
          </a:xfrm>
        </p:spPr>
        <p:txBody>
          <a:bodyPr/>
          <a:lstStyle/>
          <a:p>
            <a:pPr eaLnBrk="1" hangingPunct="1"/>
            <a:r>
              <a:rPr lang="en-US" smtClean="0"/>
              <a:t>What are the issues?</a:t>
            </a:r>
            <a:endParaRPr lang="en-AU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0" y="1125538"/>
            <a:ext cx="8604250" cy="4740275"/>
          </a:xfrm>
        </p:spPr>
        <p:txBody>
          <a:bodyPr/>
          <a:lstStyle/>
          <a:p>
            <a:pPr eaLnBrk="1" hangingPunct="1"/>
            <a:r>
              <a:rPr lang="en-AU" sz="2400" smtClean="0"/>
              <a:t>Making the most effective use of public funds</a:t>
            </a:r>
          </a:p>
          <a:p>
            <a:pPr lvl="1" eaLnBrk="1" hangingPunct="1"/>
            <a:r>
              <a:rPr lang="en-AU" sz="2000" smtClean="0"/>
              <a:t>maximising cost effectiveness through better targeting</a:t>
            </a:r>
          </a:p>
          <a:p>
            <a:pPr eaLnBrk="1" hangingPunct="1"/>
            <a:r>
              <a:rPr lang="en-AU" sz="2400" smtClean="0"/>
              <a:t>Maximising compliance by raising the risk of detection</a:t>
            </a:r>
          </a:p>
          <a:p>
            <a:pPr lvl="1" eaLnBrk="1" hangingPunct="1"/>
            <a:r>
              <a:rPr lang="en-AU" sz="2000" smtClean="0"/>
              <a:t>ensure suppliers notified quickly and results are published</a:t>
            </a:r>
          </a:p>
          <a:p>
            <a:pPr lvl="1" eaLnBrk="1" hangingPunct="1"/>
            <a:r>
              <a:rPr lang="en-AU" sz="2000" smtClean="0"/>
              <a:t>“naming and shaming” is quite effective, but some well publicised enforcement goes a long way!</a:t>
            </a:r>
          </a:p>
          <a:p>
            <a:pPr eaLnBrk="1" hangingPunct="1"/>
            <a:r>
              <a:rPr lang="en-AU" sz="2400" smtClean="0"/>
              <a:t>Ensure processes are fair, transparent and followed strictly</a:t>
            </a:r>
          </a:p>
          <a:p>
            <a:pPr lvl="1" eaLnBrk="1" hangingPunct="1"/>
            <a:r>
              <a:rPr lang="en-AU" sz="2000" smtClean="0"/>
              <a:t>needed to support any enforcement</a:t>
            </a:r>
          </a:p>
          <a:p>
            <a:pPr lvl="1" eaLnBrk="1" hangingPunct="1"/>
            <a:r>
              <a:rPr lang="en-AU" sz="2000" smtClean="0"/>
              <a:t>clarify staff responsibilities, provide training and infrastructure</a:t>
            </a:r>
          </a:p>
          <a:p>
            <a:pPr eaLnBrk="1" hangingPunct="1"/>
            <a:r>
              <a:rPr lang="en-AU" sz="2400" smtClean="0"/>
              <a:t>Facilitate compliance</a:t>
            </a:r>
          </a:p>
          <a:p>
            <a:pPr lvl="1" eaLnBrk="1" hangingPunct="1"/>
            <a:r>
              <a:rPr lang="en-AU" sz="2000" smtClean="0"/>
              <a:t>ensure suppliers know what they must do</a:t>
            </a:r>
          </a:p>
          <a:p>
            <a:pPr lvl="1" eaLnBrk="1" hangingPunct="1"/>
            <a:r>
              <a:rPr lang="en-AU" sz="2000" smtClean="0"/>
              <a:t>make it easy for them to comply</a:t>
            </a:r>
          </a:p>
          <a:p>
            <a:pPr lvl="1" eaLnBrk="1" hangingPunct="1"/>
            <a:endParaRPr lang="en-AU" smtClean="0"/>
          </a:p>
          <a:p>
            <a:pPr eaLnBrk="1" hangingPunct="1"/>
            <a:endParaRPr lang="en-AU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323850" y="274638"/>
            <a:ext cx="8229600" cy="922337"/>
          </a:xfrm>
        </p:spPr>
        <p:txBody>
          <a:bodyPr/>
          <a:lstStyle/>
          <a:p>
            <a:pPr eaLnBrk="1" hangingPunct="1"/>
            <a:r>
              <a:rPr lang="en-US" smtClean="0"/>
              <a:t>What are the issues? </a:t>
            </a:r>
            <a:r>
              <a:rPr lang="en-AU" sz="2000" smtClean="0"/>
              <a:t>(cont..)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323850" y="1412875"/>
            <a:ext cx="8229600" cy="3600450"/>
          </a:xfrm>
        </p:spPr>
        <p:txBody>
          <a:bodyPr/>
          <a:lstStyle/>
          <a:p>
            <a:pPr eaLnBrk="1" hangingPunct="1"/>
            <a:r>
              <a:rPr lang="en-AU" sz="2400" dirty="0" smtClean="0"/>
              <a:t>Compliance activity is harder for some products </a:t>
            </a:r>
          </a:p>
          <a:p>
            <a:pPr eaLnBrk="1" hangingPunct="1">
              <a:buNone/>
            </a:pPr>
            <a:r>
              <a:rPr lang="en-AU" sz="2400" dirty="0" err="1" smtClean="0"/>
              <a:t>eg</a:t>
            </a:r>
            <a:r>
              <a:rPr lang="en-AU" sz="2400" dirty="0" smtClean="0"/>
              <a:t> commercial and industrial</a:t>
            </a:r>
          </a:p>
          <a:p>
            <a:pPr lvl="1" eaLnBrk="1" hangingPunct="1"/>
            <a:r>
              <a:rPr lang="en-AU" sz="2000" dirty="0" smtClean="0"/>
              <a:t>innovative ways to reach this sector needed</a:t>
            </a:r>
          </a:p>
          <a:p>
            <a:pPr eaLnBrk="1" hangingPunct="1"/>
            <a:r>
              <a:rPr lang="en-AU" sz="2200" dirty="0" smtClean="0"/>
              <a:t>Increase of internet sales</a:t>
            </a:r>
          </a:p>
          <a:p>
            <a:pPr lvl="1" eaLnBrk="1" hangingPunct="1"/>
            <a:r>
              <a:rPr lang="en-AU" sz="1800" dirty="0" smtClean="0"/>
              <a:t>need to focus monitoring efforts on this sector</a:t>
            </a:r>
          </a:p>
          <a:p>
            <a:pPr eaLnBrk="1" hangingPunct="1"/>
            <a:r>
              <a:rPr lang="en-AU" sz="2200" dirty="0" smtClean="0"/>
              <a:t>Test laboratories</a:t>
            </a:r>
          </a:p>
          <a:p>
            <a:pPr lvl="1" eaLnBrk="1" hangingPunct="1"/>
            <a:r>
              <a:rPr lang="en-AU" sz="1800" dirty="0" smtClean="0"/>
              <a:t>lack of appropriately accredited test facilities for some methodologies/ products limits the number and speed in which check tests can be conducted</a:t>
            </a:r>
            <a:endParaRPr lang="en-AU" sz="2000" dirty="0" smtClean="0"/>
          </a:p>
          <a:p>
            <a:pPr eaLnBrk="1" hangingPunct="1"/>
            <a:endParaRPr lang="en-A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303213" y="274638"/>
            <a:ext cx="8229600" cy="922337"/>
          </a:xfrm>
        </p:spPr>
        <p:txBody>
          <a:bodyPr/>
          <a:lstStyle/>
          <a:p>
            <a:pPr eaLnBrk="1" hangingPunct="1"/>
            <a:r>
              <a:rPr lang="en-AU" smtClean="0"/>
              <a:t>What could help?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0" y="1341438"/>
            <a:ext cx="8243888" cy="4319587"/>
          </a:xfrm>
        </p:spPr>
        <p:txBody>
          <a:bodyPr/>
          <a:lstStyle/>
          <a:p>
            <a:pPr eaLnBrk="1" hangingPunct="1"/>
            <a:r>
              <a:rPr lang="en-AU" sz="2400" smtClean="0"/>
              <a:t>Closer links/ coordination between regulators in different countries</a:t>
            </a:r>
          </a:p>
          <a:p>
            <a:pPr lvl="1" eaLnBrk="1" hangingPunct="1"/>
            <a:r>
              <a:rPr lang="en-AU" sz="2000" smtClean="0"/>
              <a:t>Raise the threat of detection through better intelligence/ information sharing</a:t>
            </a:r>
          </a:p>
          <a:p>
            <a:pPr lvl="1" eaLnBrk="1" hangingPunct="1"/>
            <a:r>
              <a:rPr lang="en-AU" sz="2000" smtClean="0"/>
              <a:t>Share approaches i.e. undertaking risk assessments, reaching sectors where compliance harder</a:t>
            </a:r>
          </a:p>
          <a:p>
            <a:pPr eaLnBrk="1" hangingPunct="1"/>
            <a:r>
              <a:rPr lang="en-AU" sz="2400" smtClean="0"/>
              <a:t>Opportunities to transfer experiences and approaches between programs</a:t>
            </a:r>
          </a:p>
          <a:p>
            <a:pPr lvl="1" eaLnBrk="1" hangingPunct="1"/>
            <a:r>
              <a:rPr lang="en-AU" sz="2000" smtClean="0"/>
              <a:t>Work on developing a common language</a:t>
            </a:r>
          </a:p>
          <a:p>
            <a:pPr lvl="1" eaLnBrk="1" hangingPunct="1">
              <a:buFont typeface="Times New Roman" pitchFamily="18" charset="0"/>
              <a:buNone/>
            </a:pPr>
            <a:endParaRPr lang="en-AU" sz="2000" smtClean="0"/>
          </a:p>
          <a:p>
            <a:pPr eaLnBrk="1" hangingPunct="1"/>
            <a:endParaRPr lang="en-AU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2"/>
          <p:cNvSpPr>
            <a:spLocks noGrp="1"/>
          </p:cNvSpPr>
          <p:nvPr>
            <p:ph idx="1"/>
          </p:nvPr>
        </p:nvSpPr>
        <p:spPr>
          <a:xfrm>
            <a:off x="323850" y="1628775"/>
            <a:ext cx="8229600" cy="3384550"/>
          </a:xfrm>
        </p:spPr>
        <p:txBody>
          <a:bodyPr/>
          <a:lstStyle/>
          <a:p>
            <a:pPr eaLnBrk="1" hangingPunct="1"/>
            <a:r>
              <a:rPr lang="en-AU" sz="2400" smtClean="0"/>
              <a:t>Better communication with overseas stakeholders </a:t>
            </a:r>
          </a:p>
          <a:p>
            <a:pPr lvl="1" eaLnBrk="1" hangingPunct="1"/>
            <a:r>
              <a:rPr lang="en-AU" sz="2000" smtClean="0"/>
              <a:t>Test facilities, trade and industry groups, individual suppliers</a:t>
            </a:r>
          </a:p>
          <a:p>
            <a:pPr eaLnBrk="1" hangingPunct="1"/>
            <a:r>
              <a:rPr lang="en-AU" sz="2400" smtClean="0"/>
              <a:t>Further round robin testing between Australian and international test laboratories in APEC region</a:t>
            </a:r>
          </a:p>
          <a:p>
            <a:pPr eaLnBrk="1" hangingPunct="1"/>
            <a:r>
              <a:rPr lang="en-AU" sz="2400" smtClean="0"/>
              <a:t>Encourage more competitor complaints (with supporting evidence)</a:t>
            </a:r>
          </a:p>
        </p:txBody>
      </p:sp>
      <p:sp>
        <p:nvSpPr>
          <p:cNvPr id="1126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smtClean="0"/>
              <a:t>What could help? </a:t>
            </a:r>
            <a:r>
              <a:rPr lang="en-AU" sz="2000" smtClean="0"/>
              <a:t>(cont..)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CC Presentatio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Default Desig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DCC Presentation</Template>
  <TotalTime>1447</TotalTime>
  <Words>476</Words>
  <Application>Microsoft Office PowerPoint</Application>
  <PresentationFormat>On-screen Show (4:3)</PresentationFormat>
  <Paragraphs>64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DCC Presentation</vt:lpstr>
      <vt:lpstr>Custom Design</vt:lpstr>
      <vt:lpstr>Testing and Compliance for Standards and Labelling in Australia </vt:lpstr>
      <vt:lpstr>Australia’s Equipment Energy Efficiency (E3)  Program</vt:lpstr>
      <vt:lpstr>E3 Compliance Program</vt:lpstr>
      <vt:lpstr>MV&amp;E activities in Australia </vt:lpstr>
      <vt:lpstr>Results of 1000 checktests</vt:lpstr>
      <vt:lpstr>What are the issues?</vt:lpstr>
      <vt:lpstr>What are the issues? (cont..)</vt:lpstr>
      <vt:lpstr>What could help?</vt:lpstr>
      <vt:lpstr>What could help? (cont..)</vt:lpstr>
      <vt:lpstr>What are the testing Capacities?</vt:lpstr>
    </vt:vector>
  </TitlesOfParts>
  <Company>Department of the Prime Minister and Cabinet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Jason Lee</dc:creator>
  <cp:lastModifiedBy>SOE Build</cp:lastModifiedBy>
  <cp:revision>102</cp:revision>
  <dcterms:created xsi:type="dcterms:W3CDTF">2011-02-16T22:39:14Z</dcterms:created>
  <dcterms:modified xsi:type="dcterms:W3CDTF">2012-02-27T02:30:52Z</dcterms:modified>
</cp:coreProperties>
</file>