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  <p:sldMasterId id="2147483717" r:id="rId2"/>
    <p:sldMasterId id="2147483730" r:id="rId3"/>
  </p:sldMasterIdLst>
  <p:notesMasterIdLst>
    <p:notesMasterId r:id="rId17"/>
  </p:notesMasterIdLst>
  <p:handoutMasterIdLst>
    <p:handoutMasterId r:id="rId18"/>
  </p:handoutMasterIdLst>
  <p:sldIdLst>
    <p:sldId id="333" r:id="rId4"/>
    <p:sldId id="332" r:id="rId5"/>
    <p:sldId id="305" r:id="rId6"/>
    <p:sldId id="341" r:id="rId7"/>
    <p:sldId id="342" r:id="rId8"/>
    <p:sldId id="343" r:id="rId9"/>
    <p:sldId id="335" r:id="rId10"/>
    <p:sldId id="304" r:id="rId11"/>
    <p:sldId id="329" r:id="rId12"/>
    <p:sldId id="303" r:id="rId13"/>
    <p:sldId id="334" r:id="rId14"/>
    <p:sldId id="344" r:id="rId15"/>
    <p:sldId id="345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d" initials="GD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5F99"/>
    <a:srgbClr val="99C952"/>
    <a:srgbClr val="79BF3F"/>
    <a:srgbClr val="0045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42" autoAdjust="0"/>
    <p:restoredTop sz="84748" autoAdjust="0"/>
  </p:normalViewPr>
  <p:slideViewPr>
    <p:cSldViewPr>
      <p:cViewPr>
        <p:scale>
          <a:sx n="70" d="100"/>
          <a:sy n="70" d="100"/>
        </p:scale>
        <p:origin x="-2208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08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73383F7-0EE5-47A0-B12A-6728C9564167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FD2DCA8-06F2-430F-A7D7-A7DEE0B84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901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A6CA3A7-58C5-4FFE-B806-75224ECCF6DB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6E729E2-CE30-4575-A13C-EA888C605D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377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4567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12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12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pPr eaLnBrk="1" hangingPunct="1">
              <a:lnSpc>
                <a:spcPct val="114000"/>
              </a:lnSpc>
              <a:spcBef>
                <a:spcPts val="800"/>
              </a:spcBef>
            </a:pPr>
            <a:r>
              <a:rPr lang="en-US" sz="1200" b="1" i="1" dirty="0" smtClean="0">
                <a:solidFill>
                  <a:srgbClr val="0070C0"/>
                </a:solidFill>
                <a:latin typeface="+mn-lt"/>
                <a:ea typeface="+mn-ea"/>
                <a:cs typeface="Calibri" pitchFamily="34" charset="0"/>
              </a:rPr>
              <a:t>Commercial Refrigeration</a:t>
            </a:r>
          </a:p>
          <a:p>
            <a:pPr marL="285750" indent="-285750" eaLnBrk="1" hangingPunct="1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b="1" dirty="0" smtClean="0">
                <a:solidFill>
                  <a:srgbClr val="323232"/>
                </a:solidFill>
                <a:latin typeface="+mn-lt"/>
                <a:ea typeface="+mn-ea"/>
                <a:cs typeface="Calibri" pitchFamily="34" charset="0"/>
              </a:rPr>
              <a:t>Milestones: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ea typeface="+mn-ea"/>
                <a:cs typeface="Calibri" pitchFamily="34" charset="0"/>
              </a:rPr>
              <a:t>Identified 4 product categories to focus collaboration activities: retail display cabinets, commercial service cabinets, vending machines, and commercial version of domestic refrigerators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ea typeface="+mn-ea"/>
                <a:cs typeface="Calibri" pitchFamily="34" charset="0"/>
              </a:rPr>
              <a:t>Collated information on existing policies and scheduled regulatory activities for participating governments</a:t>
            </a:r>
          </a:p>
          <a:p>
            <a:pPr marL="285750" indent="-285750" eaLnBrk="1" hangingPunct="1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b="1" dirty="0" smtClean="0">
                <a:solidFill>
                  <a:srgbClr val="323232"/>
                </a:solidFill>
                <a:latin typeface="+mn-lt"/>
                <a:ea typeface="+mn-ea"/>
                <a:cs typeface="Calibri" pitchFamily="34" charset="0"/>
              </a:rPr>
              <a:t>Current and Future Activities: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Conduct gap analysis of existing programs to progress harmonization of test procedures and standards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Establish energy consumption baselines for each product and develop toolkits that can be adopted by countries to assist the launch or acceleration of national programs</a:t>
            </a:r>
          </a:p>
          <a:p>
            <a:endParaRPr lang="en-US" sz="1200" dirty="0" smtClean="0">
              <a:latin typeface="+mn-lt"/>
            </a:endParaRPr>
          </a:p>
          <a:p>
            <a:pPr eaLnBrk="1" hangingPunct="1">
              <a:lnSpc>
                <a:spcPct val="114000"/>
              </a:lnSpc>
              <a:spcBef>
                <a:spcPts val="800"/>
              </a:spcBef>
            </a:pPr>
            <a:r>
              <a:rPr lang="en-US" sz="1200" b="1" i="1" dirty="0" smtClean="0">
                <a:solidFill>
                  <a:srgbClr val="0070C0"/>
                </a:solidFill>
                <a:latin typeface="+mn-lt"/>
                <a:ea typeface="+mn-ea"/>
                <a:cs typeface="Calibri" pitchFamily="34" charset="0"/>
              </a:rPr>
              <a:t>Computers</a:t>
            </a:r>
          </a:p>
          <a:p>
            <a:pPr marL="285750" indent="-285750" eaLnBrk="1" hangingPunct="1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b="1" dirty="0" smtClean="0">
                <a:solidFill>
                  <a:srgbClr val="323232"/>
                </a:solidFill>
                <a:latin typeface="+mn-lt"/>
                <a:ea typeface="+mn-ea"/>
                <a:cs typeface="Calibri" pitchFamily="34" charset="0"/>
              </a:rPr>
              <a:t>Proposed activities: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ea typeface="+mn-ea"/>
                <a:cs typeface="Calibri" pitchFamily="34" charset="0"/>
              </a:rPr>
              <a:t>Harmonization of standards and test methods for desktops, integrated desktop PCs, notebooks, workstations, thin clients, small scale servers, tablet PCs, mobile workstations, and power supply units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Develop toolkits that would include a SEAD-endorsed test method and level definitions to assist the launch or acceleration of national programs</a:t>
            </a:r>
          </a:p>
          <a:p>
            <a:endParaRPr lang="en-US" sz="1200" dirty="0" smtClean="0">
              <a:latin typeface="+mn-lt"/>
            </a:endParaRPr>
          </a:p>
          <a:p>
            <a:pPr>
              <a:lnSpc>
                <a:spcPct val="114000"/>
              </a:lnSpc>
              <a:spcBef>
                <a:spcPts val="1200"/>
              </a:spcBef>
            </a:pPr>
            <a:r>
              <a:rPr lang="en-US" sz="1200" b="1" i="1" dirty="0" smtClean="0">
                <a:solidFill>
                  <a:srgbClr val="0070C0"/>
                </a:solidFill>
                <a:latin typeface="+mn-lt"/>
                <a:cs typeface="Calibri" pitchFamily="34" charset="0"/>
              </a:rPr>
              <a:t>Distribution Transformers</a:t>
            </a:r>
          </a:p>
          <a:p>
            <a:pPr marL="285750" indent="-285750" eaLnBrk="1" hangingPunct="1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b="1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Current and Future Activities: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Conduct technical analysis of test methods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Harmonization of test methods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Define criteria for determining harmonized level definitions Collect data on transformer stock, material availability, installation issues, transformer loading, and the effect of a retrofit and refurbishing market </a:t>
            </a:r>
          </a:p>
          <a:p>
            <a:endParaRPr lang="en-US" sz="1200" dirty="0" smtClean="0">
              <a:latin typeface="+mn-lt"/>
            </a:endParaRPr>
          </a:p>
          <a:p>
            <a:pPr eaLnBrk="1" hangingPunct="1">
              <a:lnSpc>
                <a:spcPct val="114000"/>
              </a:lnSpc>
              <a:spcBef>
                <a:spcPts val="800"/>
              </a:spcBef>
            </a:pPr>
            <a:r>
              <a:rPr lang="en-US" sz="1200" b="1" i="1" dirty="0" smtClean="0">
                <a:solidFill>
                  <a:srgbClr val="0070C0"/>
                </a:solidFill>
                <a:latin typeface="+mn-lt"/>
                <a:ea typeface="+mn-ea"/>
                <a:cs typeface="Calibri" pitchFamily="34" charset="0"/>
              </a:rPr>
              <a:t>Motors</a:t>
            </a:r>
          </a:p>
          <a:p>
            <a:pPr marL="285750" indent="-285750" eaLnBrk="1" hangingPunct="1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b="1" dirty="0" smtClean="0">
                <a:solidFill>
                  <a:srgbClr val="323232"/>
                </a:solidFill>
                <a:latin typeface="+mn-lt"/>
                <a:ea typeface="+mn-ea"/>
                <a:cs typeface="Calibri" pitchFamily="34" charset="0"/>
              </a:rPr>
              <a:t>Current and Future Activities: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ea typeface="+mn-ea"/>
                <a:cs typeface="Calibri" pitchFamily="34" charset="0"/>
              </a:rPr>
              <a:t>Evaluate and draft harmonized compliance, certification, and enforcement requirements 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ea typeface="+mn-ea"/>
                <a:cs typeface="Calibri" pitchFamily="34" charset="0"/>
              </a:rPr>
              <a:t>Define product scope for expansion of electric motors</a:t>
            </a:r>
          </a:p>
          <a:p>
            <a:pPr marL="457200" lvl="1" indent="0">
              <a:lnSpc>
                <a:spcPct val="114000"/>
              </a:lnSpc>
              <a:spcBef>
                <a:spcPts val="800"/>
              </a:spcBef>
              <a:buFont typeface="Times" pitchFamily="-65" charset="0"/>
              <a:buNone/>
            </a:pPr>
            <a:endParaRPr lang="en-US" sz="1200" dirty="0" smtClean="0">
              <a:solidFill>
                <a:srgbClr val="323232"/>
              </a:solidFill>
              <a:latin typeface="+mn-lt"/>
              <a:ea typeface="+mn-ea"/>
              <a:cs typeface="Calibri" pitchFamily="34" charset="0"/>
            </a:endParaRPr>
          </a:p>
          <a:p>
            <a:pPr eaLnBrk="1" hangingPunct="1">
              <a:lnSpc>
                <a:spcPct val="114000"/>
              </a:lnSpc>
              <a:spcBef>
                <a:spcPts val="800"/>
              </a:spcBef>
            </a:pPr>
            <a:r>
              <a:rPr lang="en-US" sz="1200" b="1" i="1" dirty="0" smtClean="0">
                <a:solidFill>
                  <a:srgbClr val="0070C0"/>
                </a:solidFill>
                <a:latin typeface="+mn-lt"/>
                <a:cs typeface="Calibri" pitchFamily="34" charset="0"/>
              </a:rPr>
              <a:t>Televisions</a:t>
            </a:r>
          </a:p>
          <a:p>
            <a:pPr marL="285750" indent="-285750" eaLnBrk="1" hangingPunct="1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b="1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Current and Future Activities: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Information sharing on television S&amp;L programs to identify harmonization opportunities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Potential projects include testing 3D and OLED televisions and analyzing how the increased use of network-connected TVs will influence energy efficiency and standards programs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endParaRPr lang="en-US" sz="1200" dirty="0" smtClean="0">
              <a:solidFill>
                <a:srgbClr val="323232"/>
              </a:solidFill>
              <a:latin typeface="+mn-lt"/>
              <a:ea typeface="+mn-ea"/>
              <a:cs typeface="Calibri" pitchFamily="34" charset="0"/>
            </a:endParaRPr>
          </a:p>
          <a:p>
            <a:pPr>
              <a:lnSpc>
                <a:spcPct val="114000"/>
              </a:lnSpc>
              <a:spcBef>
                <a:spcPts val="1200"/>
              </a:spcBef>
            </a:pPr>
            <a:r>
              <a:rPr lang="en-US" sz="1200" b="1" i="1" dirty="0" smtClean="0">
                <a:solidFill>
                  <a:srgbClr val="0070C0"/>
                </a:solidFill>
                <a:latin typeface="+mn-lt"/>
                <a:cs typeface="Calibri" pitchFamily="34" charset="0"/>
              </a:rPr>
              <a:t>Network Standby</a:t>
            </a:r>
          </a:p>
          <a:p>
            <a:pPr marL="285750" indent="-285750" eaLnBrk="1" hangingPunct="1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b="1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Milestones: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Established a technical advisory committee, which recommended and prioritized projects for the collaboration’s 2012 work plan</a:t>
            </a:r>
          </a:p>
          <a:p>
            <a:pPr marL="285750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b="1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Current and Future Activities: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Develop test procedures to accurately measure network standby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Conduct field studies to measure effects of network standby</a:t>
            </a:r>
          </a:p>
          <a:p>
            <a:pPr marL="742950" lvl="1" indent="-285750">
              <a:lnSpc>
                <a:spcPct val="114000"/>
              </a:lnSpc>
              <a:spcBef>
                <a:spcPts val="800"/>
              </a:spcBef>
              <a:buFont typeface="Times" pitchFamily="-65" charset="0"/>
              <a:buChar char="•"/>
            </a:pPr>
            <a:r>
              <a:rPr lang="en-US" sz="1200" dirty="0" smtClean="0">
                <a:solidFill>
                  <a:srgbClr val="323232"/>
                </a:solidFill>
                <a:latin typeface="+mn-lt"/>
                <a:cs typeface="Calibri" pitchFamily="34" charset="0"/>
              </a:rPr>
              <a:t>Identify consumer expectations, user acceptance, and consumer levels of tolerance for network standby products</a:t>
            </a:r>
          </a:p>
          <a:p>
            <a:endParaRPr lang="en-US" sz="1200" dirty="0" smtClean="0">
              <a:latin typeface="+mn-lt"/>
            </a:endParaRPr>
          </a:p>
          <a:p>
            <a:endParaRPr lang="en-US" sz="12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06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62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7844" indent="-177844">
              <a:spcBef>
                <a:spcPct val="0"/>
              </a:spcBef>
            </a:pPr>
            <a:endParaRPr lang="en-US" dirty="0" smtClean="0">
              <a:ea typeface="ＭＳ Ｐゴシック"/>
              <a:cs typeface="ＭＳ Ｐゴシック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D47FC7C-9EE9-4486-A68F-C4B0A5216A0A}" type="slidenum">
              <a:rPr lang="en-US">
                <a:latin typeface="Calibri" pitchFamily="34" charset="0"/>
                <a:ea typeface="ＭＳ Ｐゴシック"/>
                <a:cs typeface="ＭＳ Ｐゴシック"/>
              </a:rPr>
              <a:pPr/>
              <a:t>3</a:t>
            </a:fld>
            <a:endParaRPr lang="en-US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lnSpc>
                <a:spcPct val="114000"/>
              </a:lnSpc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1200" b="1" dirty="0" smtClean="0">
                <a:latin typeface="Calibri" pitchFamily="34" charset="0"/>
                <a:cs typeface="Calibri" pitchFamily="34" charset="0"/>
              </a:rPr>
              <a:t>raise the efficiency ceiling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” by pulling super-efficient appliances and equipment into the market through cooperation on measures like </a:t>
            </a:r>
            <a:r>
              <a:rPr lang="en-US" sz="1200" b="1" i="1" dirty="0" smtClean="0">
                <a:latin typeface="Calibri" pitchFamily="34" charset="0"/>
                <a:cs typeface="Calibri" pitchFamily="34" charset="0"/>
              </a:rPr>
              <a:t>incentives, procurement, awards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, and R&amp;D investments; </a:t>
            </a:r>
          </a:p>
          <a:p>
            <a:pPr marL="285750" lvl="0" indent="-285750">
              <a:lnSpc>
                <a:spcPct val="114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1200" b="1" dirty="0" smtClean="0">
                <a:latin typeface="Calibri" pitchFamily="34" charset="0"/>
                <a:cs typeface="Calibri" pitchFamily="34" charset="0"/>
              </a:rPr>
              <a:t>raise the efficiency floor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” by working together to bolster national or regional policies like </a:t>
            </a:r>
            <a:r>
              <a:rPr lang="en-US" sz="1200" b="1" i="1" dirty="0" smtClean="0">
                <a:latin typeface="Calibri" pitchFamily="34" charset="0"/>
                <a:cs typeface="Calibri" pitchFamily="34" charset="0"/>
              </a:rPr>
              <a:t>minimum efficiency standards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; </a:t>
            </a:r>
          </a:p>
          <a:p>
            <a:pPr marL="285750" lvl="0" indent="-285750">
              <a:lnSpc>
                <a:spcPct val="114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Calibri" pitchFamily="34" charset="0"/>
                <a:cs typeface="Calibri" pitchFamily="34" charset="0"/>
              </a:rPr>
              <a:t>“</a:t>
            </a:r>
            <a:r>
              <a:rPr lang="en-US" sz="1200" b="1" dirty="0" smtClean="0">
                <a:latin typeface="Calibri" pitchFamily="34" charset="0"/>
                <a:cs typeface="Calibri" pitchFamily="34" charset="0"/>
              </a:rPr>
              <a:t>strengthen the efficiency foundations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” of programs by coordinating </a:t>
            </a:r>
            <a:r>
              <a:rPr lang="en-US" sz="1200" b="1" i="1" dirty="0" smtClean="0">
                <a:latin typeface="Calibri" pitchFamily="34" charset="0"/>
                <a:cs typeface="Calibri" pitchFamily="34" charset="0"/>
              </a:rPr>
              <a:t>technical work</a:t>
            </a:r>
            <a:r>
              <a:rPr lang="en-US" sz="1200" dirty="0" smtClean="0">
                <a:latin typeface="Calibri" pitchFamily="34" charset="0"/>
                <a:cs typeface="Calibri" pitchFamily="34" charset="0"/>
              </a:rPr>
              <a:t> to support these activities.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40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86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9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Arial" pitchFamily="34" charset="0"/>
              <a:buNone/>
            </a:pPr>
            <a:r>
              <a:rPr lang="en-US" b="1" dirty="0" smtClean="0"/>
              <a:t>Mapping &amp; Benchmarking: 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/>
              <a:t>Representatives from SEAD and CLASP are collaborating with IEA 4E Mapping &amp; Benchmarking Annex on plans for new or updated product studies.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/>
              <a:t>Intend to finalize plans in first quarter of 2012.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 smtClean="0"/>
              <a:t>Goal is to ensure work activities are complementary and to avoid overlap.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59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352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</a:t>
            </a:r>
            <a:r>
              <a:rPr lang="en-US" baseline="0" dirty="0" smtClean="0"/>
              <a:t> work with RAP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729E2-CE30-4575-A13C-EA888C605D1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6384" y="3099816"/>
            <a:ext cx="8205216" cy="786384"/>
          </a:xfrm>
          <a:prstGeom prst="rect">
            <a:avLst/>
          </a:prstGeom>
        </p:spPr>
        <p:txBody>
          <a:bodyPr/>
          <a:lstStyle>
            <a:lvl1pPr algn="l">
              <a:defRPr sz="36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86384" y="3733800"/>
            <a:ext cx="8205216" cy="6858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baseline="0">
                <a:solidFill>
                  <a:srgbClr val="0C5F99"/>
                </a:solidFill>
                <a:latin typeface="Verdan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Presentation Subtitle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786384" y="4648200"/>
            <a:ext cx="8205216" cy="137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1pPr>
            <a:lvl2pPr>
              <a:buFontTx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2pPr>
            <a:lvl3pPr>
              <a:buFontTx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3pPr>
            <a:lvl4pPr>
              <a:buFontTx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4pPr>
            <a:lvl5pPr>
              <a:buFontTx/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Presenter</a:t>
            </a:r>
          </a:p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Hydropow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CEM Powerpoint104_hydro.png"/>
          <p:cNvPicPr>
            <a:picLocks noChangeAspect="1"/>
          </p:cNvPicPr>
          <p:nvPr userDrawn="1"/>
        </p:nvPicPr>
        <p:blipFill>
          <a:blip r:embed="rId2" cstate="print"/>
          <a:srcRect t="5449" r="14606" b="24038"/>
          <a:stretch>
            <a:fillRect/>
          </a:stretch>
        </p:blipFill>
        <p:spPr>
          <a:xfrm>
            <a:off x="6748272" y="6096000"/>
            <a:ext cx="2209800" cy="670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Solar and W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CEM Powerpoint104_solar.png"/>
          <p:cNvPicPr>
            <a:picLocks noChangeAspect="1"/>
          </p:cNvPicPr>
          <p:nvPr userDrawn="1"/>
        </p:nvPicPr>
        <p:blipFill>
          <a:blip r:embed="rId2" cstate="print"/>
          <a:srcRect t="3846" r="5772" b="16026"/>
          <a:stretch>
            <a:fillRect/>
          </a:stretch>
        </p:blipFill>
        <p:spPr>
          <a:xfrm>
            <a:off x="6553200" y="6096000"/>
            <a:ext cx="243840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Clean Energy Poli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 descr="CEM Powerpoint104_cleanenergy.png"/>
          <p:cNvPicPr>
            <a:picLocks noChangeAspect="1"/>
          </p:cNvPicPr>
          <p:nvPr userDrawn="1"/>
        </p:nvPicPr>
        <p:blipFill>
          <a:blip r:embed="rId2" cstate="print"/>
          <a:srcRect t="3846" r="11661" b="16026"/>
          <a:stretch>
            <a:fillRect/>
          </a:stretch>
        </p:blipFill>
        <p:spPr>
          <a:xfrm>
            <a:off x="6705600" y="6096000"/>
            <a:ext cx="228600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Energy Acc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CEM Powerpoint104_sled.png"/>
          <p:cNvPicPr>
            <a:picLocks noChangeAspect="1"/>
          </p:cNvPicPr>
          <p:nvPr userDrawn="1"/>
        </p:nvPicPr>
        <p:blipFill>
          <a:blip r:embed="rId2" cstate="print"/>
          <a:srcRect t="3846" r="8716" b="16026"/>
          <a:stretch>
            <a:fillRect/>
          </a:stretch>
        </p:blipFill>
        <p:spPr>
          <a:xfrm>
            <a:off x="6583680" y="6099048"/>
            <a:ext cx="236220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Smar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 descr="CEM Powerpoint104_smartgrid.png"/>
          <p:cNvPicPr>
            <a:picLocks noChangeAspect="1"/>
          </p:cNvPicPr>
          <p:nvPr userDrawn="1"/>
        </p:nvPicPr>
        <p:blipFill>
          <a:blip r:embed="rId2" cstate="print"/>
          <a:srcRect t="3846" r="20495" b="16026"/>
          <a:stretch>
            <a:fillRect/>
          </a:stretch>
        </p:blipFill>
        <p:spPr>
          <a:xfrm>
            <a:off x="6858000" y="6096000"/>
            <a:ext cx="205740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Women in Clean Ener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CEM Powerpoint104_women.png"/>
          <p:cNvPicPr>
            <a:picLocks noChangeAspect="1"/>
          </p:cNvPicPr>
          <p:nvPr userDrawn="1"/>
        </p:nvPicPr>
        <p:blipFill>
          <a:blip r:embed="rId2" cstate="print"/>
          <a:srcRect t="3846" r="11661" b="16026"/>
          <a:stretch>
            <a:fillRect/>
          </a:stretch>
        </p:blipFill>
        <p:spPr>
          <a:xfrm>
            <a:off x="6705600" y="6096000"/>
            <a:ext cx="2286000" cy="762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9982F7F-C9B0-48F2-A0AC-1ECE927824D2}" type="datetimeFigureOut">
              <a:rPr lang="en-US" smtClean="0"/>
              <a:pPr/>
              <a:t>2/9/2012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DF7988-7D29-477F-AF14-C0B34CBF65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egular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itiatives: n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Applian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 descr="CEM Powerpoint104_appliances.png"/>
          <p:cNvPicPr>
            <a:picLocks noChangeAspect="1"/>
          </p:cNvPicPr>
          <p:nvPr userDrawn="1"/>
        </p:nvPicPr>
        <p:blipFill>
          <a:blip r:embed="rId2" cstate="print"/>
          <a:srcRect l="11661" t="13461" r="14723" b="16026"/>
          <a:stretch>
            <a:fillRect/>
          </a:stretch>
        </p:blipFill>
        <p:spPr>
          <a:xfrm>
            <a:off x="7132320" y="6172200"/>
            <a:ext cx="1905000" cy="6705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Buil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 descr="CEM Powerpoint104_GSEP.png"/>
          <p:cNvPicPr>
            <a:picLocks noChangeAspect="1"/>
          </p:cNvPicPr>
          <p:nvPr userDrawn="1"/>
        </p:nvPicPr>
        <p:blipFill>
          <a:blip r:embed="rId2" cstate="print"/>
          <a:srcRect l="12311" t="12710" r="11784" b="20859"/>
          <a:stretch>
            <a:fillRect/>
          </a:stretch>
        </p:blipFill>
        <p:spPr>
          <a:xfrm>
            <a:off x="6930390" y="6172200"/>
            <a:ext cx="1964228" cy="6317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lectric Vehic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M Powerpoint104_vehicles.png"/>
          <p:cNvPicPr>
            <a:picLocks noChangeAspect="1"/>
          </p:cNvPicPr>
          <p:nvPr userDrawn="1"/>
        </p:nvPicPr>
        <p:blipFill>
          <a:blip r:embed="rId2" cstate="print"/>
          <a:srcRect l="47114" t="3846" r="2945" b="16026"/>
          <a:stretch>
            <a:fillRect/>
          </a:stretch>
        </p:blipFill>
        <p:spPr>
          <a:xfrm>
            <a:off x="7635240" y="6096000"/>
            <a:ext cx="1292357" cy="76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 descr="CEM Powerpoint104_vehicles.png"/>
          <p:cNvPicPr>
            <a:picLocks noChangeAspect="1"/>
          </p:cNvPicPr>
          <p:nvPr userDrawn="1"/>
        </p:nvPicPr>
        <p:blipFill>
          <a:blip r:embed="rId2" cstate="print"/>
          <a:srcRect t="10256" r="53946" b="16026"/>
          <a:stretch>
            <a:fillRect/>
          </a:stretch>
        </p:blipFill>
        <p:spPr>
          <a:xfrm>
            <a:off x="6428232" y="6096000"/>
            <a:ext cx="1191768" cy="7010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Bioenerg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CEM Powerpoint104_bioenergy.png"/>
          <p:cNvPicPr>
            <a:picLocks noChangeAspect="1"/>
          </p:cNvPicPr>
          <p:nvPr userDrawn="1"/>
        </p:nvPicPr>
        <p:blipFill>
          <a:blip r:embed="rId2" cstate="print"/>
          <a:srcRect t="11859" r="17550" b="16026"/>
          <a:stretch>
            <a:fillRect/>
          </a:stretch>
        </p:blipFill>
        <p:spPr>
          <a:xfrm>
            <a:off x="6858000" y="6172200"/>
            <a:ext cx="2133600" cy="6858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Carbon Cap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016" y="201168"/>
            <a:ext cx="8863584" cy="676656"/>
          </a:xfrm>
          <a:prstGeom prst="rect">
            <a:avLst/>
          </a:prstGeom>
        </p:spPr>
        <p:txBody>
          <a:bodyPr/>
          <a:lstStyle>
            <a:lvl1pPr algn="l">
              <a:defRPr sz="3200" cap="small" baseline="0">
                <a:solidFill>
                  <a:srgbClr val="0C5F99"/>
                </a:solidFill>
                <a:latin typeface="Verdan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" y="914400"/>
            <a:ext cx="8863584" cy="5181600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2400">
                <a:solidFill>
                  <a:srgbClr val="0C5F99"/>
                </a:solidFill>
                <a:latin typeface="Verdana" pitchFamily="34" charset="0"/>
              </a:defRPr>
            </a:lvl1pPr>
            <a:lvl2pPr>
              <a:defRPr sz="2400">
                <a:solidFill>
                  <a:srgbClr val="0C5F99"/>
                </a:solidFill>
                <a:latin typeface="Verdana" pitchFamily="34" charset="0"/>
              </a:defRPr>
            </a:lvl2pPr>
            <a:lvl3pPr>
              <a:defRPr sz="2400">
                <a:solidFill>
                  <a:srgbClr val="0C5F99"/>
                </a:solidFill>
                <a:latin typeface="Verdana" pitchFamily="34" charset="0"/>
              </a:defRPr>
            </a:lvl3pPr>
            <a:lvl4pPr>
              <a:defRPr sz="2400">
                <a:solidFill>
                  <a:srgbClr val="0C5F99"/>
                </a:solidFill>
                <a:latin typeface="Verdana" pitchFamily="34" charset="0"/>
              </a:defRPr>
            </a:lvl4pPr>
            <a:lvl5pPr>
              <a:defRPr sz="2400">
                <a:solidFill>
                  <a:srgbClr val="0C5F99"/>
                </a:solidFill>
                <a:latin typeface="Verdan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5" name="Picture 4" descr="CEM Powerpoint104_carbon.png"/>
          <p:cNvPicPr>
            <a:picLocks noChangeAspect="1"/>
          </p:cNvPicPr>
          <p:nvPr userDrawn="1"/>
        </p:nvPicPr>
        <p:blipFill>
          <a:blip r:embed="rId2" cstate="print"/>
          <a:srcRect t="11859" b="16026"/>
          <a:stretch>
            <a:fillRect/>
          </a:stretch>
        </p:blipFill>
        <p:spPr>
          <a:xfrm>
            <a:off x="6446520" y="6172200"/>
            <a:ext cx="2587757" cy="6858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2264533"/>
            <a:ext cx="6421467" cy="548640"/>
          </a:xfrm>
          <a:prstGeom prst="rect">
            <a:avLst/>
          </a:prstGeom>
          <a:solidFill>
            <a:srgbClr val="0C5F99"/>
          </a:solidFill>
          <a:ln>
            <a:noFill/>
          </a:ln>
        </p:spPr>
        <p:txBody>
          <a:bodyPr wrap="none" lIns="45720" tIns="91440" bIns="91440" anchor="ctr" anchorCtr="0"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small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	</a:t>
            </a:r>
            <a:endParaRPr kumimoji="0" lang="en-US" sz="2800" b="0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421466" y="2264534"/>
            <a:ext cx="2722534" cy="548640"/>
          </a:xfrm>
          <a:prstGeom prst="rect">
            <a:avLst/>
          </a:prstGeom>
          <a:solidFill>
            <a:srgbClr val="97C02F"/>
          </a:solidFill>
          <a:ln>
            <a:noFill/>
          </a:ln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5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-1" y="0"/>
            <a:ext cx="6421466" cy="182880"/>
          </a:xfrm>
          <a:prstGeom prst="rect">
            <a:avLst/>
          </a:prstGeom>
          <a:solidFill>
            <a:srgbClr val="0C5F99"/>
          </a:solidFill>
          <a:ln>
            <a:noFill/>
          </a:ln>
        </p:spPr>
        <p:txBody>
          <a:bodyPr vert="horz" wrap="none" lIns="45720" tIns="91440" rIns="91440" bIns="91440" rtlCol="0" anchor="ctr" anchorCtr="0">
            <a:normAutofit fontScale="2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small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	</a:t>
            </a:r>
            <a:endParaRPr kumimoji="0" lang="en-US" sz="2800" b="0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6421464" y="1"/>
            <a:ext cx="2722534" cy="182880"/>
          </a:xfrm>
          <a:prstGeom prst="rect">
            <a:avLst/>
          </a:prstGeom>
          <a:solidFill>
            <a:srgbClr val="97C02F"/>
          </a:solidFill>
          <a:ln>
            <a:noFill/>
          </a:ln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550223"/>
            <a:ext cx="9144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69F510B-033E-4ACA-BF2B-C4E091169CA6}" type="slidenum">
              <a:rPr lang="en-US" sz="1300" b="1" smtClean="0">
                <a:solidFill>
                  <a:srgbClr val="0C5F99"/>
                </a:solidFill>
                <a:latin typeface="Verdana" pitchFamily="34" charset="0"/>
              </a:rPr>
              <a:pPr algn="r"/>
              <a:t>‹#›</a:t>
            </a:fld>
            <a:endParaRPr lang="en-US" sz="1300" b="1" dirty="0">
              <a:solidFill>
                <a:srgbClr val="0C5F99"/>
              </a:solidFill>
              <a:latin typeface="Verdana" pitchFamily="34" charset="0"/>
            </a:endParaRPr>
          </a:p>
        </p:txBody>
      </p:sp>
      <p:pic>
        <p:nvPicPr>
          <p:cNvPr id="6" name="Picture 5"/>
          <p:cNvPicPr/>
          <p:nvPr userDrawn="1"/>
        </p:nvPicPr>
        <p:blipFill>
          <a:blip r:embed="rId3" cstate="print"/>
          <a:srcRect l="22292" t="81422" r="23573" b="11783"/>
          <a:stretch>
            <a:fillRect/>
          </a:stretch>
        </p:blipFill>
        <p:spPr bwMode="auto">
          <a:xfrm>
            <a:off x="76200" y="6312535"/>
            <a:ext cx="5937885" cy="46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0" y="6550223"/>
            <a:ext cx="91440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61EBDD7-D53C-486B-AE78-86D0B6BEF4EE}" type="slidenum">
              <a:rPr lang="en-US" sz="1300" b="1" smtClean="0">
                <a:solidFill>
                  <a:srgbClr val="0C5F99"/>
                </a:solidFill>
                <a:latin typeface="Verdana" pitchFamily="34" charset="0"/>
              </a:rPr>
              <a:pPr algn="r"/>
              <a:t>‹#›</a:t>
            </a:fld>
            <a:endParaRPr lang="en-US" sz="1300" b="1" dirty="0">
              <a:solidFill>
                <a:srgbClr val="0C5F99"/>
              </a:solidFill>
              <a:latin typeface="Verdana" pitchFamily="34" charset="0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-1" y="0"/>
            <a:ext cx="6421466" cy="182880"/>
          </a:xfrm>
          <a:prstGeom prst="rect">
            <a:avLst/>
          </a:prstGeom>
          <a:solidFill>
            <a:srgbClr val="0C5F99"/>
          </a:solidFill>
          <a:ln>
            <a:noFill/>
          </a:ln>
        </p:spPr>
        <p:txBody>
          <a:bodyPr vert="horz" wrap="none" lIns="45720" tIns="91440" rIns="91440" bIns="91440" rtlCol="0" anchor="ctr" anchorCtr="0">
            <a:normAutofit fontScale="25000" lnSpcReduction="2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small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/>
                <a:ea typeface="+mj-ea"/>
                <a:cs typeface="+mj-cs"/>
              </a:rPr>
              <a:t>	</a:t>
            </a:r>
            <a:endParaRPr kumimoji="0" lang="en-US" sz="2800" b="0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421464" y="1"/>
            <a:ext cx="2722534" cy="182880"/>
          </a:xfrm>
          <a:prstGeom prst="rect">
            <a:avLst/>
          </a:prstGeom>
          <a:solidFill>
            <a:srgbClr val="97C02F"/>
          </a:solidFill>
          <a:ln>
            <a:noFill/>
          </a:ln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small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/>
              <a:ea typeface="+mj-ea"/>
              <a:cs typeface="+mj-cs"/>
            </a:endParaRPr>
          </a:p>
        </p:txBody>
      </p:sp>
      <p:pic>
        <p:nvPicPr>
          <p:cNvPr id="7" name="Picture 6"/>
          <p:cNvPicPr/>
          <p:nvPr userDrawn="1"/>
        </p:nvPicPr>
        <p:blipFill>
          <a:blip r:embed="rId14" cstate="print"/>
          <a:srcRect l="22292" t="81422" r="23573" b="11783"/>
          <a:stretch>
            <a:fillRect/>
          </a:stretch>
        </p:blipFill>
        <p:spPr bwMode="auto">
          <a:xfrm>
            <a:off x="76200" y="6312535"/>
            <a:ext cx="5937885" cy="46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perefficien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perefficient.or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alising@clasponline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hyperlink" Target="https://www.cia.gov/library/publications/the-world-factbook/flags/flagtemplate_in.html" TargetMode="External"/><Relationship Id="rId18" Type="http://schemas.openxmlformats.org/officeDocument/2006/relationships/image" Target="../media/image20.png"/><Relationship Id="rId26" Type="http://schemas.openxmlformats.org/officeDocument/2006/relationships/image" Target="../media/image24.png"/><Relationship Id="rId3" Type="http://schemas.openxmlformats.org/officeDocument/2006/relationships/hyperlink" Target="https://www.cia.gov/library/publications/the-world-factbook/flags/flagtemplate_as.html" TargetMode="External"/><Relationship Id="rId21" Type="http://schemas.openxmlformats.org/officeDocument/2006/relationships/hyperlink" Target="https://www.cia.gov/library/publications/the-world-factbook/flags/flagtemplate_rs.html" TargetMode="External"/><Relationship Id="rId7" Type="http://schemas.openxmlformats.org/officeDocument/2006/relationships/hyperlink" Target="https://www.cia.gov/library/publications/the-world-factbook/flags/flagtemplate_ca.html" TargetMode="External"/><Relationship Id="rId12" Type="http://schemas.openxmlformats.org/officeDocument/2006/relationships/image" Target="../media/image17.png"/><Relationship Id="rId17" Type="http://schemas.openxmlformats.org/officeDocument/2006/relationships/hyperlink" Target="https://www.cia.gov/library/publications/the-world-factbook/flags/flagtemplate_ks.html" TargetMode="External"/><Relationship Id="rId25" Type="http://schemas.openxmlformats.org/officeDocument/2006/relationships/hyperlink" Target="https://www.cia.gov/library/publications/the-world-factbook/flags/flagtemplate_us.html" TargetMode="Externa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9.png"/><Relationship Id="rId20" Type="http://schemas.openxmlformats.org/officeDocument/2006/relationships/image" Target="../media/image21.png"/><Relationship Id="rId29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11" Type="http://schemas.openxmlformats.org/officeDocument/2006/relationships/hyperlink" Target="https://www.cia.gov/library/publications/the-world-factbook/flags/flagtemplate_gm.html" TargetMode="External"/><Relationship Id="rId24" Type="http://schemas.openxmlformats.org/officeDocument/2006/relationships/image" Target="../media/image23.png"/><Relationship Id="rId5" Type="http://schemas.openxmlformats.org/officeDocument/2006/relationships/hyperlink" Target="https://www.cia.gov/library/publications/the-world-factbook/flags/flagtemplate_ee.html" TargetMode="External"/><Relationship Id="rId15" Type="http://schemas.openxmlformats.org/officeDocument/2006/relationships/hyperlink" Target="https://www.cia.gov/library/publications/the-world-factbook/flags/flagtemplate_ja.html" TargetMode="External"/><Relationship Id="rId23" Type="http://schemas.openxmlformats.org/officeDocument/2006/relationships/hyperlink" Target="https://www.cia.gov/library/publications/the-world-factbook/flags/flagtemplate_sf.html" TargetMode="External"/><Relationship Id="rId28" Type="http://schemas.openxmlformats.org/officeDocument/2006/relationships/hyperlink" Target="https://www.cia.gov/library/publications/the-world-factbook/flags/flagtemplate_uk.html" TargetMode="External"/><Relationship Id="rId10" Type="http://schemas.openxmlformats.org/officeDocument/2006/relationships/image" Target="../media/image16.png"/><Relationship Id="rId19" Type="http://schemas.openxmlformats.org/officeDocument/2006/relationships/hyperlink" Target="https://www.cia.gov/library/publications/the-world-factbook/flags/flagtemplate_mx.html" TargetMode="External"/><Relationship Id="rId31" Type="http://schemas.openxmlformats.org/officeDocument/2006/relationships/image" Target="../media/image28.gif"/><Relationship Id="rId4" Type="http://schemas.openxmlformats.org/officeDocument/2006/relationships/image" Target="../media/image13.png"/><Relationship Id="rId9" Type="http://schemas.openxmlformats.org/officeDocument/2006/relationships/hyperlink" Target="https://www.cia.gov/library/publications/the-world-factbook/flags/flagtemplate_fr.html" TargetMode="External"/><Relationship Id="rId14" Type="http://schemas.openxmlformats.org/officeDocument/2006/relationships/image" Target="../media/image18.png"/><Relationship Id="rId22" Type="http://schemas.openxmlformats.org/officeDocument/2006/relationships/image" Target="../media/image22.png"/><Relationship Id="rId27" Type="http://schemas.openxmlformats.org/officeDocument/2006/relationships/image" Target="../media/image25.png"/><Relationship Id="rId30" Type="http://schemas.openxmlformats.org/officeDocument/2006/relationships/image" Target="../media/image2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3505200"/>
            <a:ext cx="8205216" cy="685800"/>
          </a:xfrm>
        </p:spPr>
        <p:txBody>
          <a:bodyPr/>
          <a:lstStyle/>
          <a:p>
            <a:pPr algn="ctr"/>
            <a:r>
              <a:rPr lang="en-US" sz="2800" dirty="0" smtClean="0"/>
              <a:t>39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APEC EGEE&amp;C</a:t>
            </a:r>
          </a:p>
          <a:p>
            <a:pPr algn="ctr"/>
            <a:r>
              <a:rPr lang="en-US" sz="2800" dirty="0" smtClean="0"/>
              <a:t>Sydney, Australia</a:t>
            </a:r>
            <a:endParaRPr lang="en-US" sz="2800" dirty="0" smtClean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Anna Lising, Senior Associate</a:t>
            </a:r>
          </a:p>
          <a:p>
            <a:r>
              <a:rPr lang="en-US" dirty="0" smtClean="0"/>
              <a:t>CLASP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8" name="Text Placeholder 6"/>
          <p:cNvSpPr txBox="1">
            <a:spLocks/>
          </p:cNvSpPr>
          <p:nvPr/>
        </p:nvSpPr>
        <p:spPr>
          <a:xfrm>
            <a:off x="609600" y="533400"/>
            <a:ext cx="8205787" cy="1371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C9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C5F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UPER-EFFICIENT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C9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C5F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QUIPMENT AND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C9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C5F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PPLIANCE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C95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C5F99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EPLOYMENT INITIATIVE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0C5F99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/>
          <a:srcRect l="22292" t="81422" r="23573" b="11783"/>
          <a:stretch>
            <a:fillRect/>
          </a:stretch>
        </p:blipFill>
        <p:spPr bwMode="auto">
          <a:xfrm>
            <a:off x="76200" y="6312535"/>
            <a:ext cx="5937885" cy="469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Procurement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Goal</a:t>
            </a:r>
            <a:r>
              <a:rPr lang="en-US" sz="2000" dirty="0" smtClean="0"/>
              <a:t>:  To “raise the efficiency ceiling” by leveraging the bulk procurement power of the public and private sectors to drive more super-efficient appliances into the market</a:t>
            </a:r>
          </a:p>
          <a:p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Accomplishments</a:t>
            </a:r>
          </a:p>
          <a:p>
            <a:pPr lvl="1">
              <a:buFont typeface="Arial" pitchFamily="34" charset="0"/>
              <a:buChar char="•"/>
            </a:pPr>
            <a:r>
              <a:rPr lang="en-US" sz="1700" b="1" i="1" dirty="0" smtClean="0">
                <a:solidFill>
                  <a:srgbClr val="79BF3F"/>
                </a:solidFill>
              </a:rPr>
              <a:t>Procurement Street Lighting Evaluation Toolkit</a:t>
            </a:r>
            <a:r>
              <a:rPr lang="en-US" sz="1700" b="1" dirty="0" smtClean="0"/>
              <a:t> </a:t>
            </a:r>
          </a:p>
          <a:p>
            <a:pPr lvl="2"/>
            <a:r>
              <a:rPr lang="en-US" sz="1700" dirty="0" smtClean="0"/>
              <a:t>Allows government procurement officials to simply and quickly evaluate lighting quality, energy consumption, and life cycle costs of street lighting alternatives</a:t>
            </a:r>
          </a:p>
          <a:p>
            <a:pPr lvl="2"/>
            <a:r>
              <a:rPr lang="en-US" sz="1700" dirty="0" smtClean="0"/>
              <a:t>Developed in collaboration with the Alliance to Save Energy</a:t>
            </a:r>
          </a:p>
          <a:p>
            <a:pPr lvl="2"/>
            <a:r>
              <a:rPr lang="en-US" sz="1700" dirty="0" smtClean="0"/>
              <a:t>Published on </a:t>
            </a:r>
            <a:r>
              <a:rPr lang="en-US" sz="1700" dirty="0" smtClean="0">
                <a:hlinkClick r:id="rId3"/>
              </a:rPr>
              <a:t>www.superefficient.org</a:t>
            </a:r>
            <a:r>
              <a:rPr lang="en-US" sz="1700" dirty="0" smtClean="0"/>
              <a:t> in September 2011</a:t>
            </a:r>
          </a:p>
          <a:p>
            <a:pPr lvl="1">
              <a:buFont typeface="Arial" pitchFamily="34" charset="0"/>
              <a:buChar char="•"/>
            </a:pPr>
            <a:r>
              <a:rPr lang="en-US" sz="1700" b="1" i="1" dirty="0" smtClean="0">
                <a:solidFill>
                  <a:srgbClr val="79BF3F"/>
                </a:solidFill>
              </a:rPr>
              <a:t>Procurement Specifications Catalogue</a:t>
            </a:r>
          </a:p>
          <a:p>
            <a:pPr lvl="2"/>
            <a:r>
              <a:rPr lang="en-US" sz="1700" dirty="0" smtClean="0"/>
              <a:t>Energy consuming product specifications for public procurement  </a:t>
            </a:r>
          </a:p>
          <a:p>
            <a:pPr lvl="2"/>
            <a:r>
              <a:rPr lang="en-US" sz="1700" dirty="0" smtClean="0"/>
              <a:t>Goal: Gap analysis in terms of energy efficiency and filling gaps</a:t>
            </a:r>
          </a:p>
          <a:p>
            <a:pPr lvl="2"/>
            <a:r>
              <a:rPr lang="en-US" sz="1700" dirty="0" smtClean="0"/>
              <a:t>Collected specifications from Canada, Mexico, Sweden, the Netherlands, Denmark, and the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&amp; Labeling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Goal: </a:t>
            </a:r>
            <a:r>
              <a:rPr lang="en-US" sz="2000" dirty="0" smtClean="0"/>
              <a:t>To “raise the efficiency floor” by fostering peer-to-peer technical information exchange to help strengthen standard-setting work by participating governments and facilitate international harmonization of test methods.</a:t>
            </a:r>
          </a:p>
          <a:p>
            <a:pPr>
              <a:spcBef>
                <a:spcPts val="300"/>
              </a:spcBef>
            </a:pPr>
            <a:endParaRPr lang="en-US" dirty="0" smtClean="0"/>
          </a:p>
          <a:p>
            <a:pPr>
              <a:spcBef>
                <a:spcPts val="300"/>
              </a:spcBef>
            </a:pPr>
            <a:r>
              <a:rPr lang="en-US" b="1" dirty="0" smtClean="0"/>
              <a:t>Accomplishments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Established product-specific technical and policy collaborations in six key product areas: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Assembled database of regulatory/legislative activity schedules on product standards and labeling by participating governments; </a:t>
            </a:r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Analyzed impact of actions completed or initiated since the launch of SEAD.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600200" y="3764280"/>
          <a:ext cx="6096000" cy="11125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Commercial Refrigeration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Televisions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Distribution</a:t>
                      </a:r>
                      <a:r>
                        <a:rPr lang="en-US" baseline="0" dirty="0" smtClean="0"/>
                        <a:t> Transformers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Network Standby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Motors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SEAD S&amp;L Product Collaborations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624226"/>
              </p:ext>
            </p:extLst>
          </p:nvPr>
        </p:nvGraphicFramePr>
        <p:xfrm>
          <a:off x="445008" y="914400"/>
          <a:ext cx="8229600" cy="3429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0297"/>
                <a:gridCol w="5369303"/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cap="small" baseline="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Product Collaboration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cap="small" baseline="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Participating Governments </a:t>
                      </a:r>
                    </a:p>
                  </a:txBody>
                  <a:tcPr marL="68580" marR="68580" marT="0" marB="0" anchor="ctr"/>
                </a:tc>
              </a:tr>
              <a:tr h="4279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Commercial Refrigeration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Canada, Germany, Japan, Korea (chair), Mexico, UK, US</a:t>
                      </a: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Computers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AU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Australia, Canada, Japan, Korea, UK (chair), US</a:t>
                      </a:r>
                      <a:endParaRPr lang="en-US" sz="1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Distribution Transformers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Australia, Canada (chair), Japan, Korea, UK, US</a:t>
                      </a: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Motors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Australia, Canada, Japan, Korea, UK, US (chair)</a:t>
                      </a:r>
                    </a:p>
                  </a:txBody>
                  <a:tcPr marL="68580" marR="68580" marT="0" marB="0" anchor="ctr"/>
                </a:tc>
              </a:tr>
              <a:tr h="3340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Network Standby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Australia (chair), Canada, Japan, Korea, UK, US</a:t>
                      </a:r>
                    </a:p>
                  </a:txBody>
                  <a:tcPr marL="68580" marR="68580" marT="0" marB="0" anchor="ctr"/>
                </a:tc>
              </a:tr>
              <a:tr h="4809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Solid-State Lighting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AU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Australia, Canada, France, Germany, Japan, Korea, Mexico, UK, US</a:t>
                      </a:r>
                      <a:endParaRPr lang="en-US" sz="1400" dirty="0">
                        <a:effectLst/>
                        <a:latin typeface="Verdana" pitchFamily="34" charset="0"/>
                        <a:ea typeface="Verdana" pitchFamily="34" charset="0"/>
                        <a:cs typeface="Verdana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2367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b="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Televisions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tabLst>
                          <a:tab pos="990600" algn="l"/>
                        </a:tabLst>
                      </a:pPr>
                      <a:r>
                        <a:rPr lang="en-US" sz="1400" dirty="0">
                          <a:effectLst/>
                          <a:latin typeface="Verdana" pitchFamily="34" charset="0"/>
                          <a:ea typeface="Verdana" pitchFamily="34" charset="0"/>
                          <a:cs typeface="Verdana" pitchFamily="34" charset="0"/>
                        </a:rPr>
                        <a:t>Australia, Canada, France, Japan, Korea, UK, US (chair)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4572000"/>
            <a:ext cx="8534400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Tx/>
              <a:buNone/>
              <a:defRPr sz="2400" kern="1200">
                <a:solidFill>
                  <a:srgbClr val="0C5F99"/>
                </a:solidFill>
                <a:latin typeface="Verdana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0C5F99"/>
                </a:solidFill>
                <a:latin typeface="Verdana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C5F99"/>
                </a:solidFill>
                <a:latin typeface="Verdana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rgbClr val="0C5F99"/>
                </a:solidFill>
                <a:latin typeface="Verdana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rgbClr val="0C5F99"/>
                </a:solidFill>
                <a:latin typeface="Verdana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Possible future product collaborations: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Lighting: SSL and CFL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Air-Conditioners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/>
              <a:t>Heat Pumps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37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more information: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endParaRPr lang="en-US" dirty="0" smtClean="0"/>
          </a:p>
          <a:p>
            <a:pPr>
              <a:spcAft>
                <a:spcPts val="1200"/>
              </a:spcAft>
            </a:pP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Visit </a:t>
            </a:r>
            <a:r>
              <a:rPr lang="en-US" dirty="0"/>
              <a:t>the SEAD website at </a:t>
            </a:r>
            <a:r>
              <a:rPr lang="en-US" dirty="0">
                <a:hlinkClick r:id="rId3"/>
              </a:rPr>
              <a:t>www.superefficient.org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Contact </a:t>
            </a:r>
            <a:r>
              <a:rPr lang="en-US" dirty="0"/>
              <a:t>Anna Lising at </a:t>
            </a:r>
            <a:r>
              <a:rPr lang="en-US" dirty="0">
                <a:hlinkClick r:id="rId4"/>
              </a:rPr>
              <a:t>alising@clasponline.org</a:t>
            </a:r>
            <a:r>
              <a:rPr lang="en-US" dirty="0"/>
              <a:t> with questions or comments.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433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Upcoming Clean Energy Ministerial Meetings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077200" cy="1981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CEM3:</a:t>
            </a:r>
            <a:endParaRPr lang="en-US" b="1" u="sng" dirty="0" smtClean="0"/>
          </a:p>
          <a:p>
            <a:r>
              <a:rPr lang="en-US" dirty="0" smtClean="0"/>
              <a:t>April 25-26, 2012: London</a:t>
            </a:r>
          </a:p>
          <a:p>
            <a:r>
              <a:rPr lang="en-US" dirty="0" smtClean="0"/>
              <a:t>(CEM3 Pre-meeting held on February 2-3 in New Delhi)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304800" y="2819400"/>
            <a:ext cx="5867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0C5F99"/>
              </a:solidFill>
              <a:latin typeface="Verdana" pitchFamily="34" charset="0"/>
            </a:endParaRPr>
          </a:p>
          <a:p>
            <a:r>
              <a:rPr lang="en-US" sz="2400" b="1" u="sng" dirty="0" smtClean="0">
                <a:solidFill>
                  <a:srgbClr val="0C5F99"/>
                </a:solidFill>
                <a:latin typeface="Verdana" pitchFamily="34" charset="0"/>
              </a:rPr>
              <a:t>CEM4:</a:t>
            </a:r>
          </a:p>
          <a:p>
            <a:r>
              <a:rPr lang="en-US" sz="2400" dirty="0" smtClean="0">
                <a:solidFill>
                  <a:srgbClr val="0C5F99"/>
                </a:solidFill>
                <a:latin typeface="Verdana" pitchFamily="34" charset="0"/>
              </a:rPr>
              <a:t>2013: New Delhi</a:t>
            </a:r>
          </a:p>
          <a:p>
            <a:endParaRPr lang="en-US" sz="2400" dirty="0">
              <a:solidFill>
                <a:srgbClr val="0C5F99"/>
              </a:solidFill>
              <a:latin typeface="Verdana" pitchFamily="34" charset="0"/>
            </a:endParaRPr>
          </a:p>
          <a:p>
            <a:r>
              <a:rPr lang="en-US" sz="2400" b="1" u="sng" dirty="0" smtClean="0">
                <a:solidFill>
                  <a:srgbClr val="0C5F99"/>
                </a:solidFill>
                <a:latin typeface="Verdana" pitchFamily="34" charset="0"/>
              </a:rPr>
              <a:t>CEM5:</a:t>
            </a:r>
          </a:p>
          <a:p>
            <a:r>
              <a:rPr lang="en-US" sz="2400" dirty="0" smtClean="0">
                <a:solidFill>
                  <a:srgbClr val="0C5F99"/>
                </a:solidFill>
                <a:latin typeface="Verdana" pitchFamily="34" charset="0"/>
              </a:rPr>
              <a:t>2014: Seoul</a:t>
            </a:r>
            <a:endParaRPr lang="en-US" sz="2400" dirty="0" smtClean="0">
              <a:solidFill>
                <a:srgbClr val="0C5F99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cap="small" dirty="0" smtClean="0">
                <a:solidFill>
                  <a:srgbClr val="0C5F99"/>
                </a:solidFill>
                <a:latin typeface="Verdana" pitchFamily="34" charset="0"/>
              </a:rPr>
              <a:t>SEAD Today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**Note: China is an Observer to the SEAD Initiative</a:t>
            </a:r>
          </a:p>
        </p:txBody>
      </p:sp>
      <p:pic>
        <p:nvPicPr>
          <p:cNvPr id="9" name="Picture 234" descr="Flag of Australi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4519" y="1419918"/>
            <a:ext cx="1188720" cy="771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256"/>
          <p:cNvSpPr txBox="1">
            <a:spLocks noChangeArrowheads="1"/>
          </p:cNvSpPr>
          <p:nvPr/>
        </p:nvSpPr>
        <p:spPr bwMode="auto">
          <a:xfrm>
            <a:off x="509272" y="2206773"/>
            <a:ext cx="827819" cy="38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Australia</a:t>
            </a:r>
          </a:p>
        </p:txBody>
      </p:sp>
      <p:pic>
        <p:nvPicPr>
          <p:cNvPr id="12" name="Picture 238" descr="Flag of European Union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96834" y="1419918"/>
            <a:ext cx="1188720" cy="813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259"/>
          <p:cNvSpPr txBox="1">
            <a:spLocks noChangeArrowheads="1"/>
          </p:cNvSpPr>
          <p:nvPr/>
        </p:nvSpPr>
        <p:spPr bwMode="auto">
          <a:xfrm>
            <a:off x="4706121" y="2206773"/>
            <a:ext cx="1323975" cy="61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European</a:t>
            </a:r>
          </a:p>
          <a:p>
            <a:pPr algn="ctr"/>
            <a:r>
              <a:rPr lang="en-US" sz="1400" dirty="0">
                <a:latin typeface="Calibri" pitchFamily="34" charset="0"/>
              </a:rPr>
              <a:t>Commission</a:t>
            </a:r>
          </a:p>
        </p:txBody>
      </p:sp>
      <p:pic>
        <p:nvPicPr>
          <p:cNvPr id="15" name="Picture 242" descr="Flag of Canada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12729" y="1419918"/>
            <a:ext cx="1188720" cy="8032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Box 263"/>
          <p:cNvSpPr txBox="1">
            <a:spLocks noChangeArrowheads="1"/>
          </p:cNvSpPr>
          <p:nvPr/>
        </p:nvSpPr>
        <p:spPr bwMode="auto">
          <a:xfrm>
            <a:off x="3515800" y="2206773"/>
            <a:ext cx="729593" cy="372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Canada</a:t>
            </a:r>
          </a:p>
        </p:txBody>
      </p:sp>
      <p:pic>
        <p:nvPicPr>
          <p:cNvPr id="18" name="Picture 248" descr="Flag of France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280939" y="1419918"/>
            <a:ext cx="1188720" cy="791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273"/>
          <p:cNvSpPr txBox="1">
            <a:spLocks noChangeArrowheads="1"/>
          </p:cNvSpPr>
          <p:nvPr/>
        </p:nvSpPr>
        <p:spPr bwMode="auto">
          <a:xfrm>
            <a:off x="6532389" y="2206773"/>
            <a:ext cx="671377" cy="29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France</a:t>
            </a:r>
          </a:p>
        </p:txBody>
      </p:sp>
      <p:pic>
        <p:nvPicPr>
          <p:cNvPr id="21" name="Picture 250" descr="Flag of Germany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765045" y="1419918"/>
            <a:ext cx="1188720" cy="761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74"/>
          <p:cNvSpPr txBox="1">
            <a:spLocks noChangeArrowheads="1"/>
          </p:cNvSpPr>
          <p:nvPr/>
        </p:nvSpPr>
        <p:spPr bwMode="auto">
          <a:xfrm>
            <a:off x="7955448" y="2206773"/>
            <a:ext cx="853117" cy="307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Germany</a:t>
            </a:r>
          </a:p>
        </p:txBody>
      </p:sp>
      <p:pic>
        <p:nvPicPr>
          <p:cNvPr id="24" name="Picture 258" descr="Flag of India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3498" y="2739667"/>
            <a:ext cx="1188720" cy="832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Box 275"/>
          <p:cNvSpPr txBox="1">
            <a:spLocks noChangeArrowheads="1"/>
          </p:cNvSpPr>
          <p:nvPr/>
        </p:nvSpPr>
        <p:spPr bwMode="auto">
          <a:xfrm>
            <a:off x="733332" y="3550660"/>
            <a:ext cx="546821" cy="307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India</a:t>
            </a:r>
          </a:p>
        </p:txBody>
      </p:sp>
      <p:pic>
        <p:nvPicPr>
          <p:cNvPr id="27" name="Picture 254" descr="Flag of Japan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263645" y="2739667"/>
            <a:ext cx="1188720" cy="83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" name="TextBox 283"/>
          <p:cNvSpPr txBox="1">
            <a:spLocks noChangeArrowheads="1"/>
          </p:cNvSpPr>
          <p:nvPr/>
        </p:nvSpPr>
        <p:spPr bwMode="auto">
          <a:xfrm>
            <a:off x="2537884" y="3592402"/>
            <a:ext cx="604555" cy="307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Japan</a:t>
            </a:r>
          </a:p>
        </p:txBody>
      </p:sp>
      <p:pic>
        <p:nvPicPr>
          <p:cNvPr id="30" name="Picture 256" descr="Flag of Korea, South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4073792" y="2739667"/>
            <a:ext cx="1188720" cy="827086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1" name="TextBox 284"/>
          <p:cNvSpPr txBox="1">
            <a:spLocks noChangeArrowheads="1"/>
          </p:cNvSpPr>
          <p:nvPr/>
        </p:nvSpPr>
        <p:spPr bwMode="auto">
          <a:xfrm>
            <a:off x="4350426" y="3587736"/>
            <a:ext cx="605323" cy="306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Korea</a:t>
            </a:r>
          </a:p>
        </p:txBody>
      </p:sp>
      <p:pic>
        <p:nvPicPr>
          <p:cNvPr id="33" name="Picture 262" descr="Flag of Mexico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883939" y="2739667"/>
            <a:ext cx="1188720" cy="81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TextBox 285"/>
          <p:cNvSpPr txBox="1">
            <a:spLocks noChangeArrowheads="1"/>
          </p:cNvSpPr>
          <p:nvPr/>
        </p:nvSpPr>
        <p:spPr bwMode="auto">
          <a:xfrm>
            <a:off x="6083954" y="3575375"/>
            <a:ext cx="714181" cy="345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Mexico</a:t>
            </a:r>
          </a:p>
        </p:txBody>
      </p:sp>
      <p:pic>
        <p:nvPicPr>
          <p:cNvPr id="36" name="Picture 266" descr="Flag of Russia">
            <a:hlinkClick r:id="rId21"/>
          </p:cNvPr>
          <p:cNvPicPr>
            <a:picLocks noChangeAspect="1" noChangeArrowheads="1"/>
          </p:cNvPicPr>
          <p:nvPr/>
        </p:nvPicPr>
        <p:blipFill>
          <a:blip r:embed="rId22" cstate="print"/>
          <a:srcRect/>
          <a:stretch>
            <a:fillRect/>
          </a:stretch>
        </p:blipFill>
        <p:spPr bwMode="auto">
          <a:xfrm>
            <a:off x="7694086" y="2739667"/>
            <a:ext cx="1188720" cy="8267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7" name="TextBox 287"/>
          <p:cNvSpPr txBox="1">
            <a:spLocks noChangeArrowheads="1"/>
          </p:cNvSpPr>
          <p:nvPr/>
        </p:nvSpPr>
        <p:spPr bwMode="auto">
          <a:xfrm>
            <a:off x="7918538" y="3586133"/>
            <a:ext cx="646471" cy="30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Russia</a:t>
            </a:r>
          </a:p>
        </p:txBody>
      </p:sp>
      <p:pic>
        <p:nvPicPr>
          <p:cNvPr id="39" name="Picture 270" descr="Flag of South Africa">
            <a:hlinkClick r:id="rId23"/>
          </p:cNvPr>
          <p:cNvPicPr>
            <a:picLocks noChangeAspect="1" noChangeArrowheads="1"/>
          </p:cNvPicPr>
          <p:nvPr/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423336" y="3980472"/>
            <a:ext cx="1188720" cy="760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TextBox 288"/>
          <p:cNvSpPr txBox="1">
            <a:spLocks noChangeArrowheads="1"/>
          </p:cNvSpPr>
          <p:nvPr/>
        </p:nvSpPr>
        <p:spPr bwMode="auto">
          <a:xfrm>
            <a:off x="433728" y="4846573"/>
            <a:ext cx="1074590" cy="307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South Africa</a:t>
            </a:r>
          </a:p>
        </p:txBody>
      </p:sp>
      <p:pic>
        <p:nvPicPr>
          <p:cNvPr id="42" name="Picture 276" descr="Flag of United States">
            <a:hlinkClick r:id="rId25"/>
          </p:cNvPr>
          <p:cNvPicPr>
            <a:picLocks noChangeAspect="1" noChangeArrowheads="1"/>
          </p:cNvPicPr>
          <p:nvPr/>
        </p:nvPicPr>
        <p:blipFill>
          <a:blip r:embed="rId26" cstate="print"/>
          <a:srcRect/>
          <a:stretch>
            <a:fillRect/>
          </a:stretch>
        </p:blipFill>
        <p:spPr bwMode="auto">
          <a:xfrm>
            <a:off x="7722931" y="3980472"/>
            <a:ext cx="1188720" cy="751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" name="TextBox 291"/>
          <p:cNvSpPr txBox="1">
            <a:spLocks noChangeArrowheads="1"/>
          </p:cNvSpPr>
          <p:nvPr/>
        </p:nvSpPr>
        <p:spPr bwMode="auto">
          <a:xfrm>
            <a:off x="7694086" y="4815754"/>
            <a:ext cx="1165225" cy="307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United States</a:t>
            </a:r>
          </a:p>
        </p:txBody>
      </p:sp>
      <p:pic>
        <p:nvPicPr>
          <p:cNvPr id="48" name="Picture 2" descr="National flag of Sweden"/>
          <p:cNvPicPr>
            <a:picLocks noChangeAspect="1" noChangeArrowheads="1"/>
          </p:cNvPicPr>
          <p:nvPr/>
        </p:nvPicPr>
        <p:blipFill>
          <a:blip r:embed="rId27" cstate="print"/>
          <a:srcRect/>
          <a:stretch>
            <a:fillRect/>
          </a:stretch>
        </p:blipFill>
        <p:spPr bwMode="auto">
          <a:xfrm>
            <a:off x="2248235" y="3980472"/>
            <a:ext cx="1188720" cy="777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" name="TextBox 290"/>
          <p:cNvSpPr txBox="1">
            <a:spLocks noChangeArrowheads="1"/>
          </p:cNvSpPr>
          <p:nvPr/>
        </p:nvSpPr>
        <p:spPr bwMode="auto">
          <a:xfrm>
            <a:off x="2404981" y="4846735"/>
            <a:ext cx="761111" cy="30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Sweden</a:t>
            </a:r>
          </a:p>
        </p:txBody>
      </p:sp>
      <p:pic>
        <p:nvPicPr>
          <p:cNvPr id="51" name="Picture 274" descr="Flag of United Kingdom">
            <a:hlinkClick r:id="rId28"/>
          </p:cNvPr>
          <p:cNvPicPr>
            <a:picLocks noChangeAspect="1" noChangeArrowheads="1"/>
          </p:cNvPicPr>
          <p:nvPr/>
        </p:nvPicPr>
        <p:blipFill>
          <a:blip r:embed="rId29" cstate="print"/>
          <a:srcRect/>
          <a:stretch>
            <a:fillRect/>
          </a:stretch>
        </p:blipFill>
        <p:spPr bwMode="auto">
          <a:xfrm>
            <a:off x="5898033" y="3980472"/>
            <a:ext cx="1188720" cy="81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TextBox 292"/>
          <p:cNvSpPr txBox="1">
            <a:spLocks noChangeArrowheads="1"/>
          </p:cNvSpPr>
          <p:nvPr/>
        </p:nvSpPr>
        <p:spPr bwMode="auto">
          <a:xfrm>
            <a:off x="5814633" y="4816783"/>
            <a:ext cx="1363662" cy="3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latin typeface="Calibri" pitchFamily="34" charset="0"/>
              </a:rPr>
              <a:t>United Kingdom</a:t>
            </a:r>
          </a:p>
        </p:txBody>
      </p:sp>
      <p:sp>
        <p:nvSpPr>
          <p:cNvPr id="46" name="TextBox 292"/>
          <p:cNvSpPr txBox="1">
            <a:spLocks noChangeArrowheads="1"/>
          </p:cNvSpPr>
          <p:nvPr/>
        </p:nvSpPr>
        <p:spPr bwMode="auto">
          <a:xfrm>
            <a:off x="4081976" y="4689780"/>
            <a:ext cx="11040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</a:rPr>
              <a:t>United Arab</a:t>
            </a:r>
          </a:p>
          <a:p>
            <a:pPr algn="ctr"/>
            <a:r>
              <a:rPr lang="en-US" sz="1400" dirty="0" smtClean="0">
                <a:latin typeface="Calibri" pitchFamily="34" charset="0"/>
              </a:rPr>
              <a:t>Emirates</a:t>
            </a:r>
            <a:endParaRPr lang="en-US" sz="1400" dirty="0"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134" y="3980472"/>
            <a:ext cx="1188720" cy="685818"/>
          </a:xfrm>
          <a:prstGeom prst="rect">
            <a:avLst/>
          </a:prstGeom>
        </p:spPr>
      </p:pic>
      <p:sp>
        <p:nvSpPr>
          <p:cNvPr id="56" name="TextBox 256"/>
          <p:cNvSpPr txBox="1">
            <a:spLocks noChangeArrowheads="1"/>
          </p:cNvSpPr>
          <p:nvPr/>
        </p:nvSpPr>
        <p:spPr bwMode="auto">
          <a:xfrm>
            <a:off x="2088774" y="2206773"/>
            <a:ext cx="619923" cy="322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</a:rPr>
              <a:t>Brazil</a:t>
            </a:r>
            <a:endParaRPr lang="en-US" sz="1400" dirty="0"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624" y="1419918"/>
            <a:ext cx="1188720" cy="816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SEAD Goals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50094" y="914400"/>
            <a:ext cx="7619999" cy="51816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395636" y="4169079"/>
            <a:ext cx="2036733" cy="1316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“</a:t>
            </a:r>
            <a:r>
              <a:rPr lang="en-US" sz="1600" b="1" dirty="0" smtClean="0"/>
              <a:t>Pull</a:t>
            </a:r>
            <a:r>
              <a:rPr lang="en-US" sz="1600" dirty="0" smtClean="0"/>
              <a:t>” super-efficient products into the market via </a:t>
            </a:r>
            <a:r>
              <a:rPr lang="en-US" sz="1600" b="1" dirty="0" smtClean="0"/>
              <a:t>Awards</a:t>
            </a:r>
            <a:r>
              <a:rPr lang="en-US" sz="1600" dirty="0" smtClean="0"/>
              <a:t>, </a:t>
            </a:r>
            <a:r>
              <a:rPr lang="en-US" sz="1600" b="1" dirty="0" smtClean="0"/>
              <a:t>Incentives</a:t>
            </a:r>
            <a:r>
              <a:rPr lang="en-US" sz="1600" dirty="0" smtClean="0"/>
              <a:t>, and </a:t>
            </a:r>
            <a:r>
              <a:rPr lang="en-US" sz="1600" b="1" dirty="0" smtClean="0"/>
              <a:t>Procurement</a:t>
            </a:r>
            <a:endParaRPr lang="en-US" sz="1600" b="1" dirty="0"/>
          </a:p>
        </p:txBody>
      </p:sp>
      <p:cxnSp>
        <p:nvCxnSpPr>
          <p:cNvPr id="6" name="Elbow Connector 5"/>
          <p:cNvCxnSpPr/>
          <p:nvPr/>
        </p:nvCxnSpPr>
        <p:spPr>
          <a:xfrm flipV="1">
            <a:off x="5784940" y="4591110"/>
            <a:ext cx="549840" cy="472364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807686" y="914400"/>
            <a:ext cx="2036733" cy="1316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“</a:t>
            </a:r>
            <a:r>
              <a:rPr lang="en-US" sz="1600" b="1" dirty="0" smtClean="0"/>
              <a:t>Strengthen the Foundations</a:t>
            </a:r>
            <a:r>
              <a:rPr lang="en-US" sz="1600" dirty="0" smtClean="0"/>
              <a:t>” via robust </a:t>
            </a:r>
            <a:r>
              <a:rPr lang="en-US" sz="1600" b="1" dirty="0" smtClean="0"/>
              <a:t>Cross-cutting Technical Analysis</a:t>
            </a:r>
            <a:endParaRPr lang="en-US" sz="1600" b="1" dirty="0"/>
          </a:p>
        </p:txBody>
      </p:sp>
      <p:sp>
        <p:nvSpPr>
          <p:cNvPr id="10" name="Rectangle 9"/>
          <p:cNvSpPr/>
          <p:nvPr/>
        </p:nvSpPr>
        <p:spPr>
          <a:xfrm>
            <a:off x="1920569" y="1517762"/>
            <a:ext cx="2036733" cy="13164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“</a:t>
            </a:r>
            <a:r>
              <a:rPr lang="en-US" sz="1600" b="1" dirty="0" smtClean="0"/>
              <a:t>Push</a:t>
            </a:r>
            <a:r>
              <a:rPr lang="en-US" sz="1600" dirty="0" smtClean="0"/>
              <a:t>” inefficient products out of the market via collaboration on </a:t>
            </a:r>
            <a:r>
              <a:rPr lang="en-US" sz="1600" b="1" dirty="0" smtClean="0"/>
              <a:t>Standards &amp; Labels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108508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/>
              <a:t>Provide a framework for global action on appliance and equipment efficiency.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/>
              <a:t>Engage stakeholders (governments, the private sector, and NGOs) to tap the large global energy savings potential available through improved appliance and equipment efficiency.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/>
              <a:t>Countries participate in working groups that focus on Awards, Public Procurement, Incentives, Technical Analysis, and Standards &amp; Labeling </a:t>
            </a:r>
            <a:r>
              <a:rPr lang="en-US" dirty="0" smtClean="0"/>
              <a:t>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366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SEAD Working Groups &amp; Collaborations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cs typeface="Calibri" pitchFamily="34" charset="0"/>
              </a:rPr>
              <a:t>Cross-cutting Technical Analysis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cs typeface="Calibri" pitchFamily="34" charset="0"/>
              </a:rPr>
              <a:t>Awards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cs typeface="Calibri" pitchFamily="34" charset="0"/>
              </a:rPr>
              <a:t>Incentives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cs typeface="Calibri" pitchFamily="34" charset="0"/>
              </a:rPr>
              <a:t>Standards &amp; Labels</a:t>
            </a:r>
          </a:p>
          <a:p>
            <a:pPr marL="8001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cs typeface="Calibri" pitchFamily="34" charset="0"/>
              </a:rPr>
              <a:t>Integrative Analysis Subgroup</a:t>
            </a:r>
          </a:p>
          <a:p>
            <a:pPr marL="800100" lvl="1" indent="-342900"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cs typeface="Calibri" pitchFamily="34" charset="0"/>
              </a:rPr>
              <a:t>Product-specific Collaborations: commercial refrigeration, computers, distribution transformers, motors, network standby, and televisions</a:t>
            </a: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en-US" dirty="0">
                <a:cs typeface="Calibri" pitchFamily="34" charset="0"/>
              </a:rPr>
              <a:t>Procurement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164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Cross-Cutting Technical Analysis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Goal</a:t>
            </a:r>
            <a:r>
              <a:rPr lang="en-US" dirty="0" smtClean="0"/>
              <a:t>: To “strengthen the foundations” by: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Providing techno-economic analysis of product efficiency improvements and their incremental costs, and estimates of energy saving potential at the global and national level.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Facilitating efficiency program implementation through deployment of an S&amp;L policy analysis toolkit.</a:t>
            </a:r>
          </a:p>
          <a:p>
            <a:endParaRPr lang="en-US" b="1" dirty="0" smtClean="0"/>
          </a:p>
          <a:p>
            <a:r>
              <a:rPr lang="en-US" b="1" dirty="0" smtClean="0"/>
              <a:t>Accomplishments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Completed TV techno-economic analysis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Finalizing ceiling fan and room A/C analysis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Coordinating mapping &amp; benchmarking activities with IEA 4E and its annexes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8016" y="914400"/>
            <a:ext cx="7034784" cy="5181600"/>
          </a:xfrm>
        </p:spPr>
        <p:txBody>
          <a:bodyPr/>
          <a:lstStyle/>
          <a:p>
            <a:r>
              <a:rPr lang="en-US" sz="2000" b="1" dirty="0" smtClean="0"/>
              <a:t>Goal: </a:t>
            </a:r>
            <a:r>
              <a:rPr lang="en-US" sz="2000" dirty="0" smtClean="0"/>
              <a:t>To “raise the efficiency ceiling”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Identify the most energy efficient product to the consumer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Incentivize manufacturers to innovate around energy efficiency</a:t>
            </a:r>
          </a:p>
          <a:p>
            <a:pPr>
              <a:buFont typeface="Arial" pitchFamily="34" charset="0"/>
              <a:buChar char="•"/>
            </a:pPr>
            <a:endParaRPr lang="en-US" sz="2000" dirty="0" smtClean="0"/>
          </a:p>
          <a:p>
            <a:r>
              <a:rPr lang="en-US" sz="2000" b="1" dirty="0" smtClean="0"/>
              <a:t>Accomplishments</a:t>
            </a:r>
          </a:p>
          <a:p>
            <a:pPr lvl="0">
              <a:buFont typeface="Arial" pitchFamily="34" charset="0"/>
              <a:buChar char="•"/>
            </a:pPr>
            <a:r>
              <a:rPr lang="en-US" sz="2000" dirty="0" smtClean="0"/>
              <a:t>Launch of SEAD Global Efficiency Medal competition for energy-efficient flat-panel televisions</a:t>
            </a:r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51"/>
          <a:stretch/>
        </p:blipFill>
        <p:spPr>
          <a:xfrm>
            <a:off x="6858000" y="2438400"/>
            <a:ext cx="2103627" cy="1600200"/>
          </a:xfrm>
          <a:prstGeom prst="rect">
            <a:avLst/>
          </a:prstGeom>
        </p:spPr>
      </p:pic>
      <p:pic>
        <p:nvPicPr>
          <p:cNvPr id="6" name="Picture 5" descr="flatscreentvimag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15200" y="762000"/>
            <a:ext cx="1600200" cy="1476548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219200" y="453644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Launch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6, 2012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Nomination 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 1 to May 31, 2012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Verification Testing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 16</a:t>
                      </a:r>
                      <a:r>
                        <a:rPr lang="en-US" baseline="0" dirty="0" smtClean="0"/>
                        <a:t> to Sep 15, 2012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Winner</a:t>
                      </a:r>
                      <a:r>
                        <a:rPr lang="en-US" baseline="0" dirty="0" smtClean="0"/>
                        <a:t> Announcement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 1, 2012 (holiday season)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Incentives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Goal</a:t>
            </a:r>
            <a:r>
              <a:rPr lang="en-US" sz="2000" dirty="0" smtClean="0"/>
              <a:t>:  To “raise the efficiency ceiling” through the development and implementation of energy efficiency incentive programs to: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Increase market penetration of energy efficient appliances by encouraging manufacturers to produce and consumers to purchase highly efficient products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Facilitate peer-to-peer information sharing on best practices related to incentive policies and incentive program design</a:t>
            </a:r>
          </a:p>
          <a:p>
            <a:pPr>
              <a:buFont typeface="Arial" pitchFamily="34" charset="0"/>
              <a:buChar char="•"/>
            </a:pP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b="1" dirty="0" smtClean="0"/>
              <a:t>Current Activities</a:t>
            </a:r>
            <a:endParaRPr lang="en-US" sz="2000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b="1" dirty="0" smtClean="0"/>
              <a:t>Program Design: </a:t>
            </a:r>
            <a:r>
              <a:rPr lang="en-US" sz="1800" dirty="0" smtClean="0"/>
              <a:t>Region-specific policy recommendations for regulatory reform and policy design; Upstream incentive programs for high-priority products (in partnership with RAP)</a:t>
            </a:r>
            <a:endParaRPr lang="en-US" sz="18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b="1" dirty="0" smtClean="0"/>
              <a:t>Case Studies: </a:t>
            </a:r>
            <a:r>
              <a:rPr lang="en-US" sz="1800" dirty="0" smtClean="0"/>
              <a:t>Review of best practices in a guide for governments seeking to implement or improve domestic incentive programs</a:t>
            </a:r>
            <a:endParaRPr lang="en-US" sz="1800" b="1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b="1" dirty="0" smtClean="0"/>
              <a:t>Evaluation: </a:t>
            </a:r>
            <a:r>
              <a:rPr lang="en-US" sz="1800" dirty="0" smtClean="0"/>
              <a:t>Meta-study of incentive program evaluation, with the intent of developing a set of evaluation best practices</a:t>
            </a:r>
          </a:p>
          <a:p>
            <a:pPr lvl="1">
              <a:buFont typeface="Arial" pitchFamily="34" charset="0"/>
              <a:buChar char="•"/>
            </a:pPr>
            <a:endParaRPr lang="en-US" sz="2000" b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EM_Presentatio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gular bod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Initiati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CEM_Presentation_Template</Template>
  <TotalTime>883</TotalTime>
  <Words>1298</Words>
  <Application>Microsoft Office PowerPoint</Application>
  <PresentationFormat>On-screen Show (4:3)</PresentationFormat>
  <Paragraphs>207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CEM_Presentation_Template</vt:lpstr>
      <vt:lpstr>regular body</vt:lpstr>
      <vt:lpstr>Initiatives</vt:lpstr>
      <vt:lpstr>PowerPoint Presentation</vt:lpstr>
      <vt:lpstr>Upcoming Clean Energy Ministerial Meetings</vt:lpstr>
      <vt:lpstr>SEAD Today</vt:lpstr>
      <vt:lpstr>SEAD Goals</vt:lpstr>
      <vt:lpstr>SEAD Goals</vt:lpstr>
      <vt:lpstr>SEAD Working Groups &amp; Collaborations</vt:lpstr>
      <vt:lpstr>Cross-Cutting Technical Analysis</vt:lpstr>
      <vt:lpstr>Awards</vt:lpstr>
      <vt:lpstr>Incentives</vt:lpstr>
      <vt:lpstr>Procurement</vt:lpstr>
      <vt:lpstr>Standards &amp; Labeling</vt:lpstr>
      <vt:lpstr>SEAD S&amp;L Product Collaborations</vt:lpstr>
      <vt:lpstr>For more information:</vt:lpstr>
    </vt:vector>
  </TitlesOfParts>
  <Company>U.S. Department of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Caroline McGregor</dc:creator>
  <cp:lastModifiedBy>ALising</cp:lastModifiedBy>
  <cp:revision>100</cp:revision>
  <dcterms:created xsi:type="dcterms:W3CDTF">2012-01-24T00:07:42Z</dcterms:created>
  <dcterms:modified xsi:type="dcterms:W3CDTF">2012-02-09T18:16:55Z</dcterms:modified>
</cp:coreProperties>
</file>