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8" r:id="rId2"/>
    <p:sldId id="369" r:id="rId3"/>
    <p:sldId id="363" r:id="rId4"/>
    <p:sldId id="364" r:id="rId5"/>
    <p:sldId id="372" r:id="rId6"/>
    <p:sldId id="365" r:id="rId7"/>
    <p:sldId id="371" r:id="rId8"/>
    <p:sldId id="368" r:id="rId9"/>
    <p:sldId id="366" r:id="rId10"/>
    <p:sldId id="367" r:id="rId11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59F"/>
    <a:srgbClr val="FF5A00"/>
    <a:srgbClr val="FF99FF"/>
    <a:srgbClr val="99D6EC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84323" autoAdjust="0"/>
  </p:normalViewPr>
  <p:slideViewPr>
    <p:cSldViewPr>
      <p:cViewPr>
        <p:scale>
          <a:sx n="80" d="100"/>
          <a:sy n="80" d="100"/>
        </p:scale>
        <p:origin x="1208" y="4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80413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6090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81252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81252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09846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90550" y="4686300"/>
            <a:ext cx="5643563" cy="4438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771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  <a:lvl2pPr marL="742950" indent="-285750"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B93D76B5-3F80-46C5-993E-24EAE11C9DB6}" type="slidenum">
              <a:rPr lang="en-US" altLang="ja-JP" sz="1200">
                <a:latin typeface="Times New Roman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ja-JP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4585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45857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38463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7930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29B3C-4E8F-4970-A50A-B82217569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11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2017/10/6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publications.apec.org/publication-detail.php?pub_id=1796" TargetMode="External"/><Relationship Id="rId6" Type="http://schemas.openxmlformats.org/officeDocument/2006/relationships/hyperlink" Target="http://publications.apec.org/publication-detail.php?pub_id=1797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372996"/>
            <a:ext cx="9906000" cy="984885"/>
          </a:xfrm>
        </p:spPr>
        <p:txBody>
          <a:bodyPr/>
          <a:lstStyle/>
          <a:p>
            <a: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Progress Report of</a:t>
            </a:r>
            <a:b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Low-Carbon Model Town (LCMT) Project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785104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Oct. 2017</a:t>
            </a:r>
            <a:b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LCMT-TF Secretariat</a:t>
            </a: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METI, Japan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Picture 5" descr="R:\【省内共有】職員共有ファイル限定（担当者・所属を記載のこと）\経済産業省ロゴマーク（安齋＠広報室）20150831削除\jpgファイル\3欧文oubun_logo_jpg\(1)本省honsyo\oubun_b_logo_color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46" b="13724"/>
          <a:stretch>
            <a:fillRect/>
          </a:stretch>
        </p:blipFill>
        <p:spPr bwMode="auto">
          <a:xfrm>
            <a:off x="128464" y="291464"/>
            <a:ext cx="2304256" cy="58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20001" y="6521659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00472" y="3183359"/>
            <a:ext cx="9505503" cy="461665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Thank you for your kind attention!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58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5416" y="651811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Background, APEC LCMT Project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44488" y="969694"/>
            <a:ext cx="9217025" cy="10080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US" altLang="ja-JP" sz="2800" dirty="0">
                <a:solidFill>
                  <a:srgbClr val="000099"/>
                </a:solidFill>
                <a:latin typeface="Arial"/>
                <a:cs typeface="Arial"/>
              </a:rPr>
              <a:t>Declaration of the 9th APEC Energy Ministerial Meeting</a:t>
            </a:r>
          </a:p>
          <a:p>
            <a:pPr algn="ctr">
              <a:defRPr/>
            </a:pPr>
            <a:r>
              <a:rPr lang="en-US" altLang="ja-JP" sz="2800" dirty="0">
                <a:solidFill>
                  <a:srgbClr val="000099"/>
                </a:solidFill>
                <a:latin typeface="Arial"/>
                <a:cs typeface="Arial"/>
              </a:rPr>
              <a:t>(Fukui, Japan, Sep. 2010)</a:t>
            </a: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323200" y="4149129"/>
            <a:ext cx="9217025" cy="10080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99"/>
                </a:solidFill>
                <a:latin typeface="Arial"/>
                <a:cs typeface="Arial"/>
              </a:rPr>
              <a:t>Instruction of the 12th APEC Energy Ministerial Meeting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99"/>
                </a:solidFill>
                <a:latin typeface="Arial"/>
                <a:cs typeface="Arial"/>
              </a:rPr>
              <a:t>(Cebu, the Philippines, Oct. 2015, Extract)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489" y="5301208"/>
            <a:ext cx="919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itchFamily="34" charset="0"/>
                <a:ea typeface="ＭＳ Ｐゴシック" pitchFamily="50" charset="-128"/>
              </a:rPr>
              <a:t>We instruct the LCMT-TF to move the current LCMT Project into the next stage in order </a:t>
            </a:r>
            <a:r>
              <a:rPr lang="en-US" altLang="ja-JP" sz="2400" u="sng" dirty="0">
                <a:latin typeface="Arial" pitchFamily="34" charset="0"/>
                <a:ea typeface="ＭＳ Ｐゴシック" pitchFamily="50" charset="-128"/>
              </a:rPr>
              <a:t>to disseminate Low-Carbon Towns </a:t>
            </a:r>
            <a:r>
              <a:rPr lang="en-US" altLang="ja-JP" sz="2400" dirty="0">
                <a:latin typeface="Arial" pitchFamily="34" charset="0"/>
                <a:ea typeface="ＭＳ Ｐゴシック" pitchFamily="50" charset="-128"/>
              </a:rPr>
              <a:t>in the Asia-Pacific region.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4489" y="2095688"/>
            <a:ext cx="9195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" pitchFamily="34" charset="0"/>
                <a:ea typeface="ＭＳ Ｐゴシック" pitchFamily="50" charset="-128"/>
              </a:rPr>
              <a:t>- Establish </a:t>
            </a:r>
            <a:r>
              <a:rPr lang="en-US" altLang="ja-JP" sz="2400" dirty="0">
                <a:latin typeface="Arial" pitchFamily="34" charset="0"/>
                <a:ea typeface="ＭＳ Ｐゴシック" pitchFamily="50" charset="-128"/>
              </a:rPr>
              <a:t>a Task Force (LCMT-TF)</a:t>
            </a:r>
          </a:p>
          <a:p>
            <a:r>
              <a:rPr lang="en-US" altLang="ja-JP" sz="2400" dirty="0" smtClean="0">
                <a:latin typeface="Arial" pitchFamily="34" charset="0"/>
                <a:ea typeface="ＭＳ Ｐゴシック" pitchFamily="50" charset="-128"/>
              </a:rPr>
              <a:t>- Develop </a:t>
            </a:r>
            <a:r>
              <a:rPr lang="en-US" altLang="ja-JP" sz="2400" dirty="0">
                <a:latin typeface="Arial" pitchFamily="34" charset="0"/>
                <a:ea typeface="ＭＳ Ｐゴシック" pitchFamily="50" charset="-128"/>
              </a:rPr>
              <a:t>the concept </a:t>
            </a:r>
            <a:r>
              <a:rPr lang="en-US" altLang="ja-JP" sz="2400" dirty="0" smtClean="0">
                <a:latin typeface="Arial" pitchFamily="34" charset="0"/>
                <a:ea typeface="ＭＳ Ｐゴシック" pitchFamily="50" charset="-128"/>
              </a:rPr>
              <a:t>of </a:t>
            </a:r>
            <a:r>
              <a:rPr lang="en-US" altLang="ja-JP" sz="2400" dirty="0">
                <a:latin typeface="Arial" pitchFamily="34" charset="0"/>
                <a:ea typeface="ＭＳ Ｐゴシック" pitchFamily="50" charset="-128"/>
              </a:rPr>
              <a:t>Low Carbon Town</a:t>
            </a:r>
          </a:p>
          <a:p>
            <a:r>
              <a:rPr lang="en-US" altLang="ja-JP" sz="2400" dirty="0" smtClean="0">
                <a:latin typeface="Arial" pitchFamily="34" charset="0"/>
                <a:ea typeface="ＭＳ Ｐゴシック" pitchFamily="50" charset="-128"/>
              </a:rPr>
              <a:t>- Share </a:t>
            </a:r>
            <a:r>
              <a:rPr lang="en-US" altLang="ja-JP" sz="2400" dirty="0">
                <a:latin typeface="Arial" pitchFamily="34" charset="0"/>
                <a:ea typeface="ＭＳ Ｐゴシック" pitchFamily="50" charset="-128"/>
              </a:rPr>
              <a:t>best practices </a:t>
            </a:r>
          </a:p>
          <a:p>
            <a:pPr marL="0" lvl="1"/>
            <a:r>
              <a:rPr lang="en-US" altLang="ja-JP" dirty="0">
                <a:latin typeface="Arial" pitchFamily="34" charset="0"/>
                <a:ea typeface="ＭＳ Ｐゴシック" pitchFamily="50" charset="-128"/>
              </a:rPr>
              <a:t> </a:t>
            </a:r>
            <a:r>
              <a:rPr lang="en-US" altLang="ja-JP" dirty="0" smtClean="0">
                <a:latin typeface="Arial" pitchFamily="34" charset="0"/>
                <a:ea typeface="ＭＳ Ｐゴシック" pitchFamily="50" charset="-128"/>
              </a:rPr>
              <a:t>   To </a:t>
            </a:r>
            <a:r>
              <a:rPr lang="en-US" altLang="ja-JP" dirty="0">
                <a:latin typeface="Arial" pitchFamily="34" charset="0"/>
                <a:ea typeface="ＭＳ Ｐゴシック" pitchFamily="50" charset="-128"/>
              </a:rPr>
              <a:t>encourage creation of low-carbon communities in urban development </a:t>
            </a:r>
            <a:r>
              <a:rPr lang="en-US" altLang="ja-JP" dirty="0" smtClean="0">
                <a:latin typeface="Arial" pitchFamily="34" charset="0"/>
                <a:ea typeface="ＭＳ Ｐゴシック" pitchFamily="50" charset="-128"/>
              </a:rPr>
              <a:t>plans </a:t>
            </a:r>
            <a:endParaRPr lang="ja-JP" altLang="en-US" dirty="0"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9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5416" y="651811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Towns of Feasibility Study and Policy Review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27756" y="1393319"/>
            <a:ext cx="9405764" cy="4843993"/>
            <a:chOff x="-935131" y="1484784"/>
            <a:chExt cx="9405764" cy="4843993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-935131" y="1484784"/>
              <a:ext cx="9387467" cy="4843993"/>
              <a:chOff x="-935131" y="1484784"/>
              <a:chExt cx="9387467" cy="4843993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395536" y="1484784"/>
                <a:ext cx="8056800" cy="4843993"/>
                <a:chOff x="-1836712" y="1521456"/>
                <a:chExt cx="8065707" cy="4843993"/>
              </a:xfrm>
            </p:grpSpPr>
            <p:grpSp>
              <p:nvGrpSpPr>
                <p:cNvPr id="33" name="グループ化 32"/>
                <p:cNvGrpSpPr/>
                <p:nvPr/>
              </p:nvGrpSpPr>
              <p:grpSpPr>
                <a:xfrm>
                  <a:off x="-1836712" y="1521456"/>
                  <a:ext cx="8065707" cy="4843993"/>
                  <a:chOff x="-1836712" y="1521456"/>
                  <a:chExt cx="8065707" cy="4843993"/>
                </a:xfrm>
              </p:grpSpPr>
              <p:pic>
                <p:nvPicPr>
                  <p:cNvPr id="38" name="図 37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1836712" y="1521456"/>
                    <a:ext cx="8065707" cy="4843993"/>
                  </a:xfrm>
                  <a:prstGeom prst="rect">
                    <a:avLst/>
                  </a:prstGeom>
                </p:spPr>
              </p:pic>
              <p:sp>
                <p:nvSpPr>
                  <p:cNvPr id="39" name="円/楕円 38"/>
                  <p:cNvSpPr/>
                  <p:nvPr/>
                </p:nvSpPr>
                <p:spPr>
                  <a:xfrm>
                    <a:off x="5832140" y="4581128"/>
                    <a:ext cx="216024" cy="216024"/>
                  </a:xfrm>
                  <a:prstGeom prst="ellipse">
                    <a:avLst/>
                  </a:prstGeom>
                  <a:solidFill>
                    <a:srgbClr val="990033">
                      <a:alpha val="71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08000" tIns="108000" rIns="108000" bIns="72000" rtlCol="0" anchor="ctr"/>
                  <a:lstStyle/>
                  <a:p>
                    <a:pPr algn="ctr"/>
                    <a:endParaRPr kumimoji="1" lang="ja-JP" altLang="en-US" dirty="0" smtClean="0"/>
                  </a:p>
                </p:txBody>
              </p:sp>
            </p:grpSp>
            <p:sp>
              <p:nvSpPr>
                <p:cNvPr id="34" name="円/楕円 33"/>
                <p:cNvSpPr/>
                <p:nvPr/>
              </p:nvSpPr>
              <p:spPr>
                <a:xfrm>
                  <a:off x="-828600" y="3969282"/>
                  <a:ext cx="242812" cy="216024"/>
                </a:xfrm>
                <a:prstGeom prst="ellipse">
                  <a:avLst/>
                </a:prstGeom>
                <a:solidFill>
                  <a:srgbClr val="990033">
                    <a:alpha val="7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108000" rIns="108000" bIns="72000" rtlCol="0" anchor="ctr"/>
                <a:lstStyle/>
                <a:p>
                  <a:pPr algn="ctr"/>
                  <a:endParaRPr kumimoji="1" lang="ja-JP" altLang="en-US" dirty="0" smtClean="0"/>
                </a:p>
              </p:txBody>
            </p:sp>
            <p:sp>
              <p:nvSpPr>
                <p:cNvPr id="35" name="円/楕円 34"/>
                <p:cNvSpPr/>
                <p:nvPr/>
              </p:nvSpPr>
              <p:spPr>
                <a:xfrm>
                  <a:off x="-1332656" y="4032763"/>
                  <a:ext cx="216024" cy="216024"/>
                </a:xfrm>
                <a:prstGeom prst="ellipse">
                  <a:avLst/>
                </a:prstGeom>
                <a:solidFill>
                  <a:srgbClr val="990033">
                    <a:alpha val="7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108000" rIns="108000" bIns="72000" rtlCol="0" anchor="ctr"/>
                <a:lstStyle/>
                <a:p>
                  <a:pPr algn="ctr"/>
                  <a:endParaRPr kumimoji="1" lang="ja-JP" altLang="en-US" dirty="0" smtClean="0"/>
                </a:p>
              </p:txBody>
            </p:sp>
            <p:sp>
              <p:nvSpPr>
                <p:cNvPr id="36" name="円/楕円 35"/>
                <p:cNvSpPr/>
                <p:nvPr/>
              </p:nvSpPr>
              <p:spPr>
                <a:xfrm>
                  <a:off x="-1656692" y="4113298"/>
                  <a:ext cx="216024" cy="216024"/>
                </a:xfrm>
                <a:prstGeom prst="ellipse">
                  <a:avLst/>
                </a:prstGeom>
                <a:solidFill>
                  <a:srgbClr val="990033">
                    <a:alpha val="7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108000" rIns="108000" bIns="72000" rtlCol="0" anchor="ctr"/>
                <a:lstStyle/>
                <a:p>
                  <a:pPr algn="ctr"/>
                  <a:endParaRPr kumimoji="1" lang="ja-JP" altLang="en-US" dirty="0" smtClean="0"/>
                </a:p>
              </p:txBody>
            </p:sp>
            <p:sp>
              <p:nvSpPr>
                <p:cNvPr id="37" name="円/楕円 36"/>
                <p:cNvSpPr/>
                <p:nvPr/>
              </p:nvSpPr>
              <p:spPr>
                <a:xfrm>
                  <a:off x="-828600" y="4339051"/>
                  <a:ext cx="216024" cy="216024"/>
                </a:xfrm>
                <a:prstGeom prst="ellipse">
                  <a:avLst/>
                </a:prstGeom>
                <a:solidFill>
                  <a:srgbClr val="990033">
                    <a:alpha val="7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08000" tIns="108000" rIns="108000" bIns="72000" rtlCol="0" anchor="ctr"/>
                <a:lstStyle/>
                <a:p>
                  <a:pPr algn="ctr"/>
                  <a:endParaRPr kumimoji="1" lang="ja-JP" altLang="en-US" dirty="0" smtClean="0"/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>
                <a:off x="3934526" y="3113953"/>
                <a:ext cx="1374420" cy="1362489"/>
                <a:chOff x="6047457" y="2624788"/>
                <a:chExt cx="1254533" cy="1362489"/>
              </a:xfrm>
            </p:grpSpPr>
            <p:sp>
              <p:nvSpPr>
                <p:cNvPr id="31" name="四角形吹き出し 30"/>
                <p:cNvSpPr/>
                <p:nvPr/>
              </p:nvSpPr>
              <p:spPr>
                <a:xfrm>
                  <a:off x="6047459" y="2624788"/>
                  <a:ext cx="1254531" cy="864096"/>
                </a:xfrm>
                <a:prstGeom prst="wedgeRectCallout">
                  <a:avLst>
                    <a:gd name="adj1" fmla="val -214650"/>
                    <a:gd name="adj2" fmla="val 53659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108000" rIns="36000" bIns="72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altLang="ja-JP" sz="16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Phase</a:t>
                  </a:r>
                  <a:r>
                    <a:rPr lang="ja-JP" altLang="en-US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 </a:t>
                  </a:r>
                  <a:r>
                    <a:rPr lang="en-US" altLang="ja-JP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6</a:t>
                  </a:r>
                  <a:endParaRPr lang="ja-JP" altLang="en-US" sz="1600" b="1" u="sng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 err="1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Mandaue</a:t>
                  </a:r>
                  <a:endParaRPr lang="ja-JP" altLang="en-US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Philippine</a:t>
                  </a:r>
                  <a:endParaRPr lang="ja-JP" altLang="en-US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6047457" y="3467770"/>
                  <a:ext cx="1254531" cy="51950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kumimoji="1" lang="en-US" altLang="ja-JP" sz="1400" dirty="0" smtClean="0"/>
                    <a:t>Cooperation</a:t>
                  </a:r>
                  <a:r>
                    <a:rPr kumimoji="1" lang="ja-JP" altLang="en-US" sz="1400" dirty="0" smtClean="0"/>
                    <a:t> </a:t>
                  </a:r>
                  <a:r>
                    <a:rPr kumimoji="1" lang="en-US" altLang="ja-JP" sz="1400" dirty="0" smtClean="0"/>
                    <a:t>with</a:t>
                  </a:r>
                  <a:r>
                    <a:rPr kumimoji="1" lang="ja-JP" altLang="en-US" sz="1400" dirty="0" smtClean="0"/>
                    <a:t> </a:t>
                  </a:r>
                  <a:r>
                    <a:rPr kumimoji="1" lang="en-US" altLang="ja-JP" sz="1400" dirty="0" smtClean="0"/>
                    <a:t>neighboring</a:t>
                  </a:r>
                  <a:r>
                    <a:rPr kumimoji="1" lang="ja-JP" altLang="en-US" sz="1400" dirty="0" smtClean="0"/>
                    <a:t> </a:t>
                  </a:r>
                  <a:r>
                    <a:rPr kumimoji="1" lang="en-US" altLang="ja-JP" sz="1400" dirty="0" smtClean="0"/>
                    <a:t>cities</a:t>
                  </a:r>
                  <a:endParaRPr kumimoji="1" lang="ja-JP" altLang="en-US" sz="1400" dirty="0" smtClean="0"/>
                </a:p>
              </p:txBody>
            </p:sp>
          </p:grpSp>
          <p:grpSp>
            <p:nvGrpSpPr>
              <p:cNvPr id="14" name="グループ化 13"/>
              <p:cNvGrpSpPr/>
              <p:nvPr/>
            </p:nvGrpSpPr>
            <p:grpSpPr>
              <a:xfrm>
                <a:off x="3076143" y="4962793"/>
                <a:ext cx="1374418" cy="1296144"/>
                <a:chOff x="5919668" y="4087633"/>
                <a:chExt cx="1374418" cy="1296144"/>
              </a:xfrm>
            </p:grpSpPr>
            <p:sp>
              <p:nvSpPr>
                <p:cNvPr id="29" name="四角形吹き出し 28"/>
                <p:cNvSpPr/>
                <p:nvPr/>
              </p:nvSpPr>
              <p:spPr>
                <a:xfrm>
                  <a:off x="5919668" y="4087633"/>
                  <a:ext cx="1374418" cy="864096"/>
                </a:xfrm>
                <a:prstGeom prst="wedgeRectCallout">
                  <a:avLst>
                    <a:gd name="adj1" fmla="val -159520"/>
                    <a:gd name="adj2" fmla="val -107329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108000" rIns="0" bIns="72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altLang="ja-JP" sz="14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Phase</a:t>
                  </a:r>
                  <a:r>
                    <a:rPr lang="ja-JP" altLang="en-US" sz="14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 </a:t>
                  </a:r>
                  <a:r>
                    <a:rPr lang="en-US" altLang="ja-JP" sz="14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5</a:t>
                  </a:r>
                  <a:endParaRPr lang="ja-JP" altLang="en-US" sz="1400" b="1" u="sng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400" b="1" dirty="0" err="1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Bitung</a:t>
                  </a:r>
                  <a:endParaRPr lang="ja-JP" altLang="en-US" sz="14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400" b="1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Indonesia</a:t>
                  </a:r>
                  <a:endParaRPr lang="ja-JP" altLang="en-US" sz="14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5919668" y="4951729"/>
                  <a:ext cx="1374418" cy="432048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kumimoji="1" lang="en-US" altLang="ja-JP" sz="1400" dirty="0" smtClean="0"/>
                    <a:t>Industrial</a:t>
                  </a:r>
                  <a:r>
                    <a:rPr kumimoji="1" lang="ja-JP" altLang="en-US" sz="1400" dirty="0" smtClean="0"/>
                    <a:t> </a:t>
                  </a:r>
                  <a:r>
                    <a:rPr kumimoji="1" lang="en-US" altLang="ja-JP" sz="1400" dirty="0" smtClean="0"/>
                    <a:t>area</a:t>
                  </a:r>
                  <a:endParaRPr kumimoji="1" lang="ja-JP" altLang="en-US" sz="1400" dirty="0" smtClean="0"/>
                </a:p>
              </p:txBody>
            </p:sp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5756750" y="4054381"/>
                <a:ext cx="1374418" cy="1296144"/>
                <a:chOff x="5830653" y="3028519"/>
                <a:chExt cx="1374418" cy="1296144"/>
              </a:xfrm>
            </p:grpSpPr>
            <p:sp>
              <p:nvSpPr>
                <p:cNvPr id="27" name="四角形吹き出し 26"/>
                <p:cNvSpPr/>
                <p:nvPr/>
              </p:nvSpPr>
              <p:spPr>
                <a:xfrm>
                  <a:off x="5830653" y="3028519"/>
                  <a:ext cx="1374418" cy="864096"/>
                </a:xfrm>
                <a:prstGeom prst="wedgeRectCallout">
                  <a:avLst>
                    <a:gd name="adj1" fmla="val 115582"/>
                    <a:gd name="adj2" fmla="val 19250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108000" rIns="36000" bIns="72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altLang="ja-JP" sz="16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Phase</a:t>
                  </a:r>
                  <a:r>
                    <a:rPr lang="ja-JP" altLang="en-US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 </a:t>
                  </a:r>
                  <a:r>
                    <a:rPr lang="en-US" altLang="ja-JP" sz="16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4</a:t>
                  </a:r>
                  <a:endParaRPr lang="ja-JP" altLang="en-US" sz="1600" b="1" u="sng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San</a:t>
                  </a:r>
                  <a:r>
                    <a:rPr lang="ja-JP" altLang="en-US" sz="1600" b="1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 </a:t>
                  </a:r>
                  <a:r>
                    <a:rPr lang="en-US" altLang="ja-JP" sz="1600" b="1" dirty="0" err="1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Borja</a:t>
                  </a:r>
                  <a:endParaRPr lang="ja-JP" altLang="en-US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Peru</a:t>
                  </a:r>
                  <a:endParaRPr lang="ja-JP" altLang="en-US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>
                <a:xfrm>
                  <a:off x="5830653" y="3892615"/>
                  <a:ext cx="1374418" cy="432048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r>
                    <a:rPr kumimoji="1" lang="en-US" altLang="ja-JP" sz="1400" dirty="0" smtClean="0"/>
                    <a:t>Residential</a:t>
                  </a:r>
                  <a:r>
                    <a:rPr kumimoji="1" lang="ja-JP" altLang="en-US" sz="1400" dirty="0" smtClean="0"/>
                    <a:t> </a:t>
                  </a:r>
                  <a:r>
                    <a:rPr kumimoji="1" lang="en-US" altLang="ja-JP" sz="1400" dirty="0" smtClean="0"/>
                    <a:t>areas</a:t>
                  </a:r>
                  <a:endParaRPr kumimoji="1" lang="ja-JP" altLang="en-US" sz="1400" dirty="0" smtClean="0"/>
                </a:p>
              </p:txBody>
            </p: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693349" y="4963051"/>
                <a:ext cx="1374418" cy="1296144"/>
                <a:chOff x="2709573" y="4974213"/>
                <a:chExt cx="1374418" cy="1296144"/>
              </a:xfrm>
            </p:grpSpPr>
            <p:sp>
              <p:nvSpPr>
                <p:cNvPr id="25" name="四角形吹き出し 24"/>
                <p:cNvSpPr/>
                <p:nvPr/>
              </p:nvSpPr>
              <p:spPr>
                <a:xfrm>
                  <a:off x="2709573" y="4974213"/>
                  <a:ext cx="1374418" cy="864096"/>
                </a:xfrm>
                <a:prstGeom prst="wedgeRectCallout">
                  <a:avLst>
                    <a:gd name="adj1" fmla="val -45081"/>
                    <a:gd name="adj2" fmla="val -122727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108000" rIns="36000" bIns="72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altLang="ja-JP" sz="16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Phase</a:t>
                  </a:r>
                  <a:r>
                    <a:rPr lang="ja-JP" altLang="en-US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 </a:t>
                  </a:r>
                  <a:r>
                    <a:rPr lang="en-US" altLang="ja-JP" sz="16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2</a:t>
                  </a:r>
                  <a:endParaRPr lang="ja-JP" altLang="en-US" sz="1600" b="1" u="sng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 err="1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Samui</a:t>
                  </a:r>
                  <a:endParaRPr lang="ja-JP" altLang="en-US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Thailand</a:t>
                  </a:r>
                  <a:endParaRPr lang="ja-JP" altLang="en-US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</p:txBody>
            </p:sp>
            <p:sp>
              <p:nvSpPr>
                <p:cNvPr id="26" name="正方形/長方形 25"/>
                <p:cNvSpPr/>
                <p:nvPr/>
              </p:nvSpPr>
              <p:spPr>
                <a:xfrm>
                  <a:off x="2709573" y="5838309"/>
                  <a:ext cx="1374418" cy="432048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ts val="1100"/>
                    </a:lnSpc>
                  </a:pPr>
                  <a:r>
                    <a:rPr kumimoji="1" lang="en-US" altLang="ja-JP" sz="1400" dirty="0" smtClean="0"/>
                    <a:t>Island</a:t>
                  </a:r>
                  <a:endParaRPr kumimoji="1" lang="ja-JP" altLang="en-US" sz="1400" dirty="0" smtClean="0"/>
                </a:p>
                <a:p>
                  <a:pPr algn="ctr">
                    <a:lnSpc>
                      <a:spcPts val="1100"/>
                    </a:lnSpc>
                  </a:pPr>
                  <a:r>
                    <a:rPr lang="en-US" altLang="ja-JP" sz="1400" dirty="0"/>
                    <a:t>r</a:t>
                  </a:r>
                  <a:r>
                    <a:rPr lang="en-US" altLang="ja-JP" sz="1400" dirty="0" smtClean="0"/>
                    <a:t>esort</a:t>
                  </a:r>
                  <a:r>
                    <a:rPr lang="ja-JP" altLang="en-US" sz="1400" dirty="0" smtClean="0"/>
                    <a:t> </a:t>
                  </a:r>
                  <a:r>
                    <a:rPr lang="en-US" altLang="ja-JP" sz="1400" dirty="0" smtClean="0"/>
                    <a:t>area</a:t>
                  </a:r>
                  <a:endParaRPr kumimoji="1" lang="ja-JP" altLang="en-US" sz="1400" dirty="0" smtClean="0"/>
                </a:p>
              </p:txBody>
            </p:sp>
          </p:grpSp>
          <p:grpSp>
            <p:nvGrpSpPr>
              <p:cNvPr id="17" name="グループ化 16"/>
              <p:cNvGrpSpPr/>
              <p:nvPr/>
            </p:nvGrpSpPr>
            <p:grpSpPr>
              <a:xfrm>
                <a:off x="3587193" y="1584145"/>
                <a:ext cx="1374418" cy="1362491"/>
                <a:chOff x="4646323" y="1670505"/>
                <a:chExt cx="1374418" cy="1362491"/>
              </a:xfrm>
            </p:grpSpPr>
            <p:sp>
              <p:nvSpPr>
                <p:cNvPr id="23" name="四角形吹き出し 22"/>
                <p:cNvSpPr/>
                <p:nvPr/>
              </p:nvSpPr>
              <p:spPr>
                <a:xfrm>
                  <a:off x="4646323" y="1670505"/>
                  <a:ext cx="1374418" cy="910937"/>
                </a:xfrm>
                <a:prstGeom prst="wedgeRectCallout">
                  <a:avLst>
                    <a:gd name="adj1" fmla="val -199975"/>
                    <a:gd name="adj2" fmla="val 132636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108000" rIns="36000" bIns="72000" rtlCol="0" anchor="ctr"/>
                <a:lstStyle/>
                <a:p>
                  <a:pPr algn="ctr"/>
                  <a:r>
                    <a:rPr kumimoji="1" lang="en-US" altLang="ja-JP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Phase</a:t>
                  </a:r>
                  <a:r>
                    <a:rPr kumimoji="1" lang="ja-JP" altLang="en-US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 </a:t>
                  </a:r>
                  <a:r>
                    <a:rPr kumimoji="1" lang="en-US" altLang="ja-JP" sz="1600" b="1" u="sng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1</a:t>
                  </a:r>
                  <a:endParaRPr kumimoji="1" lang="ja-JP" altLang="en-US" sz="1600" b="1" u="sng" dirty="0" smtClean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lang="en-US" altLang="ja-JP" sz="1600" b="1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Tianjin</a:t>
                  </a:r>
                  <a:endParaRPr lang="en-US" altLang="ja-JP" sz="1600" b="1" dirty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  <a:p>
                  <a:pPr algn="ctr"/>
                  <a:r>
                    <a:rPr kumimoji="1" lang="en-US" altLang="ja-JP" sz="1600" b="1" dirty="0" smtClean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rPr>
                    <a:t>China</a:t>
                  </a:r>
                  <a:endParaRPr kumimoji="1" lang="ja-JP" altLang="en-US" sz="1600" b="1" dirty="0" smtClean="0">
                    <a:solidFill>
                      <a:schemeClr val="bg2">
                        <a:lumMod val="10000"/>
                      </a:schemeClr>
                    </a:solidFill>
                    <a:latin typeface="+mn-ea"/>
                  </a:endParaRPr>
                </a:p>
              </p:txBody>
            </p:sp>
            <p:sp>
              <p:nvSpPr>
                <p:cNvPr id="24" name="正方形/長方形 23"/>
                <p:cNvSpPr/>
                <p:nvPr/>
              </p:nvSpPr>
              <p:spPr>
                <a:xfrm>
                  <a:off x="4646323" y="2521046"/>
                  <a:ext cx="1374418" cy="51195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lnSpc>
                      <a:spcPts val="1000"/>
                    </a:lnSpc>
                  </a:pPr>
                  <a:r>
                    <a:rPr kumimoji="1" lang="en-US" altLang="ja-JP" sz="1400" dirty="0" smtClean="0"/>
                    <a:t>Central</a:t>
                  </a:r>
                  <a:endParaRPr kumimoji="1" lang="ja-JP" altLang="en-US" sz="1400" dirty="0" smtClean="0"/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ja-JP" sz="1400" dirty="0" smtClean="0"/>
                    <a:t>Business</a:t>
                  </a:r>
                  <a:endParaRPr lang="ja-JP" altLang="en-US" sz="1400" dirty="0" smtClean="0"/>
                </a:p>
                <a:p>
                  <a:pPr algn="ctr">
                    <a:lnSpc>
                      <a:spcPts val="1000"/>
                    </a:lnSpc>
                  </a:pPr>
                  <a:r>
                    <a:rPr kumimoji="1" lang="en-US" altLang="ja-JP" sz="1400" dirty="0" smtClean="0"/>
                    <a:t>District(CBD)</a:t>
                  </a:r>
                  <a:endParaRPr kumimoji="1" lang="ja-JP" altLang="en-US" sz="1400" dirty="0" smtClean="0"/>
                </a:p>
              </p:txBody>
            </p:sp>
          </p:grpSp>
          <p:grpSp>
            <p:nvGrpSpPr>
              <p:cNvPr id="18" name="グループ化 17"/>
              <p:cNvGrpSpPr/>
              <p:nvPr/>
            </p:nvGrpSpPr>
            <p:grpSpPr>
              <a:xfrm>
                <a:off x="-935131" y="2633921"/>
                <a:ext cx="1374418" cy="1380586"/>
                <a:chOff x="-935131" y="2633921"/>
                <a:chExt cx="1374418" cy="1380586"/>
              </a:xfrm>
            </p:grpSpPr>
            <p:sp>
              <p:nvSpPr>
                <p:cNvPr id="19" name="四角形吹き出し 18"/>
                <p:cNvSpPr/>
                <p:nvPr/>
              </p:nvSpPr>
              <p:spPr>
                <a:xfrm flipH="1">
                  <a:off x="-620826" y="2993936"/>
                  <a:ext cx="569628" cy="660557"/>
                </a:xfrm>
                <a:prstGeom prst="wedgeRectCallout">
                  <a:avLst>
                    <a:gd name="adj1" fmla="val -209712"/>
                    <a:gd name="adj2" fmla="val 98143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36000" tIns="108000" rIns="36000" bIns="72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sz="1600" dirty="0">
                    <a:latin typeface="+mn-ea"/>
                  </a:endParaRPr>
                </a:p>
              </p:txBody>
            </p:sp>
            <p:grpSp>
              <p:nvGrpSpPr>
                <p:cNvPr id="20" name="グループ化 19"/>
                <p:cNvGrpSpPr/>
                <p:nvPr/>
              </p:nvGrpSpPr>
              <p:grpSpPr>
                <a:xfrm>
                  <a:off x="-935131" y="2633921"/>
                  <a:ext cx="1374418" cy="1380586"/>
                  <a:chOff x="-1025312" y="2498210"/>
                  <a:chExt cx="1374418" cy="1380586"/>
                </a:xfrm>
              </p:grpSpPr>
              <p:sp>
                <p:nvSpPr>
                  <p:cNvPr id="21" name="正方形/長方形 20"/>
                  <p:cNvSpPr/>
                  <p:nvPr/>
                </p:nvSpPr>
                <p:spPr>
                  <a:xfrm>
                    <a:off x="-1025312" y="3352389"/>
                    <a:ext cx="1374418" cy="526407"/>
                  </a:xfrm>
                  <a:prstGeom prst="rect">
                    <a:avLst/>
                  </a:prstGeom>
                  <a:solidFill>
                    <a:schemeClr val="bg2">
                      <a:lumMod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>
                      <a:lnSpc>
                        <a:spcPts val="1000"/>
                      </a:lnSpc>
                    </a:pPr>
                    <a:r>
                      <a:rPr kumimoji="1" lang="en-US" altLang="ja-JP" sz="1400" dirty="0" smtClean="0"/>
                      <a:t>Redeveloping</a:t>
                    </a:r>
                    <a:endParaRPr kumimoji="1" lang="ja-JP" altLang="en-US" sz="1400" dirty="0" smtClean="0"/>
                  </a:p>
                  <a:p>
                    <a:pPr algn="ctr">
                      <a:lnSpc>
                        <a:spcPts val="1000"/>
                      </a:lnSpc>
                    </a:pPr>
                    <a:r>
                      <a:rPr lang="en-US" altLang="ja-JP" sz="1400" dirty="0" smtClean="0"/>
                      <a:t>mixed-use</a:t>
                    </a:r>
                    <a:endParaRPr lang="ja-JP" altLang="en-US" sz="1400" dirty="0" smtClean="0"/>
                  </a:p>
                  <a:p>
                    <a:pPr algn="ctr">
                      <a:lnSpc>
                        <a:spcPts val="1000"/>
                      </a:lnSpc>
                    </a:pPr>
                    <a:r>
                      <a:rPr kumimoji="1" lang="en-US" altLang="ja-JP" sz="1400" dirty="0" smtClean="0"/>
                      <a:t>urban</a:t>
                    </a:r>
                    <a:r>
                      <a:rPr kumimoji="1" lang="ja-JP" altLang="en-US" sz="1400" dirty="0" smtClean="0"/>
                      <a:t> </a:t>
                    </a:r>
                    <a:r>
                      <a:rPr kumimoji="1" lang="en-US" altLang="ja-JP" sz="1400" dirty="0" smtClean="0"/>
                      <a:t>district</a:t>
                    </a:r>
                    <a:endParaRPr kumimoji="1" lang="ja-JP" altLang="en-US" sz="1400" dirty="0" smtClean="0"/>
                  </a:p>
                </p:txBody>
              </p:sp>
              <p:sp>
                <p:nvSpPr>
                  <p:cNvPr id="22" name="正方形/長方形 21"/>
                  <p:cNvSpPr/>
                  <p:nvPr/>
                </p:nvSpPr>
                <p:spPr>
                  <a:xfrm>
                    <a:off x="-1025312" y="2498210"/>
                    <a:ext cx="1374418" cy="864096"/>
                  </a:xfrm>
                  <a:prstGeom prst="rect">
                    <a:avLst/>
                  </a:prstGeom>
                  <a:solidFill>
                    <a:srgbClr val="DDD9C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36000" tIns="108000" rIns="36000" bIns="72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ja-JP" sz="1600" b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Phase</a:t>
                    </a:r>
                    <a:r>
                      <a:rPr lang="ja-JP" altLang="en-US" sz="1600" b="1" u="sng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 </a:t>
                    </a:r>
                    <a:r>
                      <a:rPr lang="en-US" altLang="ja-JP" sz="1600" b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3</a:t>
                    </a:r>
                    <a:endParaRPr lang="ja-JP" altLang="en-US" sz="1600" b="1" u="sng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endParaRPr>
                  </a:p>
                  <a:p>
                    <a:pPr algn="ctr"/>
                    <a:r>
                      <a:rPr lang="en-US" altLang="ja-JP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Da</a:t>
                    </a:r>
                    <a:r>
                      <a:rPr lang="ja-JP" alt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 </a:t>
                    </a:r>
                    <a:r>
                      <a:rPr lang="en-US" altLang="ja-JP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Nang</a:t>
                    </a:r>
                    <a:endParaRPr lang="ja-JP" altLang="en-US" sz="1600" b="1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endParaRPr>
                  </a:p>
                  <a:p>
                    <a:pPr algn="ctr"/>
                    <a:r>
                      <a:rPr lang="en-US" altLang="ja-JP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Viet</a:t>
                    </a:r>
                    <a:r>
                      <a:rPr lang="ja-JP" alt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 </a:t>
                    </a:r>
                    <a:r>
                      <a:rPr lang="en-US" altLang="ja-JP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ea"/>
                      </a:rPr>
                      <a:t>Nam</a:t>
                    </a:r>
                    <a:endParaRPr lang="ja-JP" altLang="en-US" sz="1600" b="1" dirty="0">
                      <a:solidFill>
                        <a:schemeClr val="bg2">
                          <a:lumMod val="10000"/>
                        </a:schemeClr>
                      </a:solidFill>
                      <a:latin typeface="+mn-ea"/>
                    </a:endParaRPr>
                  </a:p>
                </p:txBody>
              </p:sp>
            </p:grpSp>
          </p:grpSp>
        </p:grpSp>
        <p:sp>
          <p:nvSpPr>
            <p:cNvPr id="11" name="正方形/長方形 10"/>
            <p:cNvSpPr/>
            <p:nvPr/>
          </p:nvSpPr>
          <p:spPr>
            <a:xfrm>
              <a:off x="394725" y="1484784"/>
              <a:ext cx="8075908" cy="4843993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72000"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sp>
        <p:nvSpPr>
          <p:cNvPr id="40" name="四角形吹き出し 39"/>
          <p:cNvSpPr/>
          <p:nvPr/>
        </p:nvSpPr>
        <p:spPr>
          <a:xfrm>
            <a:off x="2607126" y="932679"/>
            <a:ext cx="1487329" cy="864096"/>
          </a:xfrm>
          <a:prstGeom prst="wedgeRectCallout">
            <a:avLst>
              <a:gd name="adj1" fmla="val -102785"/>
              <a:gd name="adj2" fmla="val 9834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08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b="1" u="sng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Phase</a:t>
            </a:r>
            <a:r>
              <a:rPr lang="ja-JP" altLang="en-US" sz="1600" b="1" u="sng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 </a:t>
            </a:r>
            <a:r>
              <a:rPr lang="en-US" altLang="ja-JP" sz="1600" b="1" u="sng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7</a:t>
            </a:r>
            <a:endParaRPr lang="ja-JP" altLang="en-US" sz="1600" b="1" u="sng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algn="ctr"/>
            <a:r>
              <a:rPr lang="en-US" altLang="ja-JP" sz="14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Krasnoyarsk</a:t>
            </a:r>
            <a:endParaRPr lang="ja-JP" altLang="en-US" sz="14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pPr algn="ctr"/>
            <a:r>
              <a:rPr lang="en-US" altLang="ja-JP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Russia</a:t>
            </a:r>
            <a:endParaRPr lang="ja-JP" altLang="en-US" sz="16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607123" y="1775662"/>
            <a:ext cx="1487333" cy="56719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ts val="1200"/>
              </a:lnSpc>
            </a:pPr>
            <a:r>
              <a:rPr kumimoji="1" lang="en-US" altLang="ja-JP" sz="1200" dirty="0" smtClean="0"/>
              <a:t>Inland region with high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demand for heating and cooling</a:t>
            </a:r>
            <a:endParaRPr kumimoji="1" lang="ja-JP" altLang="en-US" sz="1200" dirty="0" smtClean="0"/>
          </a:p>
        </p:txBody>
      </p:sp>
      <p:sp>
        <p:nvSpPr>
          <p:cNvPr id="42" name="円/楕円 41"/>
          <p:cNvSpPr/>
          <p:nvPr/>
        </p:nvSpPr>
        <p:spPr>
          <a:xfrm>
            <a:off x="2442557" y="3119519"/>
            <a:ext cx="242544" cy="216024"/>
          </a:xfrm>
          <a:prstGeom prst="ellipse">
            <a:avLst/>
          </a:prstGeom>
          <a:solidFill>
            <a:srgbClr val="99003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72000"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43" name="円/楕円 42"/>
          <p:cNvSpPr/>
          <p:nvPr/>
        </p:nvSpPr>
        <p:spPr>
          <a:xfrm>
            <a:off x="1616972" y="2169211"/>
            <a:ext cx="242544" cy="216024"/>
          </a:xfrm>
          <a:prstGeom prst="ellipse">
            <a:avLst/>
          </a:prstGeom>
          <a:solidFill>
            <a:schemeClr val="accent5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72000" rtlCol="0" anchor="ctr"/>
          <a:lstStyle/>
          <a:p>
            <a:pPr algn="ctr"/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2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5416" y="651811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Concept and the LCT-Indicator System</a:t>
            </a:r>
            <a:endParaRPr kumimoji="1" lang="ja-JP" altLang="en-US" dirty="0"/>
          </a:p>
        </p:txBody>
      </p:sp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052736"/>
            <a:ext cx="3521075" cy="4972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1052736"/>
            <a:ext cx="3437163" cy="49674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72480" y="6165304"/>
            <a:ext cx="487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The Concept of the Low-Carbon Town in the APEC Region (Sixth Edition)</a:t>
            </a:r>
            <a:endParaRPr lang="ja-JP" altLang="ja-JP" sz="1200" dirty="0"/>
          </a:p>
          <a:p>
            <a:r>
              <a:rPr lang="en-US" altLang="ja-JP" sz="1200" u="sng" dirty="0">
                <a:hlinkClick r:id="rId5"/>
              </a:rPr>
              <a:t>http://publications.apec.org/publication-detail.php?pub_id=1796</a:t>
            </a:r>
            <a:endParaRPr lang="ja-JP" altLang="ja-JP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97016" y="6161059"/>
            <a:ext cx="4273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APEC </a:t>
            </a:r>
            <a:r>
              <a:rPr lang="en-US" altLang="ja-JP" sz="1200" dirty="0"/>
              <a:t>Low-Carbon Town Indicator System Guideline (First Edition)</a:t>
            </a:r>
            <a:endParaRPr lang="ja-JP" altLang="ja-JP" sz="1200" dirty="0"/>
          </a:p>
          <a:p>
            <a:r>
              <a:rPr lang="en-US" altLang="ja-JP" sz="1200" u="sng" dirty="0">
                <a:hlinkClick r:id="rId6"/>
              </a:rPr>
              <a:t>http://</a:t>
            </a:r>
            <a:r>
              <a:rPr lang="en-US" altLang="ja-JP" sz="1200" u="sng" dirty="0" smtClean="0">
                <a:hlinkClick r:id="rId6"/>
              </a:rPr>
              <a:t>publications.apec.org/publication-detail.php?pub_id=1797</a:t>
            </a:r>
            <a:endParaRPr lang="ja-JP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4593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960438" y="1982788"/>
            <a:ext cx="8051800" cy="2903537"/>
          </a:xfrm>
          <a:prstGeom prst="rect">
            <a:avLst/>
          </a:prstGeom>
          <a:solidFill>
            <a:srgbClr val="DDF3E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星 5 3"/>
          <p:cNvSpPr>
            <a:spLocks/>
          </p:cNvSpPr>
          <p:nvPr/>
        </p:nvSpPr>
        <p:spPr bwMode="auto">
          <a:xfrm>
            <a:off x="2598738" y="2598738"/>
            <a:ext cx="419100" cy="419100"/>
          </a:xfrm>
          <a:custGeom>
            <a:avLst/>
            <a:gdLst>
              <a:gd name="T0" fmla="*/ 0 w 419100"/>
              <a:gd name="T1" fmla="*/ 160082 h 419100"/>
              <a:gd name="T2" fmla="*/ 160083 w 419100"/>
              <a:gd name="T3" fmla="*/ 160083 h 419100"/>
              <a:gd name="T4" fmla="*/ 209550 w 419100"/>
              <a:gd name="T5" fmla="*/ 0 h 419100"/>
              <a:gd name="T6" fmla="*/ 259017 w 419100"/>
              <a:gd name="T7" fmla="*/ 160083 h 419100"/>
              <a:gd name="T8" fmla="*/ 419100 w 419100"/>
              <a:gd name="T9" fmla="*/ 160082 h 419100"/>
              <a:gd name="T10" fmla="*/ 289590 w 419100"/>
              <a:gd name="T11" fmla="*/ 259017 h 419100"/>
              <a:gd name="T12" fmla="*/ 339059 w 419100"/>
              <a:gd name="T13" fmla="*/ 419099 h 419100"/>
              <a:gd name="T14" fmla="*/ 209550 w 419100"/>
              <a:gd name="T15" fmla="*/ 320162 h 419100"/>
              <a:gd name="T16" fmla="*/ 80041 w 419100"/>
              <a:gd name="T17" fmla="*/ 419099 h 419100"/>
              <a:gd name="T18" fmla="*/ 129510 w 419100"/>
              <a:gd name="T19" fmla="*/ 259017 h 419100"/>
              <a:gd name="T20" fmla="*/ 0 w 419100"/>
              <a:gd name="T21" fmla="*/ 160082 h 419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100" h="419100">
                <a:moveTo>
                  <a:pt x="0" y="160082"/>
                </a:moveTo>
                <a:lnTo>
                  <a:pt x="160083" y="160083"/>
                </a:lnTo>
                <a:lnTo>
                  <a:pt x="209550" y="0"/>
                </a:lnTo>
                <a:lnTo>
                  <a:pt x="259017" y="160083"/>
                </a:lnTo>
                <a:lnTo>
                  <a:pt x="419100" y="160082"/>
                </a:lnTo>
                <a:lnTo>
                  <a:pt x="289590" y="259017"/>
                </a:lnTo>
                <a:lnTo>
                  <a:pt x="339059" y="419099"/>
                </a:lnTo>
                <a:lnTo>
                  <a:pt x="209550" y="320162"/>
                </a:lnTo>
                <a:lnTo>
                  <a:pt x="80041" y="419099"/>
                </a:lnTo>
                <a:lnTo>
                  <a:pt x="129510" y="259017"/>
                </a:lnTo>
                <a:lnTo>
                  <a:pt x="0" y="160082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5" name="星 5 4"/>
          <p:cNvSpPr>
            <a:spLocks/>
          </p:cNvSpPr>
          <p:nvPr/>
        </p:nvSpPr>
        <p:spPr bwMode="auto">
          <a:xfrm>
            <a:off x="3055938" y="2597150"/>
            <a:ext cx="419100" cy="419100"/>
          </a:xfrm>
          <a:custGeom>
            <a:avLst/>
            <a:gdLst>
              <a:gd name="T0" fmla="*/ 0 w 419100"/>
              <a:gd name="T1" fmla="*/ 160082 h 419100"/>
              <a:gd name="T2" fmla="*/ 160083 w 419100"/>
              <a:gd name="T3" fmla="*/ 160083 h 419100"/>
              <a:gd name="T4" fmla="*/ 209550 w 419100"/>
              <a:gd name="T5" fmla="*/ 0 h 419100"/>
              <a:gd name="T6" fmla="*/ 259017 w 419100"/>
              <a:gd name="T7" fmla="*/ 160083 h 419100"/>
              <a:gd name="T8" fmla="*/ 419100 w 419100"/>
              <a:gd name="T9" fmla="*/ 160082 h 419100"/>
              <a:gd name="T10" fmla="*/ 289590 w 419100"/>
              <a:gd name="T11" fmla="*/ 259017 h 419100"/>
              <a:gd name="T12" fmla="*/ 339059 w 419100"/>
              <a:gd name="T13" fmla="*/ 419099 h 419100"/>
              <a:gd name="T14" fmla="*/ 209550 w 419100"/>
              <a:gd name="T15" fmla="*/ 320162 h 419100"/>
              <a:gd name="T16" fmla="*/ 80041 w 419100"/>
              <a:gd name="T17" fmla="*/ 419099 h 419100"/>
              <a:gd name="T18" fmla="*/ 129510 w 419100"/>
              <a:gd name="T19" fmla="*/ 259017 h 419100"/>
              <a:gd name="T20" fmla="*/ 0 w 419100"/>
              <a:gd name="T21" fmla="*/ 160082 h 419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100" h="419100">
                <a:moveTo>
                  <a:pt x="0" y="160082"/>
                </a:moveTo>
                <a:lnTo>
                  <a:pt x="160083" y="160083"/>
                </a:lnTo>
                <a:lnTo>
                  <a:pt x="209550" y="0"/>
                </a:lnTo>
                <a:lnTo>
                  <a:pt x="259017" y="160083"/>
                </a:lnTo>
                <a:lnTo>
                  <a:pt x="419100" y="160082"/>
                </a:lnTo>
                <a:lnTo>
                  <a:pt x="289590" y="259017"/>
                </a:lnTo>
                <a:lnTo>
                  <a:pt x="339059" y="419099"/>
                </a:lnTo>
                <a:lnTo>
                  <a:pt x="209550" y="320162"/>
                </a:lnTo>
                <a:lnTo>
                  <a:pt x="80041" y="419099"/>
                </a:lnTo>
                <a:lnTo>
                  <a:pt x="129510" y="259017"/>
                </a:lnTo>
                <a:lnTo>
                  <a:pt x="0" y="160082"/>
                </a:lnTo>
                <a:close/>
              </a:path>
            </a:pathLst>
          </a:custGeom>
          <a:solidFill>
            <a:srgbClr val="D9D9D9"/>
          </a:solidFill>
          <a:ln w="3175" cap="flat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6" name="星 5 5"/>
          <p:cNvSpPr>
            <a:spLocks/>
          </p:cNvSpPr>
          <p:nvPr/>
        </p:nvSpPr>
        <p:spPr bwMode="auto">
          <a:xfrm>
            <a:off x="3500438" y="2593975"/>
            <a:ext cx="419100" cy="419100"/>
          </a:xfrm>
          <a:custGeom>
            <a:avLst/>
            <a:gdLst>
              <a:gd name="T0" fmla="*/ 0 w 419100"/>
              <a:gd name="T1" fmla="*/ 160082 h 419100"/>
              <a:gd name="T2" fmla="*/ 160083 w 419100"/>
              <a:gd name="T3" fmla="*/ 160083 h 419100"/>
              <a:gd name="T4" fmla="*/ 209550 w 419100"/>
              <a:gd name="T5" fmla="*/ 0 h 419100"/>
              <a:gd name="T6" fmla="*/ 259017 w 419100"/>
              <a:gd name="T7" fmla="*/ 160083 h 419100"/>
              <a:gd name="T8" fmla="*/ 419100 w 419100"/>
              <a:gd name="T9" fmla="*/ 160082 h 419100"/>
              <a:gd name="T10" fmla="*/ 289590 w 419100"/>
              <a:gd name="T11" fmla="*/ 259017 h 419100"/>
              <a:gd name="T12" fmla="*/ 339059 w 419100"/>
              <a:gd name="T13" fmla="*/ 419099 h 419100"/>
              <a:gd name="T14" fmla="*/ 209550 w 419100"/>
              <a:gd name="T15" fmla="*/ 320162 h 419100"/>
              <a:gd name="T16" fmla="*/ 80041 w 419100"/>
              <a:gd name="T17" fmla="*/ 419099 h 419100"/>
              <a:gd name="T18" fmla="*/ 129510 w 419100"/>
              <a:gd name="T19" fmla="*/ 259017 h 419100"/>
              <a:gd name="T20" fmla="*/ 0 w 419100"/>
              <a:gd name="T21" fmla="*/ 160082 h 419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100" h="419100">
                <a:moveTo>
                  <a:pt x="0" y="160082"/>
                </a:moveTo>
                <a:lnTo>
                  <a:pt x="160083" y="160083"/>
                </a:lnTo>
                <a:lnTo>
                  <a:pt x="209550" y="0"/>
                </a:lnTo>
                <a:lnTo>
                  <a:pt x="259017" y="160083"/>
                </a:lnTo>
                <a:lnTo>
                  <a:pt x="419100" y="160082"/>
                </a:lnTo>
                <a:lnTo>
                  <a:pt x="289590" y="259017"/>
                </a:lnTo>
                <a:lnTo>
                  <a:pt x="339059" y="419099"/>
                </a:lnTo>
                <a:lnTo>
                  <a:pt x="209550" y="320162"/>
                </a:lnTo>
                <a:lnTo>
                  <a:pt x="80041" y="419099"/>
                </a:lnTo>
                <a:lnTo>
                  <a:pt x="129510" y="259017"/>
                </a:lnTo>
                <a:lnTo>
                  <a:pt x="0" y="160082"/>
                </a:lnTo>
                <a:close/>
              </a:path>
            </a:pathLst>
          </a:custGeom>
          <a:solidFill>
            <a:srgbClr val="D9D9D9"/>
          </a:solidFill>
          <a:ln w="3175" cap="flat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7" name="星 5 6"/>
          <p:cNvSpPr>
            <a:spLocks/>
          </p:cNvSpPr>
          <p:nvPr/>
        </p:nvSpPr>
        <p:spPr bwMode="auto">
          <a:xfrm>
            <a:off x="2154238" y="2598738"/>
            <a:ext cx="419100" cy="419100"/>
          </a:xfrm>
          <a:custGeom>
            <a:avLst/>
            <a:gdLst>
              <a:gd name="T0" fmla="*/ 0 w 419100"/>
              <a:gd name="T1" fmla="*/ 160082 h 419100"/>
              <a:gd name="T2" fmla="*/ 160083 w 419100"/>
              <a:gd name="T3" fmla="*/ 160083 h 419100"/>
              <a:gd name="T4" fmla="*/ 209550 w 419100"/>
              <a:gd name="T5" fmla="*/ 0 h 419100"/>
              <a:gd name="T6" fmla="*/ 259017 w 419100"/>
              <a:gd name="T7" fmla="*/ 160083 h 419100"/>
              <a:gd name="T8" fmla="*/ 419100 w 419100"/>
              <a:gd name="T9" fmla="*/ 160082 h 419100"/>
              <a:gd name="T10" fmla="*/ 289590 w 419100"/>
              <a:gd name="T11" fmla="*/ 259017 h 419100"/>
              <a:gd name="T12" fmla="*/ 339059 w 419100"/>
              <a:gd name="T13" fmla="*/ 419099 h 419100"/>
              <a:gd name="T14" fmla="*/ 209550 w 419100"/>
              <a:gd name="T15" fmla="*/ 320162 h 419100"/>
              <a:gd name="T16" fmla="*/ 80041 w 419100"/>
              <a:gd name="T17" fmla="*/ 419099 h 419100"/>
              <a:gd name="T18" fmla="*/ 129510 w 419100"/>
              <a:gd name="T19" fmla="*/ 259017 h 419100"/>
              <a:gd name="T20" fmla="*/ 0 w 419100"/>
              <a:gd name="T21" fmla="*/ 160082 h 419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100" h="419100">
                <a:moveTo>
                  <a:pt x="0" y="160082"/>
                </a:moveTo>
                <a:lnTo>
                  <a:pt x="160083" y="160083"/>
                </a:lnTo>
                <a:lnTo>
                  <a:pt x="209550" y="0"/>
                </a:lnTo>
                <a:lnTo>
                  <a:pt x="259017" y="160083"/>
                </a:lnTo>
                <a:lnTo>
                  <a:pt x="419100" y="160082"/>
                </a:lnTo>
                <a:lnTo>
                  <a:pt x="289590" y="259017"/>
                </a:lnTo>
                <a:lnTo>
                  <a:pt x="339059" y="419099"/>
                </a:lnTo>
                <a:lnTo>
                  <a:pt x="209550" y="320162"/>
                </a:lnTo>
                <a:lnTo>
                  <a:pt x="80041" y="419099"/>
                </a:lnTo>
                <a:lnTo>
                  <a:pt x="129510" y="259017"/>
                </a:lnTo>
                <a:lnTo>
                  <a:pt x="0" y="160082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8" name="星 5 7"/>
          <p:cNvSpPr>
            <a:spLocks/>
          </p:cNvSpPr>
          <p:nvPr/>
        </p:nvSpPr>
        <p:spPr bwMode="auto">
          <a:xfrm>
            <a:off x="1706563" y="2593975"/>
            <a:ext cx="419100" cy="419100"/>
          </a:xfrm>
          <a:custGeom>
            <a:avLst/>
            <a:gdLst>
              <a:gd name="T0" fmla="*/ 0 w 419100"/>
              <a:gd name="T1" fmla="*/ 160082 h 419100"/>
              <a:gd name="T2" fmla="*/ 160083 w 419100"/>
              <a:gd name="T3" fmla="*/ 160083 h 419100"/>
              <a:gd name="T4" fmla="*/ 209550 w 419100"/>
              <a:gd name="T5" fmla="*/ 0 h 419100"/>
              <a:gd name="T6" fmla="*/ 259017 w 419100"/>
              <a:gd name="T7" fmla="*/ 160083 h 419100"/>
              <a:gd name="T8" fmla="*/ 419100 w 419100"/>
              <a:gd name="T9" fmla="*/ 160082 h 419100"/>
              <a:gd name="T10" fmla="*/ 289590 w 419100"/>
              <a:gd name="T11" fmla="*/ 259017 h 419100"/>
              <a:gd name="T12" fmla="*/ 339059 w 419100"/>
              <a:gd name="T13" fmla="*/ 419099 h 419100"/>
              <a:gd name="T14" fmla="*/ 209550 w 419100"/>
              <a:gd name="T15" fmla="*/ 320162 h 419100"/>
              <a:gd name="T16" fmla="*/ 80041 w 419100"/>
              <a:gd name="T17" fmla="*/ 419099 h 419100"/>
              <a:gd name="T18" fmla="*/ 129510 w 419100"/>
              <a:gd name="T19" fmla="*/ 259017 h 419100"/>
              <a:gd name="T20" fmla="*/ 0 w 419100"/>
              <a:gd name="T21" fmla="*/ 160082 h 4191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9100" h="419100">
                <a:moveTo>
                  <a:pt x="0" y="160082"/>
                </a:moveTo>
                <a:lnTo>
                  <a:pt x="160083" y="160083"/>
                </a:lnTo>
                <a:lnTo>
                  <a:pt x="209550" y="0"/>
                </a:lnTo>
                <a:lnTo>
                  <a:pt x="259017" y="160083"/>
                </a:lnTo>
                <a:lnTo>
                  <a:pt x="419100" y="160082"/>
                </a:lnTo>
                <a:lnTo>
                  <a:pt x="289590" y="259017"/>
                </a:lnTo>
                <a:lnTo>
                  <a:pt x="339059" y="419099"/>
                </a:lnTo>
                <a:lnTo>
                  <a:pt x="209550" y="320162"/>
                </a:lnTo>
                <a:lnTo>
                  <a:pt x="80041" y="419099"/>
                </a:lnTo>
                <a:lnTo>
                  <a:pt x="129510" y="259017"/>
                </a:lnTo>
                <a:lnTo>
                  <a:pt x="0" y="160082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31751" name="テキスト ボックス 8"/>
          <p:cNvSpPr txBox="1">
            <a:spLocks noChangeArrowheads="1"/>
          </p:cNvSpPr>
          <p:nvPr/>
        </p:nvSpPr>
        <p:spPr bwMode="auto">
          <a:xfrm>
            <a:off x="1211263" y="1633538"/>
            <a:ext cx="45672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rgbClr val="000099"/>
                </a:solidFill>
                <a:latin typeface="Arial" pitchFamily="34" charset="0"/>
              </a:rPr>
              <a:t>Overall Assessment Result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01738" y="2063750"/>
            <a:ext cx="3200400" cy="27527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753" name="テキスト ボックス 10"/>
          <p:cNvSpPr txBox="1">
            <a:spLocks noChangeArrowheads="1"/>
          </p:cNvSpPr>
          <p:nvPr/>
        </p:nvSpPr>
        <p:spPr bwMode="auto">
          <a:xfrm>
            <a:off x="1262063" y="2063750"/>
            <a:ext cx="1970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99"/>
                </a:solidFill>
                <a:latin typeface="Arial" pitchFamily="34" charset="0"/>
              </a:rPr>
              <a:t>Overall Rank</a:t>
            </a:r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93838" y="3333750"/>
            <a:ext cx="2590800" cy="533400"/>
          </a:xfrm>
          <a:prstGeom prst="rect">
            <a:avLst/>
          </a:prstGeom>
          <a:solidFill>
            <a:srgbClr val="F2F2F2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755" name="テキスト ボックス 12"/>
          <p:cNvSpPr txBox="1">
            <a:spLocks noChangeArrowheads="1"/>
          </p:cNvSpPr>
          <p:nvPr/>
        </p:nvSpPr>
        <p:spPr bwMode="auto">
          <a:xfrm>
            <a:off x="3386138" y="3352800"/>
            <a:ext cx="66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000">
                <a:solidFill>
                  <a:srgbClr val="000099"/>
                </a:solidFill>
                <a:latin typeface="Arial" pitchFamily="34" charset="0"/>
              </a:rPr>
              <a:t>2.5</a:t>
            </a:r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01775" y="4078288"/>
            <a:ext cx="2590800" cy="588962"/>
          </a:xfrm>
          <a:prstGeom prst="rect">
            <a:avLst/>
          </a:prstGeom>
          <a:solidFill>
            <a:srgbClr val="F2F2F2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757" name="テキスト ボックス 14"/>
          <p:cNvSpPr txBox="1">
            <a:spLocks noChangeArrowheads="1"/>
          </p:cNvSpPr>
          <p:nvPr/>
        </p:nvSpPr>
        <p:spPr bwMode="auto">
          <a:xfrm>
            <a:off x="2770188" y="4240213"/>
            <a:ext cx="6619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99"/>
                </a:solidFill>
                <a:latin typeface="Arial" pitchFamily="34" charset="0"/>
              </a:rPr>
              <a:t>470</a:t>
            </a:r>
          </a:p>
        </p:txBody>
      </p:sp>
      <p:sp>
        <p:nvSpPr>
          <p:cNvPr id="31758" name="テキスト ボックス 15"/>
          <p:cNvSpPr txBox="1">
            <a:spLocks noChangeArrowheads="1"/>
          </p:cNvSpPr>
          <p:nvPr/>
        </p:nvSpPr>
        <p:spPr bwMode="auto">
          <a:xfrm>
            <a:off x="1550988" y="4108450"/>
            <a:ext cx="17287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CO2 Reduction</a:t>
            </a:r>
          </a:p>
        </p:txBody>
      </p:sp>
      <p:sp>
        <p:nvSpPr>
          <p:cNvPr id="31759" name="テキスト ボックス 16"/>
          <p:cNvSpPr txBox="1">
            <a:spLocks noChangeArrowheads="1"/>
          </p:cNvSpPr>
          <p:nvPr/>
        </p:nvSpPr>
        <p:spPr bwMode="auto">
          <a:xfrm>
            <a:off x="1550988" y="3363913"/>
            <a:ext cx="1728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Total Point </a:t>
            </a:r>
          </a:p>
          <a:p>
            <a:pPr eaLnBrk="1" hangingPunct="1"/>
            <a:r>
              <a:rPr lang="en-US" altLang="ja-JP" sz="1300">
                <a:solidFill>
                  <a:srgbClr val="000099"/>
                </a:solidFill>
                <a:latin typeface="Arial" pitchFamily="34" charset="0"/>
              </a:rPr>
              <a:t>average of (1)to(15)</a:t>
            </a:r>
          </a:p>
        </p:txBody>
      </p:sp>
      <p:sp>
        <p:nvSpPr>
          <p:cNvPr id="31760" name="テキスト ボックス 17"/>
          <p:cNvSpPr txBox="1">
            <a:spLocks noChangeArrowheads="1"/>
          </p:cNvSpPr>
          <p:nvPr/>
        </p:nvSpPr>
        <p:spPr bwMode="auto">
          <a:xfrm>
            <a:off x="3376613" y="4486275"/>
            <a:ext cx="8572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>
                <a:solidFill>
                  <a:srgbClr val="000099"/>
                </a:solidFill>
                <a:latin typeface="Arial" pitchFamily="34" charset="0"/>
              </a:rPr>
              <a:t>t-CO2/year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643438" y="2063750"/>
            <a:ext cx="4238625" cy="27527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1762" name="テキスト ボックス 19"/>
          <p:cNvSpPr txBox="1">
            <a:spLocks noChangeArrowheads="1"/>
          </p:cNvSpPr>
          <p:nvPr/>
        </p:nvSpPr>
        <p:spPr bwMode="auto">
          <a:xfrm>
            <a:off x="4852988" y="2076450"/>
            <a:ext cx="197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99"/>
                </a:solidFill>
                <a:latin typeface="Arial" pitchFamily="34" charset="0"/>
              </a:rPr>
              <a:t>Radar Chart</a:t>
            </a:r>
          </a:p>
        </p:txBody>
      </p:sp>
      <p:grpSp>
        <p:nvGrpSpPr>
          <p:cNvPr id="31763" name="グループ化 20"/>
          <p:cNvGrpSpPr>
            <a:grpSpLocks/>
          </p:cNvGrpSpPr>
          <p:nvPr/>
        </p:nvGrpSpPr>
        <p:grpSpPr bwMode="auto">
          <a:xfrm>
            <a:off x="5903913" y="2619375"/>
            <a:ext cx="1725612" cy="1647825"/>
            <a:chOff x="5689600" y="2428444"/>
            <a:chExt cx="1915160" cy="1828800"/>
          </a:xfrm>
        </p:grpSpPr>
        <p:sp>
          <p:nvSpPr>
            <p:cNvPr id="22" name="五角形 21"/>
            <p:cNvSpPr>
              <a:spLocks noChangeArrowheads="1"/>
            </p:cNvSpPr>
            <p:nvPr/>
          </p:nvSpPr>
          <p:spPr bwMode="auto">
            <a:xfrm>
              <a:off x="5689600" y="2428444"/>
              <a:ext cx="1915160" cy="1823515"/>
            </a:xfrm>
            <a:prstGeom prst="pentagon">
              <a:avLst/>
            </a:prstGeom>
            <a:solidFill>
              <a:srgbClr val="F2F2F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6655109" y="2440778"/>
              <a:ext cx="597276" cy="1816466"/>
            </a:xfrm>
            <a:custGeom>
              <a:avLst/>
              <a:gdLst>
                <a:gd name="connsiteX0" fmla="*/ 0 w 596900"/>
                <a:gd name="connsiteY0" fmla="*/ 0 h 1816100"/>
                <a:gd name="connsiteX1" fmla="*/ 0 w 596900"/>
                <a:gd name="connsiteY1" fmla="*/ 914400 h 1816100"/>
                <a:gd name="connsiteX2" fmla="*/ 596900 w 596900"/>
                <a:gd name="connsiteY2" fmla="*/ 1816100 h 181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6900" h="1816100">
                  <a:moveTo>
                    <a:pt x="0" y="0"/>
                  </a:moveTo>
                  <a:lnTo>
                    <a:pt x="0" y="914400"/>
                  </a:lnTo>
                  <a:lnTo>
                    <a:pt x="596900" y="181610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cxnSp>
          <p:nvCxnSpPr>
            <p:cNvPr id="24" name="直線コネクタ 23"/>
            <p:cNvCxnSpPr>
              <a:stCxn id="23" idx="1"/>
              <a:endCxn id="22" idx="1"/>
            </p:cNvCxnSpPr>
            <p:nvPr/>
          </p:nvCxnSpPr>
          <p:spPr>
            <a:xfrm flipH="1" flipV="1">
              <a:off x="5689600" y="3124375"/>
              <a:ext cx="965509" cy="23080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23" idx="1"/>
              <a:endCxn id="22" idx="5"/>
            </p:cNvCxnSpPr>
            <p:nvPr/>
          </p:nvCxnSpPr>
          <p:spPr>
            <a:xfrm flipV="1">
              <a:off x="6655109" y="3124375"/>
              <a:ext cx="949651" cy="23080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23" idx="1"/>
              <a:endCxn id="22" idx="2"/>
            </p:cNvCxnSpPr>
            <p:nvPr/>
          </p:nvCxnSpPr>
          <p:spPr>
            <a:xfrm flipH="1">
              <a:off x="6056070" y="3355177"/>
              <a:ext cx="599038" cy="89678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五角形 26"/>
            <p:cNvSpPr/>
            <p:nvPr/>
          </p:nvSpPr>
          <p:spPr>
            <a:xfrm>
              <a:off x="6006738" y="2733245"/>
              <a:ext cx="1293218" cy="1231532"/>
            </a:xfrm>
            <a:prstGeom prst="pentagon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8" name="五角形 27"/>
            <p:cNvSpPr/>
            <p:nvPr/>
          </p:nvSpPr>
          <p:spPr>
            <a:xfrm>
              <a:off x="6311542" y="3025712"/>
              <a:ext cx="694180" cy="660693"/>
            </a:xfrm>
            <a:prstGeom prst="pentagon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5714266" y="3053901"/>
              <a:ext cx="1582166" cy="1199819"/>
            </a:xfrm>
            <a:custGeom>
              <a:avLst/>
              <a:gdLst>
                <a:gd name="connsiteX0" fmla="*/ 552450 w 1581150"/>
                <a:gd name="connsiteY0" fmla="*/ 923925 h 1200150"/>
                <a:gd name="connsiteX1" fmla="*/ 0 w 1581150"/>
                <a:gd name="connsiteY1" fmla="*/ 85725 h 1200150"/>
                <a:gd name="connsiteX2" fmla="*/ 962025 w 1581150"/>
                <a:gd name="connsiteY2" fmla="*/ 0 h 1200150"/>
                <a:gd name="connsiteX3" fmla="*/ 1581150 w 1581150"/>
                <a:gd name="connsiteY3" fmla="*/ 142875 h 1200150"/>
                <a:gd name="connsiteX4" fmla="*/ 1524000 w 1581150"/>
                <a:gd name="connsiteY4" fmla="*/ 1200150 h 1200150"/>
                <a:gd name="connsiteX5" fmla="*/ 552450 w 1581150"/>
                <a:gd name="connsiteY5" fmla="*/ 923925 h 120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1150" h="1200150">
                  <a:moveTo>
                    <a:pt x="552450" y="923925"/>
                  </a:moveTo>
                  <a:lnTo>
                    <a:pt x="0" y="85725"/>
                  </a:lnTo>
                  <a:lnTo>
                    <a:pt x="962025" y="0"/>
                  </a:lnTo>
                  <a:lnTo>
                    <a:pt x="1581150" y="142875"/>
                  </a:lnTo>
                  <a:lnTo>
                    <a:pt x="1524000" y="1200150"/>
                  </a:lnTo>
                  <a:lnTo>
                    <a:pt x="552450" y="923925"/>
                  </a:lnTo>
                  <a:close/>
                </a:path>
              </a:pathLst>
            </a:custGeom>
            <a:solidFill>
              <a:srgbClr val="FFC000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  <p:sp>
        <p:nvSpPr>
          <p:cNvPr id="31764" name="テキスト ボックス 29"/>
          <p:cNvSpPr txBox="1">
            <a:spLocks noChangeArrowheads="1"/>
          </p:cNvSpPr>
          <p:nvPr/>
        </p:nvSpPr>
        <p:spPr bwMode="auto">
          <a:xfrm>
            <a:off x="6078538" y="2336800"/>
            <a:ext cx="13843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Demand</a:t>
            </a:r>
            <a:r>
              <a:rPr lang="ja-JP" altLang="en-US" sz="1500">
                <a:solidFill>
                  <a:srgbClr val="000099"/>
                </a:solidFill>
                <a:latin typeface="Arial" pitchFamily="34" charset="0"/>
                <a:ea typeface="Adobe Fan Heiti Std B" charset="-128"/>
              </a:rPr>
              <a:t> </a:t>
            </a:r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Side</a:t>
            </a:r>
          </a:p>
        </p:txBody>
      </p:sp>
      <p:sp>
        <p:nvSpPr>
          <p:cNvPr id="31765" name="テキスト ボックス 30"/>
          <p:cNvSpPr txBox="1">
            <a:spLocks noChangeArrowheads="1"/>
          </p:cNvSpPr>
          <p:nvPr/>
        </p:nvSpPr>
        <p:spPr bwMode="auto">
          <a:xfrm>
            <a:off x="7583488" y="3127375"/>
            <a:ext cx="12985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Supply</a:t>
            </a:r>
            <a:r>
              <a:rPr lang="ja-JP" altLang="en-US" sz="1500">
                <a:solidFill>
                  <a:srgbClr val="000099"/>
                </a:solidFill>
                <a:latin typeface="Arial" pitchFamily="34" charset="0"/>
                <a:ea typeface="Adobe Fan Heiti Std B" charset="-128"/>
              </a:rPr>
              <a:t> </a:t>
            </a:r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Side</a:t>
            </a:r>
          </a:p>
        </p:txBody>
      </p:sp>
      <p:sp>
        <p:nvSpPr>
          <p:cNvPr id="31766" name="テキスト ボックス 31"/>
          <p:cNvSpPr txBox="1">
            <a:spLocks noChangeArrowheads="1"/>
          </p:cNvSpPr>
          <p:nvPr/>
        </p:nvSpPr>
        <p:spPr bwMode="auto">
          <a:xfrm>
            <a:off x="7275513" y="4222750"/>
            <a:ext cx="125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Demand</a:t>
            </a:r>
            <a:r>
              <a:rPr lang="ja-JP" altLang="en-US" sz="1500">
                <a:solidFill>
                  <a:srgbClr val="000099"/>
                </a:solidFill>
                <a:latin typeface="Arial" pitchFamily="34" charset="0"/>
                <a:ea typeface="Adobe Fan Heiti Std B" charset="-128"/>
              </a:rPr>
              <a:t> </a:t>
            </a:r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&amp;</a:t>
            </a:r>
            <a:r>
              <a:rPr lang="ja-JP" altLang="en-US" sz="1500">
                <a:solidFill>
                  <a:srgbClr val="000099"/>
                </a:solidFill>
                <a:latin typeface="Arial" pitchFamily="34" charset="0"/>
                <a:ea typeface="Adobe Fan Heiti Std B" charset="-128"/>
              </a:rPr>
              <a:t> </a:t>
            </a:r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Supply</a:t>
            </a:r>
            <a:r>
              <a:rPr lang="ja-JP" altLang="en-US" sz="1500">
                <a:solidFill>
                  <a:srgbClr val="000099"/>
                </a:solidFill>
                <a:latin typeface="Arial" pitchFamily="34" charset="0"/>
                <a:ea typeface="Adobe Fan Heiti Std B" charset="-128"/>
              </a:rPr>
              <a:t> </a:t>
            </a:r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Side</a:t>
            </a:r>
          </a:p>
        </p:txBody>
      </p:sp>
      <p:sp>
        <p:nvSpPr>
          <p:cNvPr id="31767" name="テキスト ボックス 32"/>
          <p:cNvSpPr txBox="1">
            <a:spLocks noChangeArrowheads="1"/>
          </p:cNvSpPr>
          <p:nvPr/>
        </p:nvSpPr>
        <p:spPr bwMode="auto">
          <a:xfrm>
            <a:off x="4706938" y="4222750"/>
            <a:ext cx="162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Environment &amp; Resource</a:t>
            </a:r>
          </a:p>
        </p:txBody>
      </p:sp>
      <p:sp>
        <p:nvSpPr>
          <p:cNvPr id="31768" name="テキスト ボックス 33"/>
          <p:cNvSpPr txBox="1">
            <a:spLocks noChangeArrowheads="1"/>
          </p:cNvSpPr>
          <p:nvPr/>
        </p:nvSpPr>
        <p:spPr bwMode="auto">
          <a:xfrm>
            <a:off x="4706938" y="3162300"/>
            <a:ext cx="12001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500">
                <a:solidFill>
                  <a:srgbClr val="000099"/>
                </a:solidFill>
                <a:latin typeface="Arial" pitchFamily="34" charset="0"/>
              </a:rPr>
              <a:t>Governance</a:t>
            </a:r>
          </a:p>
        </p:txBody>
      </p:sp>
      <p:sp>
        <p:nvSpPr>
          <p:cNvPr id="35" name="正方形/長方形 34"/>
          <p:cNvSpPr>
            <a:spLocks noChangeArrowheads="1"/>
          </p:cNvSpPr>
          <p:nvPr/>
        </p:nvSpPr>
        <p:spPr bwMode="auto">
          <a:xfrm>
            <a:off x="960438" y="4911725"/>
            <a:ext cx="8051800" cy="1498600"/>
          </a:xfrm>
          <a:prstGeom prst="rect">
            <a:avLst/>
          </a:prstGeom>
          <a:solidFill>
            <a:srgbClr val="DDF3EA">
              <a:alpha val="69803"/>
            </a:srgbClr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770" name="テキスト ボックス 35"/>
          <p:cNvSpPr txBox="1">
            <a:spLocks noChangeArrowheads="1"/>
          </p:cNvSpPr>
          <p:nvPr/>
        </p:nvSpPr>
        <p:spPr bwMode="auto">
          <a:xfrm>
            <a:off x="1255713" y="4911725"/>
            <a:ext cx="68595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rgbClr val="000099"/>
                </a:solidFill>
                <a:latin typeface="Arial" pitchFamily="34" charset="0"/>
              </a:rPr>
              <a:t>Individual Assessment (more than 30 items)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/>
        </p:nvGraphicFramePr>
        <p:xfrm>
          <a:off x="1362075" y="5219700"/>
          <a:ext cx="7491413" cy="1206500"/>
        </p:xfrm>
        <a:graphic>
          <a:graphicData uri="http://schemas.openxmlformats.org/drawingml/2006/table">
            <a:tbl>
              <a:tblPr/>
              <a:tblGrid>
                <a:gridCol w="1700213"/>
                <a:gridCol w="1158875"/>
                <a:gridCol w="1157287"/>
                <a:gridCol w="1158875"/>
                <a:gridCol w="1157288"/>
                <a:gridCol w="1158875"/>
              </a:tblGrid>
              <a:tr h="244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GPｺﾞｼｯｸE" pitchFamily="50" charset="-128"/>
                          <a:cs typeface="Arial" pitchFamily="34" charset="0"/>
                        </a:rPr>
                        <a:t>Required</a:t>
                      </a:r>
                      <a:r>
                        <a:rPr kumimoji="1" lang="ja-JP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GPｺﾞｼｯｸE" pitchFamily="50" charset="-128"/>
                        </a:rPr>
                        <a:t> ・・・</a:t>
                      </a:r>
                    </a:p>
                  </a:txBody>
                  <a:tcPr marL="91435" marR="91435" marT="45756" marB="4575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GPｺﾞｼｯｸE" pitchFamily="50" charset="-128"/>
                          <a:cs typeface="Arial" pitchFamily="34" charset="0"/>
                        </a:rPr>
                        <a:t>Optional</a:t>
                      </a:r>
                      <a:r>
                        <a:rPr kumimoji="1" lang="ja-JP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GPｺﾞｼｯｸE" pitchFamily="50" charset="-128"/>
                        </a:rPr>
                        <a:t> ・・・</a:t>
                      </a:r>
                    </a:p>
                  </a:txBody>
                  <a:tcPr marL="91435" marR="91435" marT="45756" marB="4575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GPｺﾞｼｯｸE" pitchFamily="50" charset="-128"/>
                          <a:cs typeface="Arial" pitchFamily="34" charset="0"/>
                        </a:rPr>
                        <a:t>Total (average)</a:t>
                      </a:r>
                      <a:endParaRPr kumimoji="1" lang="ja-JP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HGPｺﾞｼｯｸE" pitchFamily="50" charset="-128"/>
                      </a:endParaRPr>
                    </a:p>
                  </a:txBody>
                  <a:tcPr marL="91435" marR="91435" marT="45756" marB="457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星 5 37"/>
          <p:cNvSpPr>
            <a:spLocks/>
          </p:cNvSpPr>
          <p:nvPr/>
        </p:nvSpPr>
        <p:spPr bwMode="auto">
          <a:xfrm>
            <a:off x="7896225" y="525938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39" name="星 5 38"/>
          <p:cNvSpPr>
            <a:spLocks/>
          </p:cNvSpPr>
          <p:nvPr/>
        </p:nvSpPr>
        <p:spPr bwMode="auto">
          <a:xfrm>
            <a:off x="8067675" y="525938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0" name="星 5 39"/>
          <p:cNvSpPr>
            <a:spLocks/>
          </p:cNvSpPr>
          <p:nvPr/>
        </p:nvSpPr>
        <p:spPr bwMode="auto">
          <a:xfrm>
            <a:off x="8232775" y="525938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1" name="星 5 40"/>
          <p:cNvSpPr>
            <a:spLocks/>
          </p:cNvSpPr>
          <p:nvPr/>
        </p:nvSpPr>
        <p:spPr bwMode="auto">
          <a:xfrm>
            <a:off x="8391525" y="525938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2" name="星 5 41"/>
          <p:cNvSpPr>
            <a:spLocks/>
          </p:cNvSpPr>
          <p:nvPr/>
        </p:nvSpPr>
        <p:spPr bwMode="auto">
          <a:xfrm>
            <a:off x="8556625" y="525938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3" name="星 5 42"/>
          <p:cNvSpPr>
            <a:spLocks/>
          </p:cNvSpPr>
          <p:nvPr/>
        </p:nvSpPr>
        <p:spPr bwMode="auto">
          <a:xfrm>
            <a:off x="6797675" y="52530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4" name="星 5 43"/>
          <p:cNvSpPr>
            <a:spLocks/>
          </p:cNvSpPr>
          <p:nvPr/>
        </p:nvSpPr>
        <p:spPr bwMode="auto">
          <a:xfrm>
            <a:off x="6969125" y="52530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5" name="星 5 44"/>
          <p:cNvSpPr>
            <a:spLocks/>
          </p:cNvSpPr>
          <p:nvPr/>
        </p:nvSpPr>
        <p:spPr bwMode="auto">
          <a:xfrm>
            <a:off x="7134225" y="52530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6" name="星 5 45"/>
          <p:cNvSpPr>
            <a:spLocks/>
          </p:cNvSpPr>
          <p:nvPr/>
        </p:nvSpPr>
        <p:spPr bwMode="auto">
          <a:xfrm>
            <a:off x="7292975" y="52530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7" name="星 5 46"/>
          <p:cNvSpPr>
            <a:spLocks/>
          </p:cNvSpPr>
          <p:nvPr/>
        </p:nvSpPr>
        <p:spPr bwMode="auto">
          <a:xfrm>
            <a:off x="5699125" y="5256213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8" name="星 5 47"/>
          <p:cNvSpPr>
            <a:spLocks/>
          </p:cNvSpPr>
          <p:nvPr/>
        </p:nvSpPr>
        <p:spPr bwMode="auto">
          <a:xfrm>
            <a:off x="5870575" y="5256213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9" name="星 5 48"/>
          <p:cNvSpPr>
            <a:spLocks/>
          </p:cNvSpPr>
          <p:nvPr/>
        </p:nvSpPr>
        <p:spPr bwMode="auto">
          <a:xfrm>
            <a:off x="6035675" y="5256213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50" name="星 5 49"/>
          <p:cNvSpPr>
            <a:spLocks/>
          </p:cNvSpPr>
          <p:nvPr/>
        </p:nvSpPr>
        <p:spPr bwMode="auto">
          <a:xfrm>
            <a:off x="4670425" y="52657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51" name="星 5 50"/>
          <p:cNvSpPr>
            <a:spLocks/>
          </p:cNvSpPr>
          <p:nvPr/>
        </p:nvSpPr>
        <p:spPr bwMode="auto">
          <a:xfrm>
            <a:off x="4841875" y="52657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52" name="星 5 51"/>
          <p:cNvSpPr>
            <a:spLocks/>
          </p:cNvSpPr>
          <p:nvPr/>
        </p:nvSpPr>
        <p:spPr bwMode="auto">
          <a:xfrm>
            <a:off x="3568700" y="5265738"/>
            <a:ext cx="160338" cy="160337"/>
          </a:xfrm>
          <a:custGeom>
            <a:avLst/>
            <a:gdLst>
              <a:gd name="T0" fmla="*/ 0 w 160338"/>
              <a:gd name="T1" fmla="*/ 61244 h 160338"/>
              <a:gd name="T2" fmla="*/ 61244 w 160338"/>
              <a:gd name="T3" fmla="*/ 61244 h 160338"/>
              <a:gd name="T4" fmla="*/ 80169 w 160338"/>
              <a:gd name="T5" fmla="*/ 0 h 160338"/>
              <a:gd name="T6" fmla="*/ 99094 w 160338"/>
              <a:gd name="T7" fmla="*/ 61244 h 160338"/>
              <a:gd name="T8" fmla="*/ 160338 w 160338"/>
              <a:gd name="T9" fmla="*/ 61244 h 160338"/>
              <a:gd name="T10" fmla="*/ 110790 w 160338"/>
              <a:gd name="T11" fmla="*/ 99082 h 160338"/>
              <a:gd name="T12" fmla="*/ 129716 w 160338"/>
              <a:gd name="T13" fmla="*/ 160326 h 160338"/>
              <a:gd name="T14" fmla="*/ 80169 w 160338"/>
              <a:gd name="T15" fmla="*/ 122474 h 160338"/>
              <a:gd name="T16" fmla="*/ 30622 w 160338"/>
              <a:gd name="T17" fmla="*/ 160326 h 160338"/>
              <a:gd name="T18" fmla="*/ 49548 w 160338"/>
              <a:gd name="T19" fmla="*/ 99082 h 160338"/>
              <a:gd name="T20" fmla="*/ 0 w 160338"/>
              <a:gd name="T21" fmla="*/ 61244 h 1603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0338" h="160338">
                <a:moveTo>
                  <a:pt x="0" y="61244"/>
                </a:moveTo>
                <a:lnTo>
                  <a:pt x="61244" y="61244"/>
                </a:lnTo>
                <a:lnTo>
                  <a:pt x="80169" y="0"/>
                </a:lnTo>
                <a:lnTo>
                  <a:pt x="99094" y="61244"/>
                </a:lnTo>
                <a:lnTo>
                  <a:pt x="160338" y="61244"/>
                </a:lnTo>
                <a:lnTo>
                  <a:pt x="110790" y="99094"/>
                </a:lnTo>
                <a:lnTo>
                  <a:pt x="129716" y="160338"/>
                </a:lnTo>
                <a:lnTo>
                  <a:pt x="80169" y="122486"/>
                </a:lnTo>
                <a:lnTo>
                  <a:pt x="30622" y="160338"/>
                </a:lnTo>
                <a:lnTo>
                  <a:pt x="49548" y="99094"/>
                </a:lnTo>
                <a:lnTo>
                  <a:pt x="0" y="61244"/>
                </a:lnTo>
                <a:close/>
              </a:path>
            </a:pathLst>
          </a:custGeom>
          <a:solidFill>
            <a:srgbClr val="FFD7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3081338" y="5572125"/>
            <a:ext cx="3409950" cy="114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3081338" y="5889625"/>
            <a:ext cx="4584700" cy="114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081338" y="6219825"/>
            <a:ext cx="3937000" cy="114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3634" name="正方形/長方形 56"/>
          <p:cNvSpPr>
            <a:spLocks noChangeArrowheads="1"/>
          </p:cNvSpPr>
          <p:nvPr/>
        </p:nvSpPr>
        <p:spPr bwMode="auto">
          <a:xfrm>
            <a:off x="923925" y="908050"/>
            <a:ext cx="7958138" cy="523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99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b="1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Image of assessment result</a:t>
            </a:r>
          </a:p>
        </p:txBody>
      </p:sp>
      <p:sp>
        <p:nvSpPr>
          <p:cNvPr id="31825" name="正方形/長方形 12"/>
          <p:cNvSpPr>
            <a:spLocks noChangeArrowheads="1"/>
          </p:cNvSpPr>
          <p:nvPr/>
        </p:nvSpPr>
        <p:spPr bwMode="auto">
          <a:xfrm>
            <a:off x="128588" y="188913"/>
            <a:ext cx="9605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>
              <a:spcBef>
                <a:spcPct val="0"/>
              </a:spcBef>
              <a:buSzPct val="90000"/>
            </a:pP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APEC Low Carbon Town-Indicator system</a:t>
            </a:r>
          </a:p>
        </p:txBody>
      </p:sp>
      <p:sp>
        <p:nvSpPr>
          <p:cNvPr id="31826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9067800" y="6643688"/>
            <a:ext cx="838200" cy="2413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2585CA06-EEA3-40B8-86A1-44F77C154B4E}" type="slidenum">
              <a:rPr lang="ja-JP" altLang="en-US">
                <a:solidFill>
                  <a:srgbClr val="000090"/>
                </a:solidFill>
                <a:latin typeface="ＭＳ Ｐゴシック" pitchFamily="50" charset="-128"/>
              </a:rPr>
              <a:pPr/>
              <a:t>4</a:t>
            </a:fld>
            <a:endParaRPr lang="ja-JP" altLang="en-US">
              <a:solidFill>
                <a:srgbClr val="000090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53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20001" y="6521659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Transition of LCMT Project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273050" y="764704"/>
            <a:ext cx="9447213" cy="1440160"/>
          </a:xfrm>
          <a:prstGeom prst="roundRect">
            <a:avLst>
              <a:gd name="adj" fmla="val 975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000090"/>
              </a:solidFill>
              <a:cs typeface="ＭＳ Ｐゴシック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73050" y="4302957"/>
            <a:ext cx="9447213" cy="1302729"/>
          </a:xfrm>
          <a:prstGeom prst="roundRect">
            <a:avLst>
              <a:gd name="adj" fmla="val 109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000090"/>
              </a:solidFill>
              <a:cs typeface="ＭＳ Ｐゴシック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3050" y="2379539"/>
            <a:ext cx="9447213" cy="1769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000090"/>
              </a:solidFill>
              <a:cs typeface="ＭＳ Ｐゴシック" charset="0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 bwMode="auto">
          <a:xfrm>
            <a:off x="344488" y="764704"/>
            <a:ext cx="8431213" cy="5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108000" rIns="216000" bIns="108000" rtlCol="0">
            <a:sp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dirty="0" smtClean="0">
                <a:latin typeface="Verdana" pitchFamily="34" charset="0"/>
                <a:ea typeface="ＭＳ Ｐゴシック" pitchFamily="50" charset="-128"/>
              </a:rPr>
              <a:t>Phase 1 – Phase 6 (2011-2016)</a:t>
            </a:r>
            <a:endParaRPr lang="ja-JP" altLang="en-US" dirty="0" smtClean="0">
              <a:latin typeface="Verdana" pitchFamily="34" charset="0"/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90900" y="1197248"/>
            <a:ext cx="2798763" cy="7858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1050" y="1197248"/>
            <a:ext cx="2609850" cy="785812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89663" y="1190899"/>
            <a:ext cx="2724150" cy="792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3125" y="2813100"/>
            <a:ext cx="5330825" cy="667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186488" y="2810172"/>
            <a:ext cx="2798762" cy="6701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27675" y="3456296"/>
            <a:ext cx="3177143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テキスト ボックス 11"/>
          <p:cNvSpPr txBox="1">
            <a:spLocks noChangeArrowheads="1"/>
          </p:cNvSpPr>
          <p:nvPr/>
        </p:nvSpPr>
        <p:spPr bwMode="auto">
          <a:xfrm>
            <a:off x="958850" y="1196752"/>
            <a:ext cx="23542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400" dirty="0" smtClean="0">
                <a:latin typeface="Verdana" pitchFamily="34" charset="0"/>
              </a:rPr>
              <a:t>Refinement of </a:t>
            </a:r>
            <a:r>
              <a:rPr lang="en-US" altLang="ja-JP" sz="1400" dirty="0">
                <a:latin typeface="Verdana" pitchFamily="34" charset="0"/>
              </a:rPr>
              <a:t>the “Concept” (including the LCT-I System)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17" name="テキスト ボックス 12"/>
          <p:cNvSpPr txBox="1">
            <a:spLocks noChangeArrowheads="1"/>
          </p:cNvSpPr>
          <p:nvPr/>
        </p:nvSpPr>
        <p:spPr bwMode="auto">
          <a:xfrm>
            <a:off x="3493097" y="1290590"/>
            <a:ext cx="26800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Feasibility Study (full scale</a:t>
            </a:r>
            <a:r>
              <a:rPr lang="en-US" altLang="ja-JP" sz="1400" dirty="0" smtClean="0">
                <a:latin typeface="Verdana" pitchFamily="34" charset="0"/>
              </a:rPr>
              <a:t>)</a:t>
            </a:r>
          </a:p>
          <a:p>
            <a:pPr algn="ctr" eaLnBrk="1" hangingPunct="1"/>
            <a:r>
              <a:rPr lang="en-US" altLang="ja-JP" sz="1400" dirty="0" smtClean="0">
                <a:latin typeface="Verdana" pitchFamily="34" charset="0"/>
              </a:rPr>
              <a:t>of the Case Town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18" name="テキスト ボックス 13"/>
          <p:cNvSpPr txBox="1">
            <a:spLocks noChangeArrowheads="1"/>
          </p:cNvSpPr>
          <p:nvPr/>
        </p:nvSpPr>
        <p:spPr bwMode="auto">
          <a:xfrm>
            <a:off x="6536096" y="1249596"/>
            <a:ext cx="17924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Policy </a:t>
            </a:r>
            <a:r>
              <a:rPr lang="en-US" altLang="ja-JP" sz="1400" dirty="0" smtClean="0">
                <a:latin typeface="Verdana" pitchFamily="34" charset="0"/>
              </a:rPr>
              <a:t>Review</a:t>
            </a:r>
          </a:p>
          <a:p>
            <a:pPr algn="ctr" eaLnBrk="1" hangingPunct="1"/>
            <a:r>
              <a:rPr lang="en-US" altLang="ja-JP" sz="1400" dirty="0" smtClean="0">
                <a:latin typeface="Verdana" pitchFamily="34" charset="0"/>
              </a:rPr>
              <a:t>of the </a:t>
            </a:r>
            <a:r>
              <a:rPr lang="en-US" altLang="ja-JP" sz="1400" dirty="0">
                <a:latin typeface="Verdana" pitchFamily="34" charset="0"/>
              </a:rPr>
              <a:t>Case Town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2072680" y="2852936"/>
            <a:ext cx="282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Feasibility Study (full scale) </a:t>
            </a:r>
          </a:p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o</a:t>
            </a:r>
            <a:r>
              <a:rPr lang="en-US" altLang="ja-JP" sz="1400" dirty="0" smtClean="0">
                <a:latin typeface="Verdana" pitchFamily="34" charset="0"/>
              </a:rPr>
              <a:t>f Krasnoyarsk city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20" name="テキスト ボックス 15"/>
          <p:cNvSpPr txBox="1">
            <a:spLocks noChangeArrowheads="1"/>
          </p:cNvSpPr>
          <p:nvPr/>
        </p:nvSpPr>
        <p:spPr bwMode="auto">
          <a:xfrm>
            <a:off x="6617935" y="2852936"/>
            <a:ext cx="1937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Policy </a:t>
            </a:r>
            <a:r>
              <a:rPr lang="en-US" altLang="ja-JP" sz="1400" dirty="0" smtClean="0">
                <a:latin typeface="Verdana" pitchFamily="34" charset="0"/>
              </a:rPr>
              <a:t>Review</a:t>
            </a:r>
          </a:p>
          <a:p>
            <a:pPr algn="ctr" eaLnBrk="1" hangingPunct="1"/>
            <a:r>
              <a:rPr lang="en-US" altLang="ja-JP" sz="1400" dirty="0" smtClean="0">
                <a:latin typeface="Verdana" pitchFamily="34" charset="0"/>
              </a:rPr>
              <a:t>of Krasnoyarsk City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6060918" y="3420289"/>
            <a:ext cx="2204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 dirty="0">
                <a:latin typeface="Verdana" pitchFamily="34" charset="0"/>
              </a:rPr>
              <a:t>LCMT Symposium</a:t>
            </a:r>
          </a:p>
          <a:p>
            <a:pPr eaLnBrk="1" hangingPunct="1"/>
            <a:r>
              <a:rPr lang="ja-JP" altLang="en-US" sz="1600" b="1" dirty="0">
                <a:latin typeface="Verdana" pitchFamily="34" charset="0"/>
              </a:rPr>
              <a:t>（</a:t>
            </a:r>
            <a:r>
              <a:rPr lang="en-US" altLang="ja-JP" sz="1600" b="1" dirty="0">
                <a:latin typeface="Verdana" pitchFamily="34" charset="0"/>
              </a:rPr>
              <a:t>Sep. 2017)</a:t>
            </a:r>
            <a:endParaRPr lang="ja-JP" altLang="en-US" sz="1600" b="1" dirty="0">
              <a:latin typeface="Verdana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84224" y="4669582"/>
            <a:ext cx="8175625" cy="397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817096" y="5067796"/>
            <a:ext cx="2795587" cy="4724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テキスト ボックス 19"/>
          <p:cNvSpPr txBox="1">
            <a:spLocks noChangeArrowheads="1"/>
          </p:cNvSpPr>
          <p:nvPr/>
        </p:nvSpPr>
        <p:spPr bwMode="auto">
          <a:xfrm>
            <a:off x="5875834" y="5133628"/>
            <a:ext cx="2710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 dirty="0" smtClean="0">
                <a:latin typeface="Verdana" pitchFamily="34" charset="0"/>
              </a:rPr>
              <a:t>2</a:t>
            </a:r>
            <a:r>
              <a:rPr lang="en-US" altLang="ja-JP" sz="1600" b="1" baseline="30000" dirty="0" smtClean="0">
                <a:latin typeface="Verdana" pitchFamily="34" charset="0"/>
              </a:rPr>
              <a:t>nd</a:t>
            </a:r>
            <a:r>
              <a:rPr lang="en-US" altLang="ja-JP" sz="1600" b="1" dirty="0" smtClean="0">
                <a:latin typeface="Verdana" pitchFamily="34" charset="0"/>
              </a:rPr>
              <a:t> LCMT </a:t>
            </a:r>
            <a:r>
              <a:rPr lang="en-US" altLang="ja-JP" sz="1600" b="1" dirty="0">
                <a:latin typeface="Verdana" pitchFamily="34" charset="0"/>
              </a:rPr>
              <a:t>Symposium</a:t>
            </a:r>
            <a:endParaRPr lang="ja-JP" altLang="en-US" sz="1600" b="1" dirty="0">
              <a:latin typeface="Verdana" pitchFamily="34" charset="0"/>
            </a:endParaRPr>
          </a:p>
        </p:txBody>
      </p:sp>
      <p:sp>
        <p:nvSpPr>
          <p:cNvPr id="27" name="テキスト ボックス 22"/>
          <p:cNvSpPr txBox="1">
            <a:spLocks noChangeArrowheads="1"/>
          </p:cNvSpPr>
          <p:nvPr/>
        </p:nvSpPr>
        <p:spPr bwMode="auto">
          <a:xfrm>
            <a:off x="1208088" y="4675162"/>
            <a:ext cx="77771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Verdana" pitchFamily="34" charset="0"/>
              </a:rPr>
              <a:t>Feasibility Study (specific area) </a:t>
            </a:r>
            <a:r>
              <a:rPr lang="en-US" altLang="ja-JP" sz="1600" dirty="0" smtClean="0">
                <a:latin typeface="Verdana" pitchFamily="34" charset="0"/>
              </a:rPr>
              <a:t>of </a:t>
            </a:r>
            <a:r>
              <a:rPr lang="en-US" altLang="ja-JP" sz="1600" dirty="0">
                <a:latin typeface="Verdana" pitchFamily="34" charset="0"/>
              </a:rPr>
              <a:t>3 Volunteer Towns</a:t>
            </a:r>
            <a:endParaRPr lang="ja-JP" altLang="en-US" sz="1600" dirty="0">
              <a:latin typeface="Verdana" pitchFamily="34" charset="0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4211638" y="2047950"/>
            <a:ext cx="1101725" cy="372938"/>
          </a:xfrm>
          <a:prstGeom prst="downArrow">
            <a:avLst/>
          </a:prstGeom>
          <a:solidFill>
            <a:srgbClr val="002060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テキスト ボックス 24"/>
          <p:cNvSpPr txBox="1">
            <a:spLocks noChangeArrowheads="1"/>
          </p:cNvSpPr>
          <p:nvPr/>
        </p:nvSpPr>
        <p:spPr bwMode="auto">
          <a:xfrm>
            <a:off x="488504" y="2420888"/>
            <a:ext cx="51090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Verdana" pitchFamily="34" charset="0"/>
              </a:rPr>
              <a:t>Phase 7 (July 2016 - December 2017)</a:t>
            </a:r>
          </a:p>
        </p:txBody>
      </p:sp>
      <p:sp>
        <p:nvSpPr>
          <p:cNvPr id="30" name="テキスト ボックス 25"/>
          <p:cNvSpPr txBox="1">
            <a:spLocks noChangeArrowheads="1"/>
          </p:cNvSpPr>
          <p:nvPr/>
        </p:nvSpPr>
        <p:spPr bwMode="auto">
          <a:xfrm>
            <a:off x="416496" y="4293096"/>
            <a:ext cx="6592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Verdana" pitchFamily="34" charset="0"/>
              </a:rPr>
              <a:t>Dissemination Phase </a:t>
            </a:r>
            <a:r>
              <a:rPr lang="en-US" altLang="ja-JP" sz="2000" dirty="0" smtClean="0">
                <a:latin typeface="Verdana" pitchFamily="34" charset="0"/>
              </a:rPr>
              <a:t>1   (Aug. </a:t>
            </a:r>
            <a:r>
              <a:rPr lang="en-US" altLang="ja-JP" sz="2000" dirty="0">
                <a:latin typeface="Verdana" pitchFamily="34" charset="0"/>
              </a:rPr>
              <a:t>2017 </a:t>
            </a:r>
            <a:r>
              <a:rPr lang="en-US" altLang="ja-JP" sz="2000" dirty="0" smtClean="0">
                <a:latin typeface="Verdana" pitchFamily="34" charset="0"/>
              </a:rPr>
              <a:t>– Dec. </a:t>
            </a:r>
            <a:r>
              <a:rPr lang="en-US" altLang="ja-JP" sz="2000" dirty="0">
                <a:latin typeface="Verdana" pitchFamily="34" charset="0"/>
              </a:rPr>
              <a:t>2018)</a:t>
            </a:r>
          </a:p>
        </p:txBody>
      </p:sp>
      <p:sp>
        <p:nvSpPr>
          <p:cNvPr id="31" name="ホームベース 30"/>
          <p:cNvSpPr/>
          <p:nvPr/>
        </p:nvSpPr>
        <p:spPr>
          <a:xfrm>
            <a:off x="1809750" y="3475038"/>
            <a:ext cx="4024313" cy="530026"/>
          </a:xfrm>
          <a:prstGeom prst="homePlate">
            <a:avLst/>
          </a:prstGeom>
          <a:solidFill>
            <a:srgbClr val="00206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Volunteer Towns</a:t>
            </a:r>
          </a:p>
          <a:p>
            <a:pPr algn="ctr">
              <a:defRPr/>
            </a:pPr>
            <a:r>
              <a:rPr lang="en-US" altLang="ja-JP" sz="14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Nomination/Selection</a:t>
            </a:r>
            <a:endParaRPr lang="ja-JP" altLang="en-US" sz="14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下矢印 32"/>
          <p:cNvSpPr/>
          <p:nvPr/>
        </p:nvSpPr>
        <p:spPr>
          <a:xfrm>
            <a:off x="4232920" y="4005064"/>
            <a:ext cx="1100137" cy="369901"/>
          </a:xfrm>
          <a:prstGeom prst="downArrow">
            <a:avLst/>
          </a:prstGeom>
          <a:solidFill>
            <a:srgbClr val="002060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ホームベース 36"/>
          <p:cNvSpPr/>
          <p:nvPr/>
        </p:nvSpPr>
        <p:spPr>
          <a:xfrm>
            <a:off x="1809749" y="5029622"/>
            <a:ext cx="4024313" cy="510641"/>
          </a:xfrm>
          <a:prstGeom prst="homePlate">
            <a:avLst/>
          </a:prstGeom>
          <a:solidFill>
            <a:srgbClr val="00206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Volunteer Towns</a:t>
            </a:r>
          </a:p>
          <a:p>
            <a:pPr algn="ctr">
              <a:defRPr/>
            </a:pPr>
            <a:r>
              <a:rPr lang="en-US" altLang="ja-JP" sz="16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Nomination/Selection</a:t>
            </a:r>
            <a:endParaRPr lang="ja-JP" altLang="en-US" sz="1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72480" y="5659550"/>
            <a:ext cx="9447783" cy="1009810"/>
          </a:xfrm>
          <a:prstGeom prst="roundRect">
            <a:avLst>
              <a:gd name="adj" fmla="val 10967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000090"/>
              </a:solidFill>
              <a:cs typeface="ＭＳ Ｐゴシック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12003" y="5949279"/>
            <a:ext cx="8175625" cy="282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844875" y="6232506"/>
            <a:ext cx="2795587" cy="3428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テキスト ボックス 19"/>
          <p:cNvSpPr txBox="1">
            <a:spLocks noChangeArrowheads="1"/>
          </p:cNvSpPr>
          <p:nvPr/>
        </p:nvSpPr>
        <p:spPr bwMode="auto">
          <a:xfrm>
            <a:off x="5903613" y="6298337"/>
            <a:ext cx="20056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b="1" dirty="0" smtClean="0">
                <a:latin typeface="Verdana" pitchFamily="34" charset="0"/>
              </a:rPr>
              <a:t>3</a:t>
            </a:r>
            <a:r>
              <a:rPr lang="en-US" altLang="ja-JP" sz="1200" b="1" baseline="30000" dirty="0" smtClean="0">
                <a:latin typeface="Verdana" pitchFamily="34" charset="0"/>
              </a:rPr>
              <a:t>nd</a:t>
            </a:r>
            <a:r>
              <a:rPr lang="en-US" altLang="ja-JP" sz="1200" b="1" dirty="0" smtClean="0">
                <a:latin typeface="Verdana" pitchFamily="34" charset="0"/>
              </a:rPr>
              <a:t> LCMT </a:t>
            </a:r>
            <a:r>
              <a:rPr lang="en-US" altLang="ja-JP" sz="1200" b="1" dirty="0">
                <a:latin typeface="Verdana" pitchFamily="34" charset="0"/>
              </a:rPr>
              <a:t>Symposium</a:t>
            </a:r>
            <a:endParaRPr lang="ja-JP" altLang="en-US" sz="1200" b="1" dirty="0">
              <a:latin typeface="Verdana" pitchFamily="34" charset="0"/>
            </a:endParaRPr>
          </a:p>
        </p:txBody>
      </p:sp>
      <p:sp>
        <p:nvSpPr>
          <p:cNvPr id="42" name="テキスト ボックス 22"/>
          <p:cNvSpPr txBox="1">
            <a:spLocks noChangeArrowheads="1"/>
          </p:cNvSpPr>
          <p:nvPr/>
        </p:nvSpPr>
        <p:spPr bwMode="auto">
          <a:xfrm>
            <a:off x="1064568" y="5960313"/>
            <a:ext cx="7777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Verdana" pitchFamily="34" charset="0"/>
              </a:rPr>
              <a:t>Feasibility Study (specific area) </a:t>
            </a:r>
            <a:r>
              <a:rPr lang="en-US" altLang="ja-JP" sz="1200" dirty="0" smtClean="0">
                <a:latin typeface="Verdana" pitchFamily="34" charset="0"/>
              </a:rPr>
              <a:t>of  </a:t>
            </a:r>
            <a:r>
              <a:rPr lang="en-US" altLang="ja-JP" sz="1200" dirty="0">
                <a:latin typeface="Verdana" pitchFamily="34" charset="0"/>
              </a:rPr>
              <a:t>Volunteer Towns</a:t>
            </a:r>
            <a:endParaRPr lang="ja-JP" altLang="en-US" sz="1200" dirty="0">
              <a:latin typeface="Verdana" pitchFamily="34" charset="0"/>
            </a:endParaRPr>
          </a:p>
        </p:txBody>
      </p:sp>
      <p:sp>
        <p:nvSpPr>
          <p:cNvPr id="43" name="テキスト ボックス 25"/>
          <p:cNvSpPr txBox="1">
            <a:spLocks noChangeArrowheads="1"/>
          </p:cNvSpPr>
          <p:nvPr/>
        </p:nvSpPr>
        <p:spPr bwMode="auto">
          <a:xfrm>
            <a:off x="444275" y="5610726"/>
            <a:ext cx="79608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Verdana" pitchFamily="34" charset="0"/>
              </a:rPr>
              <a:t>Dissemination Phase </a:t>
            </a:r>
            <a:r>
              <a:rPr lang="en-US" altLang="ja-JP" sz="1600" dirty="0" smtClean="0">
                <a:latin typeface="Verdana" pitchFamily="34" charset="0"/>
              </a:rPr>
              <a:t>2   (The Concept Note to be submitted for APEC fund)</a:t>
            </a:r>
            <a:endParaRPr lang="en-US" altLang="ja-JP" sz="1600" dirty="0">
              <a:latin typeface="Verdana" pitchFamily="34" charset="0"/>
            </a:endParaRPr>
          </a:p>
        </p:txBody>
      </p:sp>
      <p:sp>
        <p:nvSpPr>
          <p:cNvPr id="45" name="ホームベース 44"/>
          <p:cNvSpPr/>
          <p:nvPr/>
        </p:nvSpPr>
        <p:spPr>
          <a:xfrm>
            <a:off x="1837528" y="6194331"/>
            <a:ext cx="4024313" cy="381005"/>
          </a:xfrm>
          <a:prstGeom prst="homePlate">
            <a:avLst/>
          </a:prstGeom>
          <a:solidFill>
            <a:srgbClr val="11559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Volunteer Towns</a:t>
            </a:r>
          </a:p>
          <a:p>
            <a:pPr algn="ctr">
              <a:defRPr/>
            </a:pPr>
            <a:r>
              <a:rPr lang="en-US" altLang="ja-JP" sz="12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Nomination/Selection</a:t>
            </a:r>
            <a:endParaRPr lang="ja-JP" altLang="en-US" sz="12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20001" y="6521659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Transition of LCMT Project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273050" y="4590989"/>
            <a:ext cx="9447213" cy="1302729"/>
          </a:xfrm>
          <a:prstGeom prst="roundRect">
            <a:avLst>
              <a:gd name="adj" fmla="val 109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000090"/>
              </a:solidFill>
              <a:cs typeface="ＭＳ Ｐゴシック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3050" y="1556792"/>
            <a:ext cx="9447213" cy="1769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solidFill>
                <a:srgbClr val="000090"/>
              </a:solidFill>
              <a:cs typeface="ＭＳ Ｐゴシック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3125" y="1990353"/>
            <a:ext cx="5330825" cy="667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186488" y="1987425"/>
            <a:ext cx="2798762" cy="6701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27675" y="2708920"/>
            <a:ext cx="3177143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2072680" y="2030189"/>
            <a:ext cx="2820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Feasibility Study (full scale) </a:t>
            </a:r>
          </a:p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o</a:t>
            </a:r>
            <a:r>
              <a:rPr lang="en-US" altLang="ja-JP" sz="1400" dirty="0" smtClean="0">
                <a:latin typeface="Verdana" pitchFamily="34" charset="0"/>
              </a:rPr>
              <a:t>f Krasnoyarsk city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20" name="テキスト ボックス 15"/>
          <p:cNvSpPr txBox="1">
            <a:spLocks noChangeArrowheads="1"/>
          </p:cNvSpPr>
          <p:nvPr/>
        </p:nvSpPr>
        <p:spPr bwMode="auto">
          <a:xfrm>
            <a:off x="6617935" y="2030189"/>
            <a:ext cx="1937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Verdana" pitchFamily="34" charset="0"/>
              </a:rPr>
              <a:t>Policy </a:t>
            </a:r>
            <a:r>
              <a:rPr lang="en-US" altLang="ja-JP" sz="1400" dirty="0" smtClean="0">
                <a:latin typeface="Verdana" pitchFamily="34" charset="0"/>
              </a:rPr>
              <a:t>Review</a:t>
            </a:r>
          </a:p>
          <a:p>
            <a:pPr algn="ctr" eaLnBrk="1" hangingPunct="1"/>
            <a:r>
              <a:rPr lang="en-US" altLang="ja-JP" sz="1400" dirty="0" smtClean="0">
                <a:latin typeface="Verdana" pitchFamily="34" charset="0"/>
              </a:rPr>
              <a:t>of Krasnoyarsk City</a:t>
            </a:r>
            <a:endParaRPr lang="ja-JP" altLang="en-US" sz="1400" dirty="0">
              <a:latin typeface="Verdana" pitchFamily="34" charset="0"/>
            </a:endParaRP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6060918" y="2672913"/>
            <a:ext cx="2204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 dirty="0">
                <a:latin typeface="Verdana" pitchFamily="34" charset="0"/>
              </a:rPr>
              <a:t>LCMT Symposium</a:t>
            </a:r>
          </a:p>
          <a:p>
            <a:pPr eaLnBrk="1" hangingPunct="1"/>
            <a:r>
              <a:rPr lang="ja-JP" altLang="en-US" sz="1600" b="1" dirty="0">
                <a:latin typeface="Verdana" pitchFamily="34" charset="0"/>
              </a:rPr>
              <a:t>（</a:t>
            </a:r>
            <a:r>
              <a:rPr lang="en-US" altLang="ja-JP" sz="1600" b="1" dirty="0">
                <a:latin typeface="Verdana" pitchFamily="34" charset="0"/>
              </a:rPr>
              <a:t>Sep. 2017)</a:t>
            </a:r>
            <a:endParaRPr lang="ja-JP" altLang="en-US" sz="1600" b="1" dirty="0">
              <a:latin typeface="Verdana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84224" y="4957614"/>
            <a:ext cx="8175625" cy="397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817096" y="5355828"/>
            <a:ext cx="2795587" cy="4724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テキスト ボックス 19"/>
          <p:cNvSpPr txBox="1">
            <a:spLocks noChangeArrowheads="1"/>
          </p:cNvSpPr>
          <p:nvPr/>
        </p:nvSpPr>
        <p:spPr bwMode="auto">
          <a:xfrm>
            <a:off x="5875834" y="5421660"/>
            <a:ext cx="2710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 dirty="0" smtClean="0">
                <a:latin typeface="Verdana" pitchFamily="34" charset="0"/>
              </a:rPr>
              <a:t>2</a:t>
            </a:r>
            <a:r>
              <a:rPr lang="en-US" altLang="ja-JP" sz="1600" b="1" baseline="30000" dirty="0" smtClean="0">
                <a:latin typeface="Verdana" pitchFamily="34" charset="0"/>
              </a:rPr>
              <a:t>nd</a:t>
            </a:r>
            <a:r>
              <a:rPr lang="en-US" altLang="ja-JP" sz="1600" b="1" dirty="0" smtClean="0">
                <a:latin typeface="Verdana" pitchFamily="34" charset="0"/>
              </a:rPr>
              <a:t> LCMT </a:t>
            </a:r>
            <a:r>
              <a:rPr lang="en-US" altLang="ja-JP" sz="1600" b="1" dirty="0">
                <a:latin typeface="Verdana" pitchFamily="34" charset="0"/>
              </a:rPr>
              <a:t>Symposium</a:t>
            </a:r>
            <a:endParaRPr lang="ja-JP" altLang="en-US" sz="1600" b="1" dirty="0">
              <a:latin typeface="Verdana" pitchFamily="34" charset="0"/>
            </a:endParaRPr>
          </a:p>
        </p:txBody>
      </p:sp>
      <p:sp>
        <p:nvSpPr>
          <p:cNvPr id="27" name="テキスト ボックス 22"/>
          <p:cNvSpPr txBox="1">
            <a:spLocks noChangeArrowheads="1"/>
          </p:cNvSpPr>
          <p:nvPr/>
        </p:nvSpPr>
        <p:spPr bwMode="auto">
          <a:xfrm>
            <a:off x="1208088" y="4963194"/>
            <a:ext cx="77771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latin typeface="Verdana" pitchFamily="34" charset="0"/>
              </a:rPr>
              <a:t>Feasibility Study (specific area) </a:t>
            </a:r>
            <a:r>
              <a:rPr lang="en-US" altLang="ja-JP" sz="1600" dirty="0" smtClean="0">
                <a:latin typeface="Verdana" pitchFamily="34" charset="0"/>
              </a:rPr>
              <a:t>of </a:t>
            </a:r>
            <a:r>
              <a:rPr lang="en-US" altLang="ja-JP" sz="1600" dirty="0">
                <a:latin typeface="Verdana" pitchFamily="34" charset="0"/>
              </a:rPr>
              <a:t>3 Volunteer Towns</a:t>
            </a:r>
            <a:endParaRPr lang="ja-JP" altLang="en-US" sz="1600" dirty="0">
              <a:latin typeface="Verdana" pitchFamily="34" charset="0"/>
            </a:endParaRPr>
          </a:p>
        </p:txBody>
      </p:sp>
      <p:sp>
        <p:nvSpPr>
          <p:cNvPr id="29" name="テキスト ボックス 24"/>
          <p:cNvSpPr txBox="1">
            <a:spLocks noChangeArrowheads="1"/>
          </p:cNvSpPr>
          <p:nvPr/>
        </p:nvSpPr>
        <p:spPr bwMode="auto">
          <a:xfrm>
            <a:off x="488504" y="1598141"/>
            <a:ext cx="51090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Verdana" pitchFamily="34" charset="0"/>
              </a:rPr>
              <a:t>Phase 7 (July 2016 - December 2017)</a:t>
            </a:r>
          </a:p>
        </p:txBody>
      </p:sp>
      <p:sp>
        <p:nvSpPr>
          <p:cNvPr id="30" name="テキスト ボックス 25"/>
          <p:cNvSpPr txBox="1">
            <a:spLocks noChangeArrowheads="1"/>
          </p:cNvSpPr>
          <p:nvPr/>
        </p:nvSpPr>
        <p:spPr bwMode="auto">
          <a:xfrm>
            <a:off x="416496" y="4581128"/>
            <a:ext cx="6592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Verdana" pitchFamily="34" charset="0"/>
              </a:rPr>
              <a:t>Dissemination Phase </a:t>
            </a:r>
            <a:r>
              <a:rPr lang="en-US" altLang="ja-JP" sz="2000" dirty="0" smtClean="0">
                <a:latin typeface="Verdana" pitchFamily="34" charset="0"/>
              </a:rPr>
              <a:t>1   (Aug. </a:t>
            </a:r>
            <a:r>
              <a:rPr lang="en-US" altLang="ja-JP" sz="2000" dirty="0">
                <a:latin typeface="Verdana" pitchFamily="34" charset="0"/>
              </a:rPr>
              <a:t>2017 </a:t>
            </a:r>
            <a:r>
              <a:rPr lang="en-US" altLang="ja-JP" sz="2000" dirty="0" smtClean="0">
                <a:latin typeface="Verdana" pitchFamily="34" charset="0"/>
              </a:rPr>
              <a:t>– Dec. </a:t>
            </a:r>
            <a:r>
              <a:rPr lang="en-US" altLang="ja-JP" sz="2000" dirty="0">
                <a:latin typeface="Verdana" pitchFamily="34" charset="0"/>
              </a:rPr>
              <a:t>2018)</a:t>
            </a:r>
          </a:p>
        </p:txBody>
      </p:sp>
      <p:sp>
        <p:nvSpPr>
          <p:cNvPr id="31" name="ホームベース 30"/>
          <p:cNvSpPr/>
          <p:nvPr/>
        </p:nvSpPr>
        <p:spPr>
          <a:xfrm>
            <a:off x="1809750" y="2682950"/>
            <a:ext cx="4024313" cy="530026"/>
          </a:xfrm>
          <a:prstGeom prst="homePlate">
            <a:avLst/>
          </a:prstGeom>
          <a:solidFill>
            <a:srgbClr val="00206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Volunteer Towns</a:t>
            </a:r>
          </a:p>
          <a:p>
            <a:pPr algn="ctr">
              <a:defRPr/>
            </a:pPr>
            <a:r>
              <a:rPr lang="en-US" altLang="ja-JP" sz="14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Nomination/Selection</a:t>
            </a:r>
            <a:endParaRPr lang="ja-JP" altLang="en-US" sz="14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1809749" y="5317654"/>
            <a:ext cx="4024313" cy="510641"/>
          </a:xfrm>
          <a:prstGeom prst="homePlate">
            <a:avLst/>
          </a:prstGeom>
          <a:solidFill>
            <a:srgbClr val="00206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Volunteer Towns</a:t>
            </a:r>
          </a:p>
          <a:p>
            <a:pPr algn="ctr">
              <a:defRPr/>
            </a:pPr>
            <a:r>
              <a:rPr lang="en-US" altLang="ja-JP" sz="1600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Nomination/Selection</a:t>
            </a:r>
            <a:endParaRPr lang="ja-JP" altLang="en-US" sz="1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テキスト ボックス 24"/>
          <p:cNvSpPr txBox="1">
            <a:spLocks noChangeArrowheads="1"/>
          </p:cNvSpPr>
          <p:nvPr/>
        </p:nvSpPr>
        <p:spPr bwMode="auto">
          <a:xfrm>
            <a:off x="1280592" y="1084674"/>
            <a:ext cx="2400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u="sng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Krasnoyarsk city </a:t>
            </a:r>
            <a:endParaRPr lang="en-US" altLang="ja-JP" sz="2000" u="sng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6" name="テキスト ボックス 24"/>
          <p:cNvSpPr txBox="1">
            <a:spLocks noChangeArrowheads="1"/>
          </p:cNvSpPr>
          <p:nvPr/>
        </p:nvSpPr>
        <p:spPr bwMode="auto">
          <a:xfrm>
            <a:off x="2144688" y="3429000"/>
            <a:ext cx="37102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u="sng" dirty="0" smtClean="0">
                <a:solidFill>
                  <a:srgbClr val="FF0000"/>
                </a:solidFill>
                <a:latin typeface="Verdana" pitchFamily="34" charset="0"/>
              </a:rPr>
              <a:t>Banda Aceh City, Indonesia</a:t>
            </a:r>
          </a:p>
          <a:p>
            <a:pPr eaLnBrk="1" hangingPunct="1"/>
            <a:r>
              <a:rPr lang="en-US" altLang="ja-JP" sz="2000" u="sng" dirty="0" smtClean="0">
                <a:solidFill>
                  <a:srgbClr val="FF0000"/>
                </a:solidFill>
                <a:latin typeface="Verdana" pitchFamily="34" charset="0"/>
              </a:rPr>
              <a:t>Hang </a:t>
            </a:r>
            <a:r>
              <a:rPr lang="en-US" altLang="ja-JP" sz="2000" u="sng" dirty="0" err="1" smtClean="0">
                <a:solidFill>
                  <a:srgbClr val="FF0000"/>
                </a:solidFill>
                <a:latin typeface="Verdana" pitchFamily="34" charset="0"/>
              </a:rPr>
              <a:t>Tuah</a:t>
            </a:r>
            <a:r>
              <a:rPr lang="en-US" altLang="ja-JP" sz="2000" u="sng" dirty="0" smtClean="0">
                <a:solidFill>
                  <a:srgbClr val="FF0000"/>
                </a:solidFill>
                <a:latin typeface="Verdana" pitchFamily="34" charset="0"/>
              </a:rPr>
              <a:t> Jaya, Malaysia</a:t>
            </a:r>
          </a:p>
          <a:p>
            <a:pPr eaLnBrk="1" hangingPunct="1"/>
            <a:r>
              <a:rPr lang="en-US" altLang="ja-JP" sz="2000" u="sng" dirty="0" smtClean="0">
                <a:solidFill>
                  <a:srgbClr val="FF0000"/>
                </a:solidFill>
                <a:latin typeface="Verdana" pitchFamily="34" charset="0"/>
              </a:rPr>
              <a:t>Shah </a:t>
            </a:r>
            <a:r>
              <a:rPr lang="en-US" altLang="ja-JP" sz="2000" u="sng" dirty="0" err="1" smtClean="0">
                <a:solidFill>
                  <a:srgbClr val="FF0000"/>
                </a:solidFill>
                <a:latin typeface="Verdana" pitchFamily="34" charset="0"/>
              </a:rPr>
              <a:t>Alam</a:t>
            </a:r>
            <a:r>
              <a:rPr lang="en-US" altLang="ja-JP" sz="2000" u="sng" dirty="0" smtClean="0">
                <a:solidFill>
                  <a:srgbClr val="FF0000"/>
                </a:solidFill>
                <a:latin typeface="Verdana" pitchFamily="34" charset="0"/>
              </a:rPr>
              <a:t> City, Malaysia</a:t>
            </a:r>
            <a:endParaRPr lang="en-US" altLang="ja-JP" sz="2000" u="sng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416496" y="1023056"/>
            <a:ext cx="9145016" cy="1644920"/>
          </a:xfrm>
          <a:prstGeom prst="roundRect">
            <a:avLst/>
          </a:prstGeom>
          <a:noFill/>
          <a:ln w="28575">
            <a:solidFill>
              <a:schemeClr val="tx2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7" name="テキスト ボックス 24"/>
          <p:cNvSpPr txBox="1">
            <a:spLocks noChangeArrowheads="1"/>
          </p:cNvSpPr>
          <p:nvPr/>
        </p:nvSpPr>
        <p:spPr bwMode="auto">
          <a:xfrm>
            <a:off x="4363614" y="1115452"/>
            <a:ext cx="51978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FS Consultant: Nikken </a:t>
            </a:r>
            <a:r>
              <a:rPr lang="en-US" altLang="ja-JP" sz="1600" dirty="0" err="1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Sekkei</a:t>
            </a:r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 Research Institute</a:t>
            </a:r>
            <a:endParaRPr lang="en-US" altLang="ja-JP" sz="16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8" name="角丸四角形 47"/>
          <p:cNvSpPr/>
          <p:nvPr/>
        </p:nvSpPr>
        <p:spPr bwMode="auto">
          <a:xfrm>
            <a:off x="1488410" y="2708920"/>
            <a:ext cx="7216408" cy="1785328"/>
          </a:xfrm>
          <a:prstGeom prst="roundRect">
            <a:avLst>
              <a:gd name="adj" fmla="val 10859"/>
            </a:avLst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9" name="角丸四角形 48"/>
          <p:cNvSpPr/>
          <p:nvPr/>
        </p:nvSpPr>
        <p:spPr bwMode="auto">
          <a:xfrm>
            <a:off x="488504" y="3457024"/>
            <a:ext cx="9073008" cy="1844723"/>
          </a:xfrm>
          <a:prstGeom prst="roundRect">
            <a:avLst>
              <a:gd name="adj" fmla="val 10859"/>
            </a:avLst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0" name="テキスト ボックス 24"/>
          <p:cNvSpPr txBox="1">
            <a:spLocks noChangeArrowheads="1"/>
          </p:cNvSpPr>
          <p:nvPr/>
        </p:nvSpPr>
        <p:spPr bwMode="auto">
          <a:xfrm>
            <a:off x="5982720" y="3843305"/>
            <a:ext cx="3904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solidFill>
                  <a:srgbClr val="FF0000"/>
                </a:solidFill>
                <a:latin typeface="Verdana" pitchFamily="34" charset="0"/>
              </a:rPr>
              <a:t>FS Consultant will be selected through open tendering process</a:t>
            </a:r>
            <a:endParaRPr lang="en-US" altLang="ja-JP" sz="16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1" name="角丸四角形 50"/>
          <p:cNvSpPr/>
          <p:nvPr/>
        </p:nvSpPr>
        <p:spPr bwMode="auto">
          <a:xfrm>
            <a:off x="1488465" y="5328504"/>
            <a:ext cx="7216408" cy="1196840"/>
          </a:xfrm>
          <a:prstGeom prst="roundRect">
            <a:avLst>
              <a:gd name="adj" fmla="val 10859"/>
            </a:avLst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2" name="テキスト ボックス 24"/>
          <p:cNvSpPr txBox="1">
            <a:spLocks noChangeArrowheads="1"/>
          </p:cNvSpPr>
          <p:nvPr/>
        </p:nvSpPr>
        <p:spPr bwMode="auto">
          <a:xfrm>
            <a:off x="2281907" y="6034936"/>
            <a:ext cx="51193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solidFill>
                  <a:srgbClr val="FF0000"/>
                </a:solidFill>
                <a:latin typeface="Verdana" pitchFamily="34" charset="0"/>
              </a:rPr>
              <a:t>Call for nomination - Next Volunteer Towns</a:t>
            </a:r>
            <a:endParaRPr lang="en-US" altLang="ja-JP" sz="16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026" name="Picture 2" descr="S:\02 マルチ\10 ＡＰＥＣ\17.EWG\11.LCMT（Low Carbon Model Town Project）\LCMT Phase 7（クラスノヤルスク）\ワークショップ\1st_APEC_LCMT_Symposi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404664"/>
            <a:ext cx="844893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20001" y="6521659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Objectives of Dissemination Phase</a:t>
            </a:r>
            <a:endParaRPr kumimoji="1" lang="ja-JP" altLang="en-US" dirty="0"/>
          </a:p>
        </p:txBody>
      </p:sp>
      <p:sp>
        <p:nvSpPr>
          <p:cNvPr id="44" name="タイトル 2"/>
          <p:cNvSpPr txBox="1">
            <a:spLocks/>
          </p:cNvSpPr>
          <p:nvPr/>
        </p:nvSpPr>
        <p:spPr>
          <a:xfrm>
            <a:off x="429162" y="1149712"/>
            <a:ext cx="8789107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disseminate the basic ideas and effective approaches of the Concept through utilizing the LCT-I System, which helps evaluate the progress and status of low-carbon development of various area in the APEC region;</a:t>
            </a:r>
          </a:p>
        </p:txBody>
      </p:sp>
      <p:sp>
        <p:nvSpPr>
          <p:cNvPr id="47" name="タイトル 2"/>
          <p:cNvSpPr txBox="1">
            <a:spLocks/>
          </p:cNvSpPr>
          <p:nvPr/>
        </p:nvSpPr>
        <p:spPr>
          <a:xfrm>
            <a:off x="445317" y="2852936"/>
            <a:ext cx="8789107" cy="16312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provide Feasibility Studies of a specified area of low-carbon development projects selected as the LCT-I volunteer towns in the LCMT Project and identify how to improve the low-carbon development plans through the Feasibility Studies; and</a:t>
            </a:r>
          </a:p>
        </p:txBody>
      </p:sp>
      <p:sp>
        <p:nvSpPr>
          <p:cNvPr id="48" name="タイトル 2"/>
          <p:cNvSpPr txBox="1">
            <a:spLocks/>
          </p:cNvSpPr>
          <p:nvPr/>
        </p:nvSpPr>
        <p:spPr>
          <a:xfrm>
            <a:off x="463645" y="4861609"/>
            <a:ext cx="8789107" cy="10156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 share best practices and real-world experiences of low-carbon town design with planners and policy makers throughout the APEC region.</a:t>
            </a:r>
          </a:p>
        </p:txBody>
      </p:sp>
    </p:spTree>
    <p:extLst>
      <p:ext uri="{BB962C8B-B14F-4D97-AF65-F5344CB8AC3E}">
        <p14:creationId xmlns:p14="http://schemas.microsoft.com/office/powerpoint/2010/main" val="11477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318</TotalTime>
  <Words>635</Words>
  <Application>Microsoft Macintosh PowerPoint</Application>
  <PresentationFormat>A4 210x297 mm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Adobe Fan Heiti Std B</vt:lpstr>
      <vt:lpstr>Arial</vt:lpstr>
      <vt:lpstr>Calibri</vt:lpstr>
      <vt:lpstr>HGPｺﾞｼｯｸE</vt:lpstr>
      <vt:lpstr>Meiryo UI</vt:lpstr>
      <vt:lpstr>ＭＳ Ｐゴシック</vt:lpstr>
      <vt:lpstr>Times New Roman</vt:lpstr>
      <vt:lpstr>Verdana</vt:lpstr>
      <vt:lpstr>Wingdings</vt:lpstr>
      <vt:lpstr>メイリオ</vt:lpstr>
      <vt:lpstr>blank</vt:lpstr>
      <vt:lpstr>Progress Report of Low-Carbon Model Town (LCMT) Project</vt:lpstr>
      <vt:lpstr>Background, APEC LCMT Project</vt:lpstr>
      <vt:lpstr>Case Towns of Feasibility Study and Policy Review</vt:lpstr>
      <vt:lpstr>The Concept and the LCT-Indicator System</vt:lpstr>
      <vt:lpstr>PowerPoint プレゼンテーション</vt:lpstr>
      <vt:lpstr>Transition of LCMT Project</vt:lpstr>
      <vt:lpstr>Transition of LCMT Project</vt:lpstr>
      <vt:lpstr>PowerPoint プレゼンテーション</vt:lpstr>
      <vt:lpstr>Key Objectives of Dissemination Phase</vt:lpstr>
      <vt:lpstr>Thank you for your kind attention!</vt:lpstr>
    </vt:vector>
  </TitlesOfParts>
  <Company>METI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dissemination of  Low-Carbon Model Town (LCMT) Project</dc:title>
  <dc:creator>JP</dc:creator>
  <cp:lastModifiedBy>Microsoft Office ユーザー</cp:lastModifiedBy>
  <cp:revision>36</cp:revision>
  <cp:lastPrinted>2015-08-21T06:55:03Z</cp:lastPrinted>
  <dcterms:created xsi:type="dcterms:W3CDTF">2017-08-22T10:23:59Z</dcterms:created>
  <dcterms:modified xsi:type="dcterms:W3CDTF">2017-10-06T02:17:24Z</dcterms:modified>
</cp:coreProperties>
</file>