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7315200" cy="96012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kukoda" initials="s" lastIdx="5" clrIdx="0"/>
  <p:cmAuthor id="1" name="Langley Gace" initials="L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C4E41"/>
    <a:srgbClr val="805A4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779" autoAdjust="0"/>
    <p:restoredTop sz="87744" autoAdjust="0"/>
  </p:normalViewPr>
  <p:slideViewPr>
    <p:cSldViewPr snapToGrid="0" snapToObjects="1" showGuides="1">
      <p:cViewPr varScale="1">
        <p:scale>
          <a:sx n="89" d="100"/>
          <a:sy n="89" d="100"/>
        </p:scale>
        <p:origin x="-1620" y="-96"/>
      </p:cViewPr>
      <p:guideLst>
        <p:guide orient="horz" pos="2937"/>
        <p:guide orient="horz" pos="256"/>
        <p:guide orient="horz" pos="1174"/>
        <p:guide orient="horz" pos="2436"/>
        <p:guide orient="horz" pos="2556"/>
        <p:guide orient="horz" pos="3907"/>
        <p:guide orient="horz" pos="913"/>
        <p:guide pos="551"/>
        <p:guide pos="1621"/>
        <p:guide pos="2847"/>
        <p:guide pos="5510"/>
        <p:guide pos="4275"/>
        <p:guide pos="4170"/>
        <p:guide pos="2946"/>
        <p:guide pos="1527"/>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00" d="100"/>
          <a:sy n="100" d="100"/>
        </p:scale>
        <p:origin x="-1734" y="121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9" tIns="48330" rIns="96659" bIns="48330"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9" tIns="48330" rIns="96659" bIns="48330" rtlCol="0"/>
          <a:lstStyle>
            <a:lvl1pPr algn="r">
              <a:defRPr sz="1300"/>
            </a:lvl1pPr>
          </a:lstStyle>
          <a:p>
            <a:fld id="{D6539357-2C14-4B82-9075-E66AD328E1E4}" type="datetimeFigureOut">
              <a:rPr lang="en-US" smtClean="0"/>
              <a:pPr/>
              <a:t>10/31/2012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9" tIns="48330" rIns="96659" bIns="48330"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9" tIns="48330" rIns="96659" bIns="48330" rtlCol="0" anchor="b"/>
          <a:lstStyle>
            <a:lvl1pPr algn="r">
              <a:defRPr sz="1300"/>
            </a:lvl1pPr>
          </a:lstStyle>
          <a:p>
            <a:fld id="{0AACBC73-EB95-4D9B-B355-4F9F675E1855}" type="slidenum">
              <a:rPr lang="en-US" smtClean="0"/>
              <a:pPr/>
              <a:t>‹#›</a:t>
            </a:fld>
            <a:endParaRPr lang="en-US"/>
          </a:p>
        </p:txBody>
      </p:sp>
    </p:spTree>
    <p:extLst>
      <p:ext uri="{BB962C8B-B14F-4D97-AF65-F5344CB8AC3E}">
        <p14:creationId xmlns="" xmlns:p14="http://schemas.microsoft.com/office/powerpoint/2010/main" val="2106497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9" tIns="48330" rIns="96659" bIns="48330" rtlCol="0"/>
          <a:lstStyle>
            <a:lvl1pPr algn="l" fontAlgn="auto">
              <a:spcBef>
                <a:spcPts val="0"/>
              </a:spcBef>
              <a:spcAft>
                <a:spcPts val="0"/>
              </a:spcAft>
              <a:defRPr sz="130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wrap="square" lIns="96659" tIns="48330" rIns="96659" bIns="48330" numCol="1" anchor="t" anchorCtr="0" compatLnSpc="1">
            <a:prstTxWarp prst="textNoShape">
              <a:avLst/>
            </a:prstTxWarp>
          </a:bodyPr>
          <a:lstStyle>
            <a:lvl1pPr algn="r">
              <a:defRPr sz="1300">
                <a:latin typeface="Calibri" charset="0"/>
              </a:defRPr>
            </a:lvl1pPr>
          </a:lstStyle>
          <a:p>
            <a:fld id="{EA27CC95-0646-2A44-83B5-288834E502ED}" type="datetime1">
              <a:rPr lang="en-US"/>
              <a:pPr/>
              <a:t>10/31/2012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9" tIns="48330" rIns="96659" bIns="48330" rtlCol="0" anchor="ctr"/>
          <a:lstStyle/>
          <a:p>
            <a:pPr lvl="0"/>
            <a:endParaRPr lang="en-US" noProof="0" smtClean="0"/>
          </a:p>
        </p:txBody>
      </p:sp>
      <p:sp>
        <p:nvSpPr>
          <p:cNvPr id="5" name="Notes Placeholder 4"/>
          <p:cNvSpPr>
            <a:spLocks noGrp="1"/>
          </p:cNvSpPr>
          <p:nvPr>
            <p:ph type="body" sz="quarter" idx="3"/>
          </p:nvPr>
        </p:nvSpPr>
        <p:spPr>
          <a:xfrm>
            <a:off x="731520" y="4560570"/>
            <a:ext cx="5852160" cy="4320540"/>
          </a:xfrm>
          <a:prstGeom prst="rect">
            <a:avLst/>
          </a:prstGeom>
        </p:spPr>
        <p:txBody>
          <a:bodyPr vert="horz" wrap="square" lIns="96659" tIns="48330" rIns="96659" bIns="48330" numCol="1" anchor="t" anchorCtr="0" compatLnSpc="1">
            <a:prstTxWarp prst="textNoShape">
              <a:avLst/>
            </a:prstTxWarp>
            <a:normAutofit/>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9" tIns="48330" rIns="96659" bIns="48330" rtlCol="0" anchor="b"/>
          <a:lstStyle>
            <a:lvl1pPr algn="l" fontAlgn="auto">
              <a:spcBef>
                <a:spcPts val="0"/>
              </a:spcBef>
              <a:spcAft>
                <a:spcPts val="0"/>
              </a:spcAft>
              <a:defRPr sz="13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wrap="square" lIns="96659" tIns="48330" rIns="96659" bIns="48330" numCol="1" anchor="b" anchorCtr="0" compatLnSpc="1">
            <a:prstTxWarp prst="textNoShape">
              <a:avLst/>
            </a:prstTxWarp>
          </a:bodyPr>
          <a:lstStyle>
            <a:lvl1pPr algn="r">
              <a:defRPr sz="1300">
                <a:latin typeface="Calibri" charset="0"/>
              </a:defRPr>
            </a:lvl1pPr>
          </a:lstStyle>
          <a:p>
            <a:fld id="{9C5D3DB0-E084-5E43-99DD-767E9DCDC2E9}" type="slidenum">
              <a:rPr lang="en-US"/>
              <a:pPr/>
              <a:t>‹#›</a:t>
            </a:fld>
            <a:endParaRPr lang="en-US"/>
          </a:p>
        </p:txBody>
      </p:sp>
    </p:spTree>
    <p:extLst>
      <p:ext uri="{BB962C8B-B14F-4D97-AF65-F5344CB8AC3E}">
        <p14:creationId xmlns="" xmlns:p14="http://schemas.microsoft.com/office/powerpoint/2010/main" val="186458020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2569371"/>
            <a:ext cx="9144000" cy="4401519"/>
          </a:xfrm>
          <a:prstGeom prst="rect">
            <a:avLst/>
          </a:prstGeom>
        </p:spPr>
      </p:pic>
      <p:sp>
        <p:nvSpPr>
          <p:cNvPr id="12" name="Rectangle 11"/>
          <p:cNvSpPr/>
          <p:nvPr userDrawn="1"/>
        </p:nvSpPr>
        <p:spPr>
          <a:xfrm>
            <a:off x="0" y="1449388"/>
            <a:ext cx="9144000" cy="2608262"/>
          </a:xfrm>
          <a:prstGeom prst="rect">
            <a:avLst/>
          </a:prstGeom>
          <a:solidFill>
            <a:srgbClr val="805A49">
              <a:alpha val="8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 name="Straight Connector 3"/>
          <p:cNvCxnSpPr/>
          <p:nvPr userDrawn="1"/>
        </p:nvCxnSpPr>
        <p:spPr>
          <a:xfrm>
            <a:off x="374650" y="1840959"/>
            <a:ext cx="512763" cy="0"/>
          </a:xfrm>
          <a:prstGeom prst="line">
            <a:avLst/>
          </a:prstGeom>
          <a:ln w="635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23" name="Rectangle 3"/>
          <p:cNvSpPr>
            <a:spLocks noGrp="1" noChangeArrowheads="1"/>
          </p:cNvSpPr>
          <p:nvPr>
            <p:ph type="ctrTitle"/>
          </p:nvPr>
        </p:nvSpPr>
        <p:spPr>
          <a:xfrm>
            <a:off x="367361" y="1968500"/>
            <a:ext cx="8358598" cy="994833"/>
          </a:xfrm>
        </p:spPr>
        <p:txBody>
          <a:bodyPr/>
          <a:lstStyle>
            <a:lvl1pPr algn="l">
              <a:defRPr sz="2800" b="1">
                <a:solidFill>
                  <a:schemeClr val="bg1"/>
                </a:solidFill>
              </a:defRPr>
            </a:lvl1pPr>
          </a:lstStyle>
          <a:p>
            <a:r>
              <a:rPr lang="en-US" noProof="0" smtClean="0"/>
              <a:t>Click to edit Master title style</a:t>
            </a:r>
            <a:endParaRPr lang="en-US" noProof="0" dirty="0"/>
          </a:p>
        </p:txBody>
      </p:sp>
      <p:sp>
        <p:nvSpPr>
          <p:cNvPr id="5124" name="Rectangle 4"/>
          <p:cNvSpPr>
            <a:spLocks noGrp="1" noChangeArrowheads="1"/>
          </p:cNvSpPr>
          <p:nvPr>
            <p:ph type="subTitle" idx="1"/>
          </p:nvPr>
        </p:nvSpPr>
        <p:spPr>
          <a:xfrm>
            <a:off x="367361" y="3054785"/>
            <a:ext cx="6231348" cy="825065"/>
          </a:xfrm>
        </p:spPr>
        <p:txBody>
          <a:bodyPr/>
          <a:lstStyle>
            <a:lvl1pPr marL="0" indent="0" algn="l">
              <a:buFont typeface="Wingdings" pitchFamily="-65" charset="2"/>
              <a:buNone/>
              <a:defRPr sz="1600" baseline="0">
                <a:solidFill>
                  <a:srgbClr val="FFFFFF"/>
                </a:solidFill>
              </a:defRPr>
            </a:lvl1pPr>
          </a:lstStyle>
          <a:p>
            <a:r>
              <a:rPr lang="en-US" noProof="0" smtClean="0"/>
              <a:t>Click to edit Master subtitle style</a:t>
            </a:r>
            <a:endParaRPr lang="en-US" noProof="0"/>
          </a:p>
        </p:txBody>
      </p:sp>
      <p:pic>
        <p:nvPicPr>
          <p:cNvPr id="9" name="Picture 8" descr="CA_ICA_RGB_Color_Small.png"/>
          <p:cNvPicPr>
            <a:picLocks noChangeAspect="1"/>
          </p:cNvPicPr>
          <p:nvPr userDrawn="1"/>
        </p:nvPicPr>
        <p:blipFill>
          <a:blip r:embed="rId3"/>
          <a:stretch>
            <a:fillRect/>
          </a:stretch>
        </p:blipFill>
        <p:spPr>
          <a:xfrm>
            <a:off x="21266" y="31899"/>
            <a:ext cx="3934046" cy="1466232"/>
          </a:xfrm>
          <a:prstGeom prst="rect">
            <a:avLst/>
          </a:prstGeom>
        </p:spPr>
      </p:pic>
    </p:spTree>
    <p:extLst>
      <p:ext uri="{BB962C8B-B14F-4D97-AF65-F5344CB8AC3E}">
        <p14:creationId xmlns="" xmlns:p14="http://schemas.microsoft.com/office/powerpoint/2010/main" val="37293649"/>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163895506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8821" y="1752600"/>
            <a:ext cx="40544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5696" y="1752600"/>
            <a:ext cx="4082393"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a:p>
        </p:txBody>
      </p:sp>
    </p:spTree>
    <p:extLst>
      <p:ext uri="{BB962C8B-B14F-4D97-AF65-F5344CB8AC3E}">
        <p14:creationId xmlns="" xmlns:p14="http://schemas.microsoft.com/office/powerpoint/2010/main" val="230440068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2494" y="1709441"/>
            <a:ext cx="40768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382494" y="2438401"/>
            <a:ext cx="4040188" cy="368776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4570319" y="1709441"/>
            <a:ext cx="407846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570319" y="2438401"/>
            <a:ext cx="4041775" cy="368776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8"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a:p>
        </p:txBody>
      </p:sp>
    </p:spTree>
    <p:extLst>
      <p:ext uri="{BB962C8B-B14F-4D97-AF65-F5344CB8AC3E}">
        <p14:creationId xmlns="" xmlns:p14="http://schemas.microsoft.com/office/powerpoint/2010/main" val="288979381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2494" y="631054"/>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25246" y="631054"/>
            <a:ext cx="5111750" cy="5495109"/>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2494" y="1905000"/>
            <a:ext cx="3008313"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332958094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378777377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377875820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647510"/>
            <a:ext cx="2066925" cy="544849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0688" y="647510"/>
            <a:ext cx="6051550" cy="54484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95607377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accent6"/>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p>
        </p:txBody>
      </p:sp>
      <p:sp>
        <p:nvSpPr>
          <p:cNvPr id="9" name="Rectangle 3"/>
          <p:cNvSpPr>
            <a:spLocks noGrp="1" noChangeArrowheads="1"/>
          </p:cNvSpPr>
          <p:nvPr>
            <p:ph type="ctrTitle"/>
          </p:nvPr>
        </p:nvSpPr>
        <p:spPr>
          <a:xfrm>
            <a:off x="360363" y="1718692"/>
            <a:ext cx="8287953" cy="1163412"/>
          </a:xfrm>
          <a:ln>
            <a:noFill/>
          </a:ln>
        </p:spPr>
        <p:txBody>
          <a:bodyPr/>
          <a:lstStyle>
            <a:lvl1pPr algn="l">
              <a:defRPr sz="3200" b="1">
                <a:solidFill>
                  <a:schemeClr val="accent1"/>
                </a:solidFill>
              </a:defRPr>
            </a:lvl1pPr>
          </a:lstStyle>
          <a:p>
            <a:r>
              <a:rPr lang="en-US" noProof="0" smtClean="0"/>
              <a:t>Click to edit Master title style</a:t>
            </a:r>
            <a:endParaRPr lang="en-US" noProof="0"/>
          </a:p>
        </p:txBody>
      </p:sp>
      <p:sp>
        <p:nvSpPr>
          <p:cNvPr id="10" name="Rectangle 4"/>
          <p:cNvSpPr>
            <a:spLocks noGrp="1" noChangeArrowheads="1"/>
          </p:cNvSpPr>
          <p:nvPr>
            <p:ph type="subTitle" idx="1"/>
          </p:nvPr>
        </p:nvSpPr>
        <p:spPr>
          <a:xfrm>
            <a:off x="360363" y="3786056"/>
            <a:ext cx="5187705" cy="1154113"/>
          </a:xfrm>
          <a:ln>
            <a:noFill/>
          </a:ln>
        </p:spPr>
        <p:txBody>
          <a:bodyPr/>
          <a:lstStyle>
            <a:lvl1pPr marL="0" indent="0" algn="l">
              <a:buFont typeface="Wingdings" pitchFamily="-65" charset="2"/>
              <a:buNone/>
              <a:defRPr sz="1800" baseline="0">
                <a:solidFill>
                  <a:schemeClr val="accent1"/>
                </a:solidFill>
              </a:defRPr>
            </a:lvl1pPr>
          </a:lstStyle>
          <a:p>
            <a:r>
              <a:rPr lang="en-US" noProof="0" smtClean="0"/>
              <a:t>Click to edit Master subtitle style</a:t>
            </a:r>
            <a:endParaRPr lang="en-US" noProof="0"/>
          </a:p>
        </p:txBody>
      </p:sp>
      <p:pic>
        <p:nvPicPr>
          <p:cNvPr id="12" name="Picture 11" descr="Screen Shot 2011-10-24 at 7.50.32 PM.png"/>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352241" y="394162"/>
            <a:ext cx="1616259" cy="568173"/>
          </a:xfrm>
          <a:prstGeom prst="rect">
            <a:avLst/>
          </a:prstGeom>
        </p:spPr>
      </p:pic>
      <p:sp>
        <p:nvSpPr>
          <p:cNvPr id="13" name="Text Box 6"/>
          <p:cNvSpPr txBox="1">
            <a:spLocks noChangeArrowheads="1"/>
          </p:cNvSpPr>
          <p:nvPr userDrawn="1"/>
        </p:nvSpPr>
        <p:spPr bwMode="auto">
          <a:xfrm>
            <a:off x="293688" y="6379105"/>
            <a:ext cx="4113212" cy="244475"/>
          </a:xfrm>
          <a:prstGeom prst="rect">
            <a:avLst/>
          </a:prstGeom>
          <a:noFill/>
          <a:ln w="12700">
            <a:noFill/>
            <a:miter lim="800000"/>
            <a:headEnd/>
            <a:tailEnd/>
          </a:ln>
          <a:effectLst/>
        </p:spPr>
        <p:txBody>
          <a:bodyPr>
            <a:spAutoFit/>
          </a:bodyPr>
          <a:lstStyle/>
          <a:p>
            <a:pPr eaLnBrk="0" hangingPunct="0">
              <a:defRPr/>
            </a:pPr>
            <a:fld id="{F3854D15-FAFA-754A-8764-5E10AF1001FB}" type="slidenum">
              <a:rPr lang="en-US" sz="1000" smtClean="0">
                <a:latin typeface="Arial" pitchFamily="-112" charset="0"/>
                <a:ea typeface="ＭＳ Ｐゴシック" pitchFamily="-112" charset="-128"/>
                <a:cs typeface="ＭＳ Ｐゴシック" pitchFamily="-112" charset="-128"/>
              </a:rPr>
              <a:pPr eaLnBrk="0" hangingPunct="0">
                <a:defRPr/>
              </a:pPr>
              <a:t>‹#›</a:t>
            </a:fld>
            <a:r>
              <a:rPr lang="en-US" sz="1000" dirty="0" smtClean="0">
                <a:latin typeface="Arial" pitchFamily="-112" charset="0"/>
                <a:ea typeface="ＭＳ Ｐゴシック" pitchFamily="-112" charset="-128"/>
                <a:cs typeface="ＭＳ Ｐゴシック" pitchFamily="-112" charset="-128"/>
              </a:rPr>
              <a:t> </a:t>
            </a:r>
            <a:endParaRPr lang="en-US" sz="1000" dirty="0">
              <a:latin typeface="Arial" pitchFamily="-112" charset="0"/>
              <a:ea typeface="ＭＳ Ｐゴシック" pitchFamily="-112" charset="-128"/>
              <a:cs typeface="ＭＳ Ｐゴシック" pitchFamily="-112" charset="-128"/>
            </a:endParaRPr>
          </a:p>
        </p:txBody>
      </p:sp>
    </p:spTree>
    <p:extLst>
      <p:ext uri="{BB962C8B-B14F-4D97-AF65-F5344CB8AC3E}">
        <p14:creationId xmlns="" xmlns:p14="http://schemas.microsoft.com/office/powerpoint/2010/main" val="198406804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830" y="262958"/>
            <a:ext cx="7599513" cy="553723"/>
          </a:xfrm>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p:txBody>
          <a:bodyPr/>
          <a:lstStyle>
            <a:lvl1pPr marL="339725" indent="-233363">
              <a:defRPr b="1"/>
            </a:lvl1pPr>
            <a:lvl2pPr marL="690563" indent="-233363">
              <a:buFont typeface="Arial" pitchFamily="34" charset="0"/>
              <a:buChar char="–"/>
              <a:defRPr/>
            </a:lvl2pPr>
            <a:lvl3pPr marL="1084263" indent="-169863">
              <a:buFont typeface="Arial" pitchFamily="34" charset="0"/>
              <a:buChar char="•"/>
              <a:defRPr/>
            </a:lvl3pPr>
            <a:lvl4pPr marL="1541463" indent="-169863">
              <a:defRPr/>
            </a:lvl4pPr>
            <a:lvl5pPr marL="1998663" indent="-169863">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 xmlns:p14="http://schemas.microsoft.com/office/powerpoint/2010/main" val="117673202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dirty="0"/>
          </a:p>
        </p:txBody>
      </p:sp>
      <p:sp>
        <p:nvSpPr>
          <p:cNvPr id="3" name="Content Placeholder 2"/>
          <p:cNvSpPr>
            <a:spLocks noGrp="1"/>
          </p:cNvSpPr>
          <p:nvPr>
            <p:ph idx="1"/>
          </p:nvPr>
        </p:nvSpPr>
        <p:spPr>
          <a:xfrm>
            <a:off x="368830" y="1747309"/>
            <a:ext cx="4307945" cy="4455054"/>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pic>
        <p:nvPicPr>
          <p:cNvPr id="4" name="Picture 3" descr="Screen Shot 2011-10-24 at 8.25.42 PM.png"/>
          <p:cNvPicPr>
            <a:picLocks noChangeAspect="1"/>
          </p:cNvPicPr>
          <p:nvPr userDrawn="1"/>
        </p:nvPicPr>
        <p:blipFill rotWithShape="1">
          <a:blip r:embed="rId2">
            <a:extLst>
              <a:ext uri="{28A0092B-C50C-407E-A947-70E740481C1C}">
                <a14:useLocalDpi xmlns="" xmlns:a14="http://schemas.microsoft.com/office/drawing/2010/main" val="0"/>
              </a:ext>
            </a:extLst>
          </a:blip>
          <a:srcRect/>
          <a:stretch/>
        </p:blipFill>
        <p:spPr>
          <a:xfrm>
            <a:off x="4676776" y="1863725"/>
            <a:ext cx="4070350" cy="4338638"/>
          </a:xfrm>
          <a:prstGeom prst="rect">
            <a:avLst/>
          </a:prstGeom>
        </p:spPr>
      </p:pic>
    </p:spTree>
    <p:extLst>
      <p:ext uri="{BB962C8B-B14F-4D97-AF65-F5344CB8AC3E}">
        <p14:creationId xmlns="" xmlns:p14="http://schemas.microsoft.com/office/powerpoint/2010/main" val="394379039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8830" y="273592"/>
            <a:ext cx="7628541" cy="550322"/>
          </a:xfrm>
        </p:spPr>
        <p:txBody>
          <a:bodyPr/>
          <a:lstStyle/>
          <a:p>
            <a:r>
              <a:rPr lang="en-US" noProof="0" smtClean="0"/>
              <a:t>Click to edit Master title style</a:t>
            </a:r>
            <a:endParaRPr lang="en-US" noProof="0" dirty="0"/>
          </a:p>
        </p:txBody>
      </p:sp>
    </p:spTree>
    <p:extLst>
      <p:ext uri="{BB962C8B-B14F-4D97-AF65-F5344CB8AC3E}">
        <p14:creationId xmlns="" xmlns:p14="http://schemas.microsoft.com/office/powerpoint/2010/main" val="142639287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15507321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bg>
      <p:bgPr>
        <a:solidFill>
          <a:schemeClr val="accent2"/>
        </a:solidFill>
        <a:effectLst/>
      </p:bgPr>
    </p:bg>
    <p:spTree>
      <p:nvGrpSpPr>
        <p:cNvPr id="1" name=""/>
        <p:cNvGrpSpPr/>
        <p:nvPr/>
      </p:nvGrpSpPr>
      <p:grpSpPr>
        <a:xfrm>
          <a:off x="0" y="0"/>
          <a:ext cx="0" cy="0"/>
          <a:chOff x="0" y="0"/>
          <a:chExt cx="0" cy="0"/>
        </a:xfrm>
      </p:grpSpPr>
      <p:sp>
        <p:nvSpPr>
          <p:cNvPr id="3" name="Text Box 6"/>
          <p:cNvSpPr txBox="1">
            <a:spLocks noChangeArrowheads="1"/>
          </p:cNvSpPr>
          <p:nvPr userDrawn="1"/>
        </p:nvSpPr>
        <p:spPr bwMode="auto">
          <a:xfrm>
            <a:off x="293687" y="6389688"/>
            <a:ext cx="4225925" cy="244475"/>
          </a:xfrm>
          <a:prstGeom prst="rect">
            <a:avLst/>
          </a:prstGeom>
          <a:noFill/>
          <a:ln w="12700">
            <a:noFill/>
            <a:miter lim="800000"/>
            <a:headEnd/>
            <a:tailEnd/>
          </a:ln>
          <a:effectLst/>
        </p:spPr>
        <p:txBody>
          <a:bodyPr wrap="square">
            <a:spAutoFit/>
          </a:bodyPr>
          <a:lstStyle/>
          <a:p>
            <a:pPr eaLnBrk="0" hangingPunct="0">
              <a:defRPr/>
            </a:pPr>
            <a:fld id="{BD8188FF-6FEE-4B4E-9C05-85A6918D72F4}" type="slidenum">
              <a:rPr lang="en-US" sz="1000" smtClean="0">
                <a:solidFill>
                  <a:schemeClr val="bg1"/>
                </a:solidFill>
                <a:latin typeface="Arial" pitchFamily="-112" charset="0"/>
                <a:ea typeface="ＭＳ Ｐゴシック" pitchFamily="-112" charset="-128"/>
                <a:cs typeface="ＭＳ Ｐゴシック" pitchFamily="-112" charset="-128"/>
              </a:rPr>
              <a:pPr eaLnBrk="0" hangingPunct="0">
                <a:defRPr/>
              </a:pPr>
              <a:t>‹#›</a:t>
            </a:fld>
            <a:r>
              <a:rPr lang="en-US" sz="1000" dirty="0" smtClean="0">
                <a:solidFill>
                  <a:schemeClr val="bg1"/>
                </a:solidFill>
                <a:latin typeface="Arial" pitchFamily="-112" charset="0"/>
                <a:ea typeface="ＭＳ Ｐゴシック" pitchFamily="-112" charset="-128"/>
                <a:cs typeface="ＭＳ Ｐゴシック" pitchFamily="-112" charset="-128"/>
              </a:rPr>
              <a:t> I  Confidential </a:t>
            </a:r>
            <a:endParaRPr lang="en-US" sz="1000" dirty="0">
              <a:solidFill>
                <a:schemeClr val="bg1"/>
              </a:solidFill>
              <a:latin typeface="Arial" pitchFamily="-112" charset="0"/>
              <a:ea typeface="ＭＳ Ｐゴシック" pitchFamily="-112" charset="-128"/>
              <a:cs typeface="ＭＳ Ｐゴシック" pitchFamily="-112" charset="-128"/>
            </a:endParaRPr>
          </a:p>
        </p:txBody>
      </p:sp>
      <p:sp>
        <p:nvSpPr>
          <p:cNvPr id="8" name="Title 7"/>
          <p:cNvSpPr>
            <a:spLocks noGrp="1"/>
          </p:cNvSpPr>
          <p:nvPr>
            <p:ph type="title"/>
          </p:nvPr>
        </p:nvSpPr>
        <p:spPr>
          <a:xfrm>
            <a:off x="427831" y="2328545"/>
            <a:ext cx="8288337" cy="2200910"/>
          </a:xfrm>
        </p:spPr>
        <p:txBody>
          <a:bodyPr/>
          <a:lstStyle>
            <a:lvl1pPr>
              <a:defRPr sz="3200">
                <a:solidFill>
                  <a:schemeClr val="bg1"/>
                </a:solidFill>
              </a:defRPr>
            </a:lvl1pPr>
          </a:lstStyle>
          <a:p>
            <a:r>
              <a:rPr lang="en-US" noProof="0" smtClean="0"/>
              <a:t>Click to edit Master title style</a:t>
            </a:r>
            <a:endParaRPr lang="en-US" noProof="0"/>
          </a:p>
        </p:txBody>
      </p:sp>
    </p:spTree>
    <p:extLst>
      <p:ext uri="{BB962C8B-B14F-4D97-AF65-F5344CB8AC3E}">
        <p14:creationId xmlns="" xmlns:p14="http://schemas.microsoft.com/office/powerpoint/2010/main" val="80650437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2">
    <p:bg>
      <p:bgPr>
        <a:solidFill>
          <a:schemeClr val="accent3"/>
        </a:solidFill>
        <a:effectLst/>
      </p:bgPr>
    </p:bg>
    <p:spTree>
      <p:nvGrpSpPr>
        <p:cNvPr id="1" name=""/>
        <p:cNvGrpSpPr/>
        <p:nvPr/>
      </p:nvGrpSpPr>
      <p:grpSpPr>
        <a:xfrm>
          <a:off x="0" y="0"/>
          <a:ext cx="0" cy="0"/>
          <a:chOff x="0" y="0"/>
          <a:chExt cx="0" cy="0"/>
        </a:xfrm>
      </p:grpSpPr>
      <p:sp>
        <p:nvSpPr>
          <p:cNvPr id="6" name="Title 7"/>
          <p:cNvSpPr>
            <a:spLocks noGrp="1"/>
          </p:cNvSpPr>
          <p:nvPr>
            <p:ph type="title"/>
          </p:nvPr>
        </p:nvSpPr>
        <p:spPr>
          <a:xfrm>
            <a:off x="427831" y="2328545"/>
            <a:ext cx="8288337" cy="2200910"/>
          </a:xfrm>
        </p:spPr>
        <p:txBody>
          <a:bodyPr/>
          <a:lstStyle>
            <a:lvl1pPr>
              <a:defRPr sz="3200">
                <a:solidFill>
                  <a:schemeClr val="accent1"/>
                </a:solidFill>
              </a:defRPr>
            </a:lvl1pPr>
          </a:lstStyle>
          <a:p>
            <a:r>
              <a:rPr lang="en-US" noProof="0" smtClean="0"/>
              <a:t>Click to edit Master title style</a:t>
            </a:r>
            <a:endParaRPr lang="en-US" noProof="0"/>
          </a:p>
        </p:txBody>
      </p:sp>
      <p:sp>
        <p:nvSpPr>
          <p:cNvPr id="8" name="Text Box 6"/>
          <p:cNvSpPr txBox="1">
            <a:spLocks noChangeArrowheads="1"/>
          </p:cNvSpPr>
          <p:nvPr userDrawn="1"/>
        </p:nvSpPr>
        <p:spPr bwMode="auto">
          <a:xfrm>
            <a:off x="293688" y="6379105"/>
            <a:ext cx="4113212" cy="244475"/>
          </a:xfrm>
          <a:prstGeom prst="rect">
            <a:avLst/>
          </a:prstGeom>
          <a:noFill/>
          <a:ln w="12700">
            <a:noFill/>
            <a:miter lim="800000"/>
            <a:headEnd/>
            <a:tailEnd/>
          </a:ln>
          <a:effectLst/>
        </p:spPr>
        <p:txBody>
          <a:bodyPr>
            <a:spAutoFit/>
          </a:bodyPr>
          <a:lstStyle/>
          <a:p>
            <a:pPr eaLnBrk="0" hangingPunct="0">
              <a:defRPr/>
            </a:pPr>
            <a:fld id="{F3854D15-FAFA-754A-8764-5E10AF1001FB}" type="slidenum">
              <a:rPr lang="en-US" sz="1000" smtClean="0">
                <a:latin typeface="Arial" pitchFamily="-112" charset="0"/>
                <a:ea typeface="ＭＳ Ｐゴシック" pitchFamily="-112" charset="-128"/>
                <a:cs typeface="ＭＳ Ｐゴシック" pitchFamily="-112" charset="-128"/>
              </a:rPr>
              <a:pPr eaLnBrk="0" hangingPunct="0">
                <a:defRPr/>
              </a:pPr>
              <a:t>‹#›</a:t>
            </a:fld>
            <a:r>
              <a:rPr lang="en-US" sz="1000" dirty="0" smtClean="0">
                <a:latin typeface="Arial" pitchFamily="-112" charset="0"/>
                <a:ea typeface="ＭＳ Ｐゴシック" pitchFamily="-112" charset="-128"/>
                <a:cs typeface="ＭＳ Ｐゴシック" pitchFamily="-112" charset="-128"/>
              </a:rPr>
              <a:t>  I</a:t>
            </a:r>
            <a:r>
              <a:rPr lang="en-US" sz="1000" baseline="0" dirty="0" smtClean="0">
                <a:latin typeface="Arial" pitchFamily="-112" charset="0"/>
                <a:ea typeface="ＭＳ Ｐゴシック" pitchFamily="-112" charset="-128"/>
                <a:cs typeface="ＭＳ Ｐゴシック" pitchFamily="-112" charset="-128"/>
              </a:rPr>
              <a:t>  Confidential</a:t>
            </a:r>
            <a:r>
              <a:rPr lang="en-US" sz="1000" dirty="0" smtClean="0">
                <a:latin typeface="Arial" pitchFamily="-112" charset="0"/>
                <a:ea typeface="ＭＳ Ｐゴシック" pitchFamily="-112" charset="-128"/>
                <a:cs typeface="ＭＳ Ｐゴシック" pitchFamily="-112" charset="-128"/>
              </a:rPr>
              <a:t> </a:t>
            </a:r>
            <a:endParaRPr lang="en-US" sz="1000" dirty="0">
              <a:latin typeface="Arial" pitchFamily="-112" charset="0"/>
              <a:ea typeface="ＭＳ Ｐゴシック" pitchFamily="-112" charset="-128"/>
              <a:cs typeface="ＭＳ Ｐゴシック" pitchFamily="-112" charset="-128"/>
            </a:endParaRPr>
          </a:p>
        </p:txBody>
      </p:sp>
    </p:spTree>
    <p:extLst>
      <p:ext uri="{BB962C8B-B14F-4D97-AF65-F5344CB8AC3E}">
        <p14:creationId xmlns="" xmlns:p14="http://schemas.microsoft.com/office/powerpoint/2010/main" val="10433163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4">
    <p:bg>
      <p:bgPr>
        <a:solidFill>
          <a:schemeClr val="accent5"/>
        </a:solidFill>
        <a:effectLst/>
      </p:bgPr>
    </p:bg>
    <p:spTree>
      <p:nvGrpSpPr>
        <p:cNvPr id="1" name=""/>
        <p:cNvGrpSpPr/>
        <p:nvPr/>
      </p:nvGrpSpPr>
      <p:grpSpPr>
        <a:xfrm>
          <a:off x="0" y="0"/>
          <a:ext cx="0" cy="0"/>
          <a:chOff x="0" y="0"/>
          <a:chExt cx="0" cy="0"/>
        </a:xfrm>
      </p:grpSpPr>
      <p:sp>
        <p:nvSpPr>
          <p:cNvPr id="6" name="Title 7"/>
          <p:cNvSpPr>
            <a:spLocks noGrp="1"/>
          </p:cNvSpPr>
          <p:nvPr>
            <p:ph type="title"/>
          </p:nvPr>
        </p:nvSpPr>
        <p:spPr>
          <a:xfrm>
            <a:off x="427831" y="2328545"/>
            <a:ext cx="8288337" cy="2200910"/>
          </a:xfrm>
        </p:spPr>
        <p:txBody>
          <a:bodyPr/>
          <a:lstStyle>
            <a:lvl1pPr>
              <a:defRPr sz="3200">
                <a:solidFill>
                  <a:schemeClr val="bg1"/>
                </a:solidFill>
              </a:defRPr>
            </a:lvl1pPr>
          </a:lstStyle>
          <a:p>
            <a:r>
              <a:rPr lang="en-US" noProof="0" smtClean="0"/>
              <a:t>Click to edit Master title style</a:t>
            </a:r>
            <a:endParaRPr lang="en-US" noProof="0"/>
          </a:p>
        </p:txBody>
      </p:sp>
      <p:sp>
        <p:nvSpPr>
          <p:cNvPr id="7" name="Text Box 6"/>
          <p:cNvSpPr txBox="1">
            <a:spLocks noChangeArrowheads="1"/>
          </p:cNvSpPr>
          <p:nvPr userDrawn="1"/>
        </p:nvSpPr>
        <p:spPr bwMode="auto">
          <a:xfrm>
            <a:off x="293687" y="6389688"/>
            <a:ext cx="4225925" cy="244475"/>
          </a:xfrm>
          <a:prstGeom prst="rect">
            <a:avLst/>
          </a:prstGeom>
          <a:noFill/>
          <a:ln w="12700">
            <a:noFill/>
            <a:miter lim="800000"/>
            <a:headEnd/>
            <a:tailEnd/>
          </a:ln>
          <a:effectLst/>
        </p:spPr>
        <p:txBody>
          <a:bodyPr wrap="square">
            <a:spAutoFit/>
          </a:bodyPr>
          <a:lstStyle/>
          <a:p>
            <a:pPr eaLnBrk="0" hangingPunct="0">
              <a:defRPr/>
            </a:pPr>
            <a:fld id="{BD8188FF-6FEE-4B4E-9C05-85A6918D72F4}" type="slidenum">
              <a:rPr lang="en-US" sz="1000" smtClean="0">
                <a:solidFill>
                  <a:schemeClr val="bg1"/>
                </a:solidFill>
                <a:latin typeface="Arial" pitchFamily="-112" charset="0"/>
                <a:ea typeface="ＭＳ Ｐゴシック" pitchFamily="-112" charset="-128"/>
                <a:cs typeface="ＭＳ Ｐゴシック" pitchFamily="-112" charset="-128"/>
              </a:rPr>
              <a:pPr eaLnBrk="0" hangingPunct="0">
                <a:defRPr/>
              </a:pPr>
              <a:t>‹#›</a:t>
            </a:fld>
            <a:endParaRPr lang="en-US" sz="1000" dirty="0">
              <a:solidFill>
                <a:schemeClr val="bg1"/>
              </a:solidFill>
              <a:latin typeface="Arial" pitchFamily="-112" charset="0"/>
              <a:ea typeface="ＭＳ Ｐゴシック" pitchFamily="-112" charset="-128"/>
              <a:cs typeface="ＭＳ Ｐゴシック" pitchFamily="-112" charset="-128"/>
            </a:endParaRPr>
          </a:p>
        </p:txBody>
      </p:sp>
    </p:spTree>
    <p:extLst>
      <p:ext uri="{BB962C8B-B14F-4D97-AF65-F5344CB8AC3E}">
        <p14:creationId xmlns="" xmlns:p14="http://schemas.microsoft.com/office/powerpoint/2010/main" val="355564601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Rectangle 2"/>
          <p:cNvSpPr/>
          <p:nvPr userDrawn="1"/>
        </p:nvSpPr>
        <p:spPr>
          <a:xfrm>
            <a:off x="0" y="1449388"/>
            <a:ext cx="9144000" cy="5408612"/>
          </a:xfrm>
          <a:prstGeom prst="rect">
            <a:avLst/>
          </a:prstGeom>
          <a:solidFill>
            <a:srgbClr val="805A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
        <p:nvSpPr>
          <p:cNvPr id="2" name="Title 1"/>
          <p:cNvSpPr>
            <a:spLocks noGrp="1"/>
          </p:cNvSpPr>
          <p:nvPr>
            <p:ph type="title"/>
          </p:nvPr>
        </p:nvSpPr>
        <p:spPr>
          <a:xfrm>
            <a:off x="368830" y="294858"/>
            <a:ext cx="7628541" cy="550322"/>
          </a:xfrm>
        </p:spPr>
        <p:txBody>
          <a:bodyPr/>
          <a:lstStyle/>
          <a:p>
            <a:r>
              <a:rPr lang="en-US" noProof="0" smtClean="0"/>
              <a:t>Click to edit Master title style</a:t>
            </a:r>
            <a:endParaRPr lang="en-US" noProof="0"/>
          </a:p>
        </p:txBody>
      </p:sp>
      <p:sp>
        <p:nvSpPr>
          <p:cNvPr id="5" name="Content Placeholder 4"/>
          <p:cNvSpPr>
            <a:spLocks noGrp="1"/>
          </p:cNvSpPr>
          <p:nvPr>
            <p:ph sz="quarter" idx="10"/>
          </p:nvPr>
        </p:nvSpPr>
        <p:spPr>
          <a:xfrm>
            <a:off x="379413" y="1863725"/>
            <a:ext cx="8367712" cy="4338638"/>
          </a:xfrm>
        </p:spPr>
        <p:txBody>
          <a:bodyPr/>
          <a:lstStyle>
            <a:lvl1pPr>
              <a:buClrTx/>
              <a:defRPr>
                <a:solidFill>
                  <a:srgbClr val="FFFFFF"/>
                </a:solidFill>
              </a:defRPr>
            </a:lvl1pPr>
            <a:lvl2pPr>
              <a:buClrTx/>
              <a:defRPr>
                <a:solidFill>
                  <a:srgbClr val="FFFFFF"/>
                </a:solidFill>
              </a:defRPr>
            </a:lvl2pPr>
            <a:lvl3pPr>
              <a:buClrTx/>
              <a:defRPr>
                <a:solidFill>
                  <a:srgbClr val="FFFFFF"/>
                </a:solidFill>
              </a:defRPr>
            </a:lvl3pPr>
            <a:lvl4pPr>
              <a:buClrTx/>
              <a:defRPr>
                <a:solidFill>
                  <a:srgbClr val="FFFFFF"/>
                </a:solidFill>
              </a:defRPr>
            </a:lvl4pPr>
            <a:lvl5pPr>
              <a:buClrTx/>
              <a:defRPr>
                <a:solidFill>
                  <a:srgbClr val="FFFFFF"/>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 xmlns:p14="http://schemas.microsoft.com/office/powerpoint/2010/main" val="279718371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8830" y="273592"/>
            <a:ext cx="7628541" cy="550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noProof="0" smtClean="0"/>
              <a:t>Click to edit Master title style</a:t>
            </a:r>
            <a:endParaRPr lang="en-US" noProof="0" dirty="0"/>
          </a:p>
        </p:txBody>
      </p:sp>
      <p:sp>
        <p:nvSpPr>
          <p:cNvPr id="1027" name="Rectangle 3"/>
          <p:cNvSpPr>
            <a:spLocks noGrp="1" noChangeArrowheads="1"/>
          </p:cNvSpPr>
          <p:nvPr>
            <p:ph type="body" idx="1"/>
          </p:nvPr>
        </p:nvSpPr>
        <p:spPr bwMode="auto">
          <a:xfrm>
            <a:off x="368830" y="956930"/>
            <a:ext cx="8367712" cy="52454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102" name="Text Box 6"/>
          <p:cNvSpPr txBox="1">
            <a:spLocks noChangeArrowheads="1"/>
          </p:cNvSpPr>
          <p:nvPr/>
        </p:nvSpPr>
        <p:spPr bwMode="auto">
          <a:xfrm>
            <a:off x="293688" y="6395367"/>
            <a:ext cx="4113212" cy="244475"/>
          </a:xfrm>
          <a:prstGeom prst="rect">
            <a:avLst/>
          </a:prstGeom>
          <a:noFill/>
          <a:ln w="12700">
            <a:noFill/>
            <a:miter lim="800000"/>
            <a:headEnd/>
            <a:tailEnd/>
          </a:ln>
          <a:effectLst/>
        </p:spPr>
        <p:txBody>
          <a:bodyPr>
            <a:spAutoFit/>
          </a:bodyPr>
          <a:lstStyle/>
          <a:p>
            <a:pPr eaLnBrk="0" hangingPunct="0">
              <a:defRPr/>
            </a:pPr>
            <a:fld id="{F3854D15-FAFA-754A-8764-5E10AF1001FB}" type="slidenum">
              <a:rPr lang="en-US" sz="1000" smtClean="0">
                <a:latin typeface="Arial" pitchFamily="-112" charset="0"/>
                <a:ea typeface="ＭＳ Ｐゴシック" pitchFamily="-112" charset="-128"/>
                <a:cs typeface="ＭＳ Ｐゴシック" pitchFamily="-112" charset="-128"/>
              </a:rPr>
              <a:pPr eaLnBrk="0" hangingPunct="0">
                <a:defRPr/>
              </a:pPr>
              <a:t>‹#›</a:t>
            </a:fld>
            <a:r>
              <a:rPr lang="en-US" sz="1000" dirty="0" smtClean="0">
                <a:latin typeface="Arial" pitchFamily="-112" charset="0"/>
                <a:ea typeface="ＭＳ Ｐゴシック" pitchFamily="-112" charset="-128"/>
                <a:cs typeface="ＭＳ Ｐゴシック" pitchFamily="-112" charset="-128"/>
              </a:rPr>
              <a:t> </a:t>
            </a:r>
            <a:endParaRPr lang="en-US" sz="1000" dirty="0">
              <a:latin typeface="Arial" pitchFamily="-112" charset="0"/>
              <a:ea typeface="ＭＳ Ｐゴシック" pitchFamily="-112" charset="-128"/>
              <a:cs typeface="ＭＳ Ｐゴシック" pitchFamily="-112" charset="-128"/>
            </a:endParaRPr>
          </a:p>
        </p:txBody>
      </p:sp>
      <p:cxnSp>
        <p:nvCxnSpPr>
          <p:cNvPr id="10" name="Straight Connector 9"/>
          <p:cNvCxnSpPr/>
          <p:nvPr/>
        </p:nvCxnSpPr>
        <p:spPr>
          <a:xfrm>
            <a:off x="368830" y="827330"/>
            <a:ext cx="8367712" cy="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3" name="Picture 2" descr="Screen Shot 2011-10-24 at 7.36.26 PM.png"/>
          <p:cNvPicPr>
            <a:picLocks noChangeAspect="1"/>
          </p:cNvPicPr>
          <p:nvPr/>
        </p:nvPicPr>
        <p:blipFill>
          <a:blip r:embed="rId19">
            <a:extLst>
              <a:ext uri="{28A0092B-C50C-407E-A947-70E740481C1C}">
                <a14:useLocalDpi xmlns="" xmlns:a14="http://schemas.microsoft.com/office/drawing/2010/main" val="0"/>
              </a:ext>
            </a:extLst>
          </a:blip>
          <a:stretch>
            <a:fillRect/>
          </a:stretch>
        </p:blipFill>
        <p:spPr>
          <a:xfrm>
            <a:off x="8144539" y="141931"/>
            <a:ext cx="609225" cy="596918"/>
          </a:xfrm>
          <a:prstGeom prst="rect">
            <a:avLst/>
          </a:prstGeom>
        </p:spPr>
      </p:pic>
      <p:sp>
        <p:nvSpPr>
          <p:cNvPr id="7" name="TextBox 6"/>
          <p:cNvSpPr txBox="1"/>
          <p:nvPr/>
        </p:nvSpPr>
        <p:spPr>
          <a:xfrm>
            <a:off x="1424765" y="6379105"/>
            <a:ext cx="7403430" cy="276999"/>
          </a:xfrm>
          <a:prstGeom prst="rect">
            <a:avLst/>
          </a:prstGeom>
          <a:noFill/>
        </p:spPr>
        <p:txBody>
          <a:bodyPr wrap="square" rtlCol="0">
            <a:spAutoFit/>
          </a:bodyPr>
          <a:lstStyle/>
          <a:p>
            <a:pPr algn="r"/>
            <a:r>
              <a:rPr lang="en-US" sz="1200" dirty="0" smtClean="0">
                <a:solidFill>
                  <a:schemeClr val="tx1">
                    <a:lumMod val="50000"/>
                  </a:schemeClr>
                </a:solidFill>
              </a:rPr>
              <a:t>ICA Proposals 2013 – EGEEC Meeting, Taipei, 8-9 Nov 2012</a:t>
            </a:r>
            <a:endParaRPr lang="en-US" sz="1200" dirty="0">
              <a:solidFill>
                <a:schemeClr val="tx1">
                  <a:lumMod val="50000"/>
                </a:schemeClr>
              </a:solidFill>
            </a:endParaRPr>
          </a:p>
        </p:txBody>
      </p:sp>
      <p:cxnSp>
        <p:nvCxnSpPr>
          <p:cNvPr id="8" name="Straight Connector 7"/>
          <p:cNvCxnSpPr/>
          <p:nvPr/>
        </p:nvCxnSpPr>
        <p:spPr>
          <a:xfrm>
            <a:off x="368830" y="6392863"/>
            <a:ext cx="8367712" cy="0"/>
          </a:xfrm>
          <a:prstGeom prst="line">
            <a:avLst/>
          </a:prstGeom>
          <a:ln w="1905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4" r:id="rId1"/>
    <p:sldLayoutId id="2147483824" r:id="rId2"/>
    <p:sldLayoutId id="2147483840" r:id="rId3"/>
    <p:sldLayoutId id="2147483825" r:id="rId4"/>
    <p:sldLayoutId id="2147483826" r:id="rId5"/>
    <p:sldLayoutId id="2147483835" r:id="rId6"/>
    <p:sldLayoutId id="2147483836" r:id="rId7"/>
    <p:sldLayoutId id="2147483837" r:id="rId8"/>
    <p:sldLayoutId id="2147483838" r:id="rId9"/>
    <p:sldLayoutId id="2147483827" r:id="rId10"/>
    <p:sldLayoutId id="2147483828" r:id="rId11"/>
    <p:sldLayoutId id="2147483829" r:id="rId12"/>
    <p:sldLayoutId id="2147483830" r:id="rId13"/>
    <p:sldLayoutId id="2147483831" r:id="rId14"/>
    <p:sldLayoutId id="2147483832" r:id="rId15"/>
    <p:sldLayoutId id="2147483833" r:id="rId16"/>
    <p:sldLayoutId id="2147483839" r:id="rId17"/>
  </p:sldLayoutIdLst>
  <p:transition>
    <p:fade/>
  </p:transition>
  <p:timing>
    <p:tnLst>
      <p:par>
        <p:cTn id="1" dur="indefinite" restart="never" nodeType="tmRoot"/>
      </p:par>
    </p:tnLst>
  </p:timing>
  <p:txStyles>
    <p:titleStyle>
      <a:lvl1pPr algn="l" rtl="0" eaLnBrk="1" fontAlgn="base" hangingPunct="1">
        <a:spcBef>
          <a:spcPct val="0"/>
        </a:spcBef>
        <a:spcAft>
          <a:spcPct val="0"/>
        </a:spcAft>
        <a:defRPr sz="2800" b="1">
          <a:solidFill>
            <a:schemeClr val="accent1"/>
          </a:solidFill>
          <a:latin typeface="+mj-lt"/>
          <a:ea typeface="ＭＳ Ｐゴシック" pitchFamily="-112" charset="-128"/>
          <a:cs typeface="ＭＳ Ｐゴシック" pitchFamily="-112" charset="-128"/>
        </a:defRPr>
      </a:lvl1pPr>
      <a:lvl2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2pPr>
      <a:lvl3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3pPr>
      <a:lvl4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4pPr>
      <a:lvl5pPr algn="l" rtl="0" eaLnBrk="1" fontAlgn="base" hangingPunct="1">
        <a:spcBef>
          <a:spcPct val="0"/>
        </a:spcBef>
        <a:spcAft>
          <a:spcPct val="0"/>
        </a:spcAft>
        <a:defRPr sz="2800" b="1">
          <a:solidFill>
            <a:schemeClr val="accent1"/>
          </a:solidFill>
          <a:latin typeface="Arial" pitchFamily="-65" charset="0"/>
          <a:ea typeface="ＭＳ Ｐゴシック" pitchFamily="-112" charset="-128"/>
          <a:cs typeface="ＭＳ Ｐゴシック" pitchFamily="-112" charset="-128"/>
        </a:defRPr>
      </a:lvl5pPr>
      <a:lvl6pPr marL="457200" algn="l" rtl="0" eaLnBrk="1" fontAlgn="base" hangingPunct="1">
        <a:spcBef>
          <a:spcPct val="0"/>
        </a:spcBef>
        <a:spcAft>
          <a:spcPct val="0"/>
        </a:spcAft>
        <a:defRPr sz="3000">
          <a:solidFill>
            <a:schemeClr val="accent2"/>
          </a:solidFill>
          <a:latin typeface="Arial" pitchFamily="-65" charset="0"/>
        </a:defRPr>
      </a:lvl6pPr>
      <a:lvl7pPr marL="914400" algn="l" rtl="0" eaLnBrk="1" fontAlgn="base" hangingPunct="1">
        <a:spcBef>
          <a:spcPct val="0"/>
        </a:spcBef>
        <a:spcAft>
          <a:spcPct val="0"/>
        </a:spcAft>
        <a:defRPr sz="3000">
          <a:solidFill>
            <a:schemeClr val="accent2"/>
          </a:solidFill>
          <a:latin typeface="Arial" pitchFamily="-65" charset="0"/>
        </a:defRPr>
      </a:lvl7pPr>
      <a:lvl8pPr marL="1371600" algn="l" rtl="0" eaLnBrk="1" fontAlgn="base" hangingPunct="1">
        <a:spcBef>
          <a:spcPct val="0"/>
        </a:spcBef>
        <a:spcAft>
          <a:spcPct val="0"/>
        </a:spcAft>
        <a:defRPr sz="3000">
          <a:solidFill>
            <a:schemeClr val="accent2"/>
          </a:solidFill>
          <a:latin typeface="Arial" pitchFamily="-65" charset="0"/>
        </a:defRPr>
      </a:lvl8pPr>
      <a:lvl9pPr marL="1828800" algn="l" rtl="0" eaLnBrk="1" fontAlgn="base" hangingPunct="1">
        <a:spcBef>
          <a:spcPct val="0"/>
        </a:spcBef>
        <a:spcAft>
          <a:spcPct val="0"/>
        </a:spcAft>
        <a:defRPr sz="3000">
          <a:solidFill>
            <a:schemeClr val="accent2"/>
          </a:solidFill>
          <a:latin typeface="Arial" pitchFamily="-65" charset="0"/>
        </a:defRPr>
      </a:lvl9pPr>
    </p:titleStyle>
    <p:bodyStyle>
      <a:lvl1pPr marL="342900" indent="-342900" algn="l" rtl="0" eaLnBrk="1" fontAlgn="base" hangingPunct="1">
        <a:spcBef>
          <a:spcPct val="20000"/>
        </a:spcBef>
        <a:spcAft>
          <a:spcPct val="0"/>
        </a:spcAft>
        <a:buClr>
          <a:schemeClr val="tx2"/>
        </a:buClr>
        <a:buFont typeface="Wingdings" charset="0"/>
        <a:buChar char="§"/>
        <a:defRPr sz="2000">
          <a:solidFill>
            <a:schemeClr val="tx2"/>
          </a:solidFill>
          <a:latin typeface="+mn-lt"/>
          <a:ea typeface="ＭＳ Ｐゴシック" pitchFamily="-112" charset="-128"/>
          <a:cs typeface="ＭＳ Ｐゴシック" pitchFamily="-112" charset="-128"/>
        </a:defRPr>
      </a:lvl1pPr>
      <a:lvl2pPr marL="742950" indent="-285750" algn="l" rtl="0" eaLnBrk="1" fontAlgn="base" hangingPunct="1">
        <a:spcBef>
          <a:spcPct val="20000"/>
        </a:spcBef>
        <a:spcAft>
          <a:spcPct val="0"/>
        </a:spcAft>
        <a:buClr>
          <a:schemeClr val="tx2"/>
        </a:buClr>
        <a:buFont typeface="Wingdings" charset="0"/>
        <a:buChar char="§"/>
        <a:defRPr>
          <a:solidFill>
            <a:schemeClr val="tx2"/>
          </a:solidFill>
          <a:latin typeface="+mn-lt"/>
          <a:ea typeface="ＭＳ Ｐゴシック" pitchFamily="-65" charset="-128"/>
        </a:defRPr>
      </a:lvl2pPr>
      <a:lvl3pPr marL="1143000" indent="-228600" algn="l" rtl="0" eaLnBrk="1" fontAlgn="base" hangingPunct="1">
        <a:spcBef>
          <a:spcPct val="20000"/>
        </a:spcBef>
        <a:spcAft>
          <a:spcPct val="0"/>
        </a:spcAft>
        <a:buClr>
          <a:schemeClr val="tx2"/>
        </a:buClr>
        <a:buFont typeface="Wingdings" charset="0"/>
        <a:buChar char="§"/>
        <a:defRPr sz="1600">
          <a:solidFill>
            <a:schemeClr val="tx2"/>
          </a:solidFill>
          <a:latin typeface="+mn-lt"/>
          <a:ea typeface="ＭＳ Ｐゴシック" pitchFamily="-65" charset="-128"/>
        </a:defRPr>
      </a:lvl3pPr>
      <a:lvl4pPr marL="1600200" indent="-228600" algn="l" rtl="0" eaLnBrk="1" fontAlgn="base" hangingPunct="1">
        <a:spcBef>
          <a:spcPct val="20000"/>
        </a:spcBef>
        <a:spcAft>
          <a:spcPct val="0"/>
        </a:spcAft>
        <a:buClr>
          <a:schemeClr val="tx2"/>
        </a:buClr>
        <a:buFont typeface="Wingdings" charset="0"/>
        <a:buChar char="§"/>
        <a:defRPr sz="1400">
          <a:solidFill>
            <a:schemeClr val="tx2"/>
          </a:solidFill>
          <a:latin typeface="+mn-lt"/>
          <a:ea typeface="ＭＳ Ｐゴシック" pitchFamily="-65" charset="-128"/>
        </a:defRPr>
      </a:lvl4pPr>
      <a:lvl5pPr marL="2057400" indent="-228600" algn="l" rtl="0" eaLnBrk="1" fontAlgn="base" hangingPunct="1">
        <a:spcBef>
          <a:spcPct val="20000"/>
        </a:spcBef>
        <a:spcAft>
          <a:spcPct val="0"/>
        </a:spcAft>
        <a:buClr>
          <a:schemeClr val="tx2"/>
        </a:buClr>
        <a:buFont typeface="Wingdings" charset="0"/>
        <a:buChar char="§"/>
        <a:defRPr sz="1400">
          <a:solidFill>
            <a:schemeClr val="tx2"/>
          </a:solidFill>
          <a:latin typeface="+mn-lt"/>
          <a:ea typeface="ＭＳ Ｐゴシック" pitchFamily="-65" charset="-128"/>
        </a:defRPr>
      </a:lvl5pPr>
      <a:lvl6pPr marL="25146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6pPr>
      <a:lvl7pPr marL="29718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7pPr>
      <a:lvl8pPr marL="34290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8pPr>
      <a:lvl9pPr marL="3886200" indent="-228600" algn="l" rtl="0" eaLnBrk="1" fontAlgn="base" hangingPunct="1">
        <a:spcBef>
          <a:spcPct val="20000"/>
        </a:spcBef>
        <a:spcAft>
          <a:spcPct val="0"/>
        </a:spcAft>
        <a:buClr>
          <a:schemeClr val="accent1"/>
        </a:buClr>
        <a:buFont typeface="Wingdings" pitchFamily="-65" charset="2"/>
        <a:buChar char="§"/>
        <a:defRPr sz="1400">
          <a:solidFill>
            <a:srgbClr val="333333"/>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proposal ideas for 2013</a:t>
            </a:r>
            <a:endParaRPr lang="en-US" dirty="0"/>
          </a:p>
        </p:txBody>
      </p:sp>
      <p:sp>
        <p:nvSpPr>
          <p:cNvPr id="3" name="Subtitle 2"/>
          <p:cNvSpPr>
            <a:spLocks noGrp="1"/>
          </p:cNvSpPr>
          <p:nvPr>
            <p:ph type="subTitle" idx="1"/>
          </p:nvPr>
        </p:nvSpPr>
        <p:spPr>
          <a:xfrm>
            <a:off x="367361" y="2963333"/>
            <a:ext cx="6231348" cy="916517"/>
          </a:xfrm>
        </p:spPr>
        <p:txBody>
          <a:bodyPr/>
          <a:lstStyle/>
          <a:p>
            <a:r>
              <a:rPr lang="en-US" dirty="0" smtClean="0"/>
              <a:t>Pierre Cazelles</a:t>
            </a:r>
          </a:p>
          <a:p>
            <a:r>
              <a:rPr lang="en-US" dirty="0" smtClean="0"/>
              <a:t>Director, Partnerships Asia</a:t>
            </a:r>
          </a:p>
          <a:p>
            <a:r>
              <a:rPr lang="en-US" dirty="0" smtClean="0"/>
              <a:t>International Copper Association</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Testing &amp; Verification in APEC</a:t>
            </a:r>
            <a:endParaRPr lang="en-US" dirty="0"/>
          </a:p>
        </p:txBody>
      </p:sp>
      <p:graphicFrame>
        <p:nvGraphicFramePr>
          <p:cNvPr id="4" name="Content Placeholder 4"/>
          <p:cNvGraphicFramePr>
            <a:graphicFrameLocks/>
          </p:cNvGraphicFramePr>
          <p:nvPr/>
        </p:nvGraphicFramePr>
        <p:xfrm>
          <a:off x="368829" y="946670"/>
          <a:ext cx="8312591" cy="4352436"/>
        </p:xfrm>
        <a:graphic>
          <a:graphicData uri="http://schemas.openxmlformats.org/drawingml/2006/table">
            <a:tbl>
              <a:tblPr firstRow="1" bandRow="1">
                <a:tableStyleId>{93296810-A885-4BE3-A3E7-6D5BEEA58F35}</a:tableStyleId>
              </a:tblPr>
              <a:tblGrid>
                <a:gridCol w="1263523"/>
                <a:gridCol w="7049068"/>
              </a:tblGrid>
              <a:tr h="783373">
                <a:tc>
                  <a:txBody>
                    <a:bodyPr/>
                    <a:lstStyle/>
                    <a:p>
                      <a:r>
                        <a:rPr lang="en-US" sz="1800" dirty="0" smtClean="0">
                          <a:solidFill>
                            <a:schemeClr val="bg1"/>
                          </a:solidFill>
                        </a:rPr>
                        <a:t>Title</a:t>
                      </a:r>
                      <a:endParaRPr lang="en-US" sz="1800" dirty="0">
                        <a:solidFill>
                          <a:schemeClr val="bg1"/>
                        </a:solidFill>
                      </a:endParaRPr>
                    </a:p>
                  </a:txBody>
                  <a:tcPr>
                    <a:solidFill>
                      <a:schemeClr val="accent6">
                        <a:lumMod val="25000"/>
                      </a:schemeClr>
                    </a:solidFill>
                  </a:tcPr>
                </a:tc>
                <a:tc>
                  <a:txBody>
                    <a:bodyPr/>
                    <a:lstStyle/>
                    <a:p>
                      <a:r>
                        <a:rPr lang="en-US" dirty="0" smtClean="0"/>
                        <a:t>Assessment of Appliance Testing Capacity in the APEC Region &amp; Analysis on Cost-Effective Options for Verification Testing</a:t>
                      </a:r>
                      <a:endParaRPr lang="en-US" dirty="0"/>
                    </a:p>
                  </a:txBody>
                  <a:tcPr>
                    <a:solidFill>
                      <a:schemeClr val="accent6">
                        <a:lumMod val="25000"/>
                      </a:schemeClr>
                    </a:solidFill>
                  </a:tcPr>
                </a:tc>
              </a:tr>
              <a:tr h="1368157">
                <a:tc>
                  <a:txBody>
                    <a:bodyPr/>
                    <a:lstStyle/>
                    <a:p>
                      <a:r>
                        <a:rPr lang="en-US" sz="1600" b="1" dirty="0" smtClean="0">
                          <a:solidFill>
                            <a:schemeClr val="accent6">
                              <a:lumMod val="10000"/>
                            </a:schemeClr>
                          </a:solidFill>
                        </a:rPr>
                        <a:t>Rationale</a:t>
                      </a:r>
                      <a:endParaRPr lang="en-US" sz="1600" b="1" dirty="0">
                        <a:solidFill>
                          <a:schemeClr val="accent6">
                            <a:lumMod val="10000"/>
                          </a:schemeClr>
                        </a:solidFill>
                      </a:endParaRPr>
                    </a:p>
                  </a:txBody>
                  <a:tcPr>
                    <a:solidFill>
                      <a:schemeClr val="accent6">
                        <a:lumMod val="75000"/>
                      </a:schemeClr>
                    </a:solidFill>
                  </a:tcPr>
                </a:tc>
                <a:tc>
                  <a:txBody>
                    <a:bodyPr/>
                    <a:lstStyle/>
                    <a:p>
                      <a:pPr>
                        <a:buFont typeface="Arial" pitchFamily="34" charset="0"/>
                        <a:buChar char="•"/>
                      </a:pPr>
                      <a:r>
                        <a:rPr lang="en-US" sz="1600" dirty="0" smtClean="0">
                          <a:solidFill>
                            <a:schemeClr val="accent6">
                              <a:lumMod val="10000"/>
                            </a:schemeClr>
                          </a:solidFill>
                        </a:rPr>
                        <a:t> </a:t>
                      </a:r>
                      <a:r>
                        <a:rPr lang="en-US" sz="1600" kern="1200" dirty="0" smtClean="0">
                          <a:solidFill>
                            <a:schemeClr val="accent6">
                              <a:lumMod val="10000"/>
                            </a:schemeClr>
                          </a:solidFill>
                          <a:latin typeface="+mn-lt"/>
                          <a:ea typeface="+mn-ea"/>
                          <a:cs typeface="+mn-cs"/>
                        </a:rPr>
                        <a:t>Verification testing is one of the most fundamental aspects of a monitoring, verification, and enforcement (MV&amp;E) regime</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accent6">
                              <a:lumMod val="10000"/>
                            </a:schemeClr>
                          </a:solidFill>
                          <a:latin typeface="+mn-lt"/>
                          <a:ea typeface="+mn-ea"/>
                          <a:cs typeface="+mn-cs"/>
                        </a:rPr>
                        <a:t> MV&amp;E also most challenging and expensive to implement </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accent6">
                              <a:lumMod val="10000"/>
                            </a:schemeClr>
                          </a:solidFill>
                          <a:latin typeface="+mn-lt"/>
                          <a:ea typeface="+mn-ea"/>
                          <a:cs typeface="+mn-cs"/>
                        </a:rPr>
                        <a:t> Many APEC economies have limited basic resources and information required to successfully establish verification testing program. </a:t>
                      </a:r>
                      <a:endParaRPr lang="en-US" sz="1600" dirty="0" smtClean="0">
                        <a:solidFill>
                          <a:schemeClr val="accent6">
                            <a:lumMod val="10000"/>
                          </a:schemeClr>
                        </a:solidFill>
                      </a:endParaRPr>
                    </a:p>
                  </a:txBody>
                  <a:tcPr>
                    <a:solidFill>
                      <a:schemeClr val="accent6">
                        <a:lumMod val="75000"/>
                      </a:schemeClr>
                    </a:solidFill>
                  </a:tcPr>
                </a:tc>
              </a:tr>
              <a:tr h="2200906">
                <a:tc>
                  <a:txBody>
                    <a:bodyPr/>
                    <a:lstStyle/>
                    <a:p>
                      <a:r>
                        <a:rPr lang="en-US" sz="1600" b="1" dirty="0" smtClean="0">
                          <a:solidFill>
                            <a:schemeClr val="accent6">
                              <a:lumMod val="10000"/>
                            </a:schemeClr>
                          </a:solidFill>
                        </a:rPr>
                        <a:t>Needs identified in previous APEC work </a:t>
                      </a:r>
                      <a:r>
                        <a:rPr lang="en-US" sz="1600" b="1" baseline="30000" dirty="0" smtClean="0">
                          <a:solidFill>
                            <a:schemeClr val="accent6">
                              <a:lumMod val="10000"/>
                            </a:schemeClr>
                          </a:solidFill>
                        </a:rPr>
                        <a:t>(1)</a:t>
                      </a:r>
                      <a:endParaRPr lang="en-US" sz="1600" b="1" baseline="30000" dirty="0">
                        <a:solidFill>
                          <a:schemeClr val="accent6">
                            <a:lumMod val="10000"/>
                          </a:schemeClr>
                        </a:solidFill>
                      </a:endParaRPr>
                    </a:p>
                  </a:txBody>
                  <a:tcPr>
                    <a:solidFill>
                      <a:schemeClr val="accent6"/>
                    </a:solidFill>
                  </a:tcPr>
                </a:tc>
                <a:tc>
                  <a:txBody>
                    <a:bodyPr/>
                    <a:lstStyle/>
                    <a:p>
                      <a:pPr>
                        <a:buFont typeface="Arial" pitchFamily="34" charset="0"/>
                        <a:buChar char="•"/>
                      </a:pPr>
                      <a:r>
                        <a:rPr lang="en-US" sz="1600" kern="1200" dirty="0" smtClean="0">
                          <a:solidFill>
                            <a:schemeClr val="accent6">
                              <a:lumMod val="10000"/>
                            </a:schemeClr>
                          </a:solidFill>
                          <a:latin typeface="+mn-lt"/>
                          <a:ea typeface="+mn-ea"/>
                          <a:cs typeface="+mn-cs"/>
                        </a:rPr>
                        <a:t> </a:t>
                      </a:r>
                      <a:r>
                        <a:rPr lang="en-US" sz="1600" kern="1200" dirty="0" smtClean="0">
                          <a:solidFill>
                            <a:schemeClr val="accent6">
                              <a:lumMod val="10000"/>
                            </a:schemeClr>
                          </a:solidFill>
                          <a:latin typeface="+mn-lt"/>
                          <a:ea typeface="+mn-ea"/>
                          <a:cs typeface="+mn-cs"/>
                        </a:rPr>
                        <a:t>Many</a:t>
                      </a:r>
                      <a:r>
                        <a:rPr lang="en-US" sz="1600" kern="1200" baseline="0" dirty="0" smtClean="0">
                          <a:solidFill>
                            <a:schemeClr val="accent6">
                              <a:lumMod val="10000"/>
                            </a:schemeClr>
                          </a:solidFill>
                          <a:latin typeface="+mn-lt"/>
                          <a:ea typeface="+mn-ea"/>
                          <a:cs typeface="+mn-cs"/>
                        </a:rPr>
                        <a:t> laboratories and agencies involved in MV&amp;E in APEC have limited resources</a:t>
                      </a:r>
                    </a:p>
                    <a:p>
                      <a:pPr>
                        <a:buFont typeface="Arial" pitchFamily="34" charset="0"/>
                        <a:buChar char="•"/>
                      </a:pPr>
                      <a:r>
                        <a:rPr lang="en-US" sz="1600" kern="1200" baseline="0" dirty="0" smtClean="0">
                          <a:solidFill>
                            <a:schemeClr val="accent6">
                              <a:lumMod val="10000"/>
                            </a:schemeClr>
                          </a:solidFill>
                          <a:latin typeface="+mn-lt"/>
                          <a:ea typeface="+mn-ea"/>
                          <a:cs typeface="+mn-cs"/>
                        </a:rPr>
                        <a:t> Sharing of experiences in successful and less successful approaches among APEC economies is invaluable</a:t>
                      </a:r>
                    </a:p>
                    <a:p>
                      <a:pPr>
                        <a:buFont typeface="Arial" pitchFamily="34" charset="0"/>
                        <a:buChar char="•"/>
                      </a:pPr>
                      <a:r>
                        <a:rPr lang="en-US" sz="1600" kern="1200" baseline="0" dirty="0" smtClean="0">
                          <a:solidFill>
                            <a:schemeClr val="accent6">
                              <a:lumMod val="10000"/>
                            </a:schemeClr>
                          </a:solidFill>
                          <a:latin typeface="+mn-lt"/>
                          <a:ea typeface="+mn-ea"/>
                          <a:cs typeface="+mn-cs"/>
                        </a:rPr>
                        <a:t> Establishment of a formal or informal network of MV/E agencies would be a great tool to facilitate exchange of experience, strengthen relationships, create synergies, develop partnerships</a:t>
                      </a:r>
                      <a:endParaRPr lang="en-US" sz="1600" dirty="0">
                        <a:solidFill>
                          <a:schemeClr val="accent6">
                            <a:lumMod val="10000"/>
                          </a:schemeClr>
                        </a:solidFill>
                      </a:endParaRPr>
                    </a:p>
                  </a:txBody>
                  <a:tcPr>
                    <a:solidFill>
                      <a:schemeClr val="accent6"/>
                    </a:solidFill>
                  </a:tcPr>
                </a:tc>
              </a:tr>
            </a:tbl>
          </a:graphicData>
        </a:graphic>
      </p:graphicFrame>
      <p:sp>
        <p:nvSpPr>
          <p:cNvPr id="6" name="TextBox 5"/>
          <p:cNvSpPr txBox="1"/>
          <p:nvPr/>
        </p:nvSpPr>
        <p:spPr>
          <a:xfrm>
            <a:off x="368830" y="5385170"/>
            <a:ext cx="8312590" cy="523220"/>
          </a:xfrm>
          <a:prstGeom prst="rect">
            <a:avLst/>
          </a:prstGeom>
          <a:noFill/>
        </p:spPr>
        <p:txBody>
          <a:bodyPr wrap="square" rtlCol="0">
            <a:spAutoFit/>
          </a:bodyPr>
          <a:lstStyle/>
          <a:p>
            <a:r>
              <a:rPr lang="en-US" sz="1400" dirty="0" smtClean="0"/>
              <a:t>(1): </a:t>
            </a:r>
            <a:r>
              <a:rPr lang="en-US" sz="1400" b="1" dirty="0" smtClean="0"/>
              <a:t>“Market </a:t>
            </a:r>
            <a:r>
              <a:rPr lang="en-US" sz="1400" b="1" dirty="0" smtClean="0"/>
              <a:t>compliance mechanisms for energy efficiency programs in APEC </a:t>
            </a:r>
            <a:r>
              <a:rPr lang="en-US" sz="1400" b="1" dirty="0" smtClean="0"/>
              <a:t>economies”</a:t>
            </a:r>
            <a:r>
              <a:rPr lang="en-US" sz="1400" dirty="0" smtClean="0"/>
              <a:t>,</a:t>
            </a:r>
            <a:r>
              <a:rPr lang="en-US" sz="1400" b="1" dirty="0" smtClean="0"/>
              <a:t> </a:t>
            </a:r>
            <a:r>
              <a:rPr lang="en-US" sz="1400" dirty="0" smtClean="0"/>
              <a:t>APEC 2012; and </a:t>
            </a:r>
            <a:r>
              <a:rPr lang="en-US" sz="1400" b="1" dirty="0" smtClean="0"/>
              <a:t>“APEC </a:t>
            </a:r>
            <a:r>
              <a:rPr lang="en-US" sz="1400" b="1" dirty="0" smtClean="0"/>
              <a:t>Compliance </a:t>
            </a:r>
            <a:r>
              <a:rPr lang="en-US" sz="1400" b="1" dirty="0" smtClean="0"/>
              <a:t>Workshop” </a:t>
            </a:r>
            <a:r>
              <a:rPr lang="en-US" sz="1400" dirty="0" smtClean="0"/>
              <a:t>held </a:t>
            </a:r>
            <a:r>
              <a:rPr lang="en-US" sz="1400" dirty="0" smtClean="0"/>
              <a:t>in Beijing in June </a:t>
            </a:r>
            <a:r>
              <a:rPr lang="en-US" sz="1400" dirty="0" smtClean="0"/>
              <a:t>2012</a:t>
            </a:r>
            <a:endParaRPr lang="en-US" sz="14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68830" y="262958"/>
            <a:ext cx="7599513" cy="553723"/>
          </a:xfrm>
        </p:spPr>
        <p:txBody>
          <a:bodyPr/>
          <a:lstStyle/>
          <a:p>
            <a:r>
              <a:rPr lang="en-US" dirty="0" smtClean="0"/>
              <a:t>1. Testing &amp; Verification in APEC</a:t>
            </a:r>
            <a:endParaRPr lang="en-US" dirty="0"/>
          </a:p>
        </p:txBody>
      </p:sp>
      <p:graphicFrame>
        <p:nvGraphicFramePr>
          <p:cNvPr id="5" name="Content Placeholder 4"/>
          <p:cNvGraphicFramePr>
            <a:graphicFrameLocks/>
          </p:cNvGraphicFramePr>
          <p:nvPr/>
        </p:nvGraphicFramePr>
        <p:xfrm>
          <a:off x="368829" y="946674"/>
          <a:ext cx="8312591" cy="5394960"/>
        </p:xfrm>
        <a:graphic>
          <a:graphicData uri="http://schemas.openxmlformats.org/drawingml/2006/table">
            <a:tbl>
              <a:tblPr firstRow="1" bandRow="1">
                <a:tableStyleId>{93296810-A885-4BE3-A3E7-6D5BEEA58F35}</a:tableStyleId>
              </a:tblPr>
              <a:tblGrid>
                <a:gridCol w="1263523"/>
                <a:gridCol w="7049068"/>
              </a:tblGrid>
              <a:tr h="604354">
                <a:tc>
                  <a:txBody>
                    <a:bodyPr/>
                    <a:lstStyle/>
                    <a:p>
                      <a:r>
                        <a:rPr lang="en-US" sz="1800" dirty="0" smtClean="0">
                          <a:solidFill>
                            <a:schemeClr val="bg1"/>
                          </a:solidFill>
                        </a:rPr>
                        <a:t>Title</a:t>
                      </a:r>
                      <a:endParaRPr lang="en-US" sz="1800" dirty="0">
                        <a:solidFill>
                          <a:schemeClr val="bg1"/>
                        </a:solidFill>
                      </a:endParaRPr>
                    </a:p>
                  </a:txBody>
                  <a:tcPr>
                    <a:solidFill>
                      <a:schemeClr val="accent6">
                        <a:lumMod val="25000"/>
                      </a:schemeClr>
                    </a:solidFill>
                  </a:tcPr>
                </a:tc>
                <a:tc>
                  <a:txBody>
                    <a:bodyPr/>
                    <a:lstStyle/>
                    <a:p>
                      <a:r>
                        <a:rPr lang="en-US" dirty="0" smtClean="0"/>
                        <a:t>Assessment of Appliance Testing Capacity in the APEC Region &amp; Analysis on Cost-Effective Options for Verification Testing</a:t>
                      </a:r>
                      <a:endParaRPr lang="en-US" dirty="0"/>
                    </a:p>
                  </a:txBody>
                  <a:tcPr>
                    <a:solidFill>
                      <a:schemeClr val="accent6">
                        <a:lumMod val="25000"/>
                      </a:schemeClr>
                    </a:solidFill>
                  </a:tcPr>
                </a:tc>
              </a:tr>
              <a:tr h="1697947">
                <a:tc>
                  <a:txBody>
                    <a:bodyPr/>
                    <a:lstStyle/>
                    <a:p>
                      <a:r>
                        <a:rPr lang="en-US" sz="1600" b="1" dirty="0" smtClean="0">
                          <a:solidFill>
                            <a:schemeClr val="accent6">
                              <a:lumMod val="10000"/>
                            </a:schemeClr>
                          </a:solidFill>
                        </a:rPr>
                        <a:t>Objectives</a:t>
                      </a:r>
                      <a:endParaRPr lang="en-US" sz="1600" b="1" dirty="0">
                        <a:solidFill>
                          <a:schemeClr val="accent6">
                            <a:lumMod val="10000"/>
                          </a:schemeClr>
                        </a:solidFill>
                      </a:endParaRPr>
                    </a:p>
                  </a:txBody>
                  <a:tcPr>
                    <a:solidFill>
                      <a:schemeClr val="accent6">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Overcome common barriers on verification testing in the APEC region by creating resources and identify cost-effective policy options for conducting testing; </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Lay the foundation for building a robust and effective regional collaboration and testing capacity for MV&amp;E in the APEC region; and</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Strengthen MV&amp;E regimes in APEC economies to realize and lock in expected energy savings from S&amp;L policies</a:t>
                      </a:r>
                      <a:endParaRPr lang="en-US" sz="1600" dirty="0" smtClean="0">
                        <a:solidFill>
                          <a:schemeClr val="accent6">
                            <a:lumMod val="10000"/>
                          </a:schemeClr>
                        </a:solidFill>
                      </a:endParaRPr>
                    </a:p>
                  </a:txBody>
                  <a:tcPr>
                    <a:solidFill>
                      <a:schemeClr val="accent6">
                        <a:lumMod val="75000"/>
                      </a:schemeClr>
                    </a:solidFill>
                  </a:tcPr>
                </a:tc>
              </a:tr>
              <a:tr h="1007257">
                <a:tc>
                  <a:txBody>
                    <a:bodyPr/>
                    <a:lstStyle/>
                    <a:p>
                      <a:r>
                        <a:rPr lang="en-US" sz="1600" b="1" kern="1200" dirty="0" smtClean="0">
                          <a:solidFill>
                            <a:schemeClr val="accent6">
                              <a:lumMod val="10000"/>
                            </a:schemeClr>
                          </a:solidFill>
                          <a:latin typeface="+mn-lt"/>
                          <a:ea typeface="+mn-ea"/>
                          <a:cs typeface="+mn-cs"/>
                        </a:rPr>
                        <a:t>Proposed activities</a:t>
                      </a:r>
                      <a:endParaRPr lang="en-US" sz="1600" b="1" kern="1200" dirty="0">
                        <a:solidFill>
                          <a:schemeClr val="accent6">
                            <a:lumMod val="10000"/>
                          </a:schemeClr>
                        </a:solidFill>
                        <a:latin typeface="+mn-lt"/>
                        <a:ea typeface="+mn-ea"/>
                        <a:cs typeface="+mn-cs"/>
                      </a:endParaRPr>
                    </a:p>
                  </a:txBody>
                  <a:tcPr>
                    <a:solidFill>
                      <a:schemeClr val="accent6"/>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Survey of Available and Planned Testing Capacity in the APEC Region</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Identification and Analysis of Cost-Effective Options for Undertaking Verification Testing</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A 2013 Testing Capacity Building and Compliance Workshop </a:t>
                      </a:r>
                      <a:endParaRPr lang="en-US" sz="1600" dirty="0">
                        <a:solidFill>
                          <a:schemeClr val="accent6">
                            <a:lumMod val="10000"/>
                          </a:schemeClr>
                        </a:solidFill>
                      </a:endParaRPr>
                    </a:p>
                  </a:txBody>
                  <a:tcPr>
                    <a:solidFill>
                      <a:schemeClr val="accent6"/>
                    </a:solidFill>
                  </a:tcPr>
                </a:tc>
              </a:tr>
              <a:tr h="1007257">
                <a:tc>
                  <a:txBody>
                    <a:bodyPr/>
                    <a:lstStyle/>
                    <a:p>
                      <a:r>
                        <a:rPr lang="en-US" sz="1600" b="1" kern="1200" dirty="0" smtClean="0">
                          <a:solidFill>
                            <a:schemeClr val="accent6">
                              <a:lumMod val="10000"/>
                            </a:schemeClr>
                          </a:solidFill>
                          <a:latin typeface="+mn-lt"/>
                          <a:ea typeface="+mn-ea"/>
                          <a:cs typeface="+mn-cs"/>
                        </a:rPr>
                        <a:t>Excepted outcomes</a:t>
                      </a:r>
                      <a:endParaRPr lang="en-US" sz="1600" b="1" kern="1200" dirty="0">
                        <a:solidFill>
                          <a:schemeClr val="accent6">
                            <a:lumMod val="10000"/>
                          </a:schemeClr>
                        </a:solidFill>
                        <a:latin typeface="+mn-lt"/>
                        <a:ea typeface="+mn-ea"/>
                        <a:cs typeface="+mn-cs"/>
                      </a:endParaRPr>
                    </a:p>
                  </a:txBody>
                  <a:tcPr>
                    <a:solidFill>
                      <a:schemeClr val="tx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Disseminate preliminary recommendations to policymakers on the most effective ways to implement verification and check testing schemes;</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Develop a regional MV&amp;E network, similar to Europe’s model, through the APEC EGEE&amp;C working group or other regional bodies</a:t>
                      </a:r>
                      <a:endParaRPr lang="en-US" sz="1600" dirty="0">
                        <a:solidFill>
                          <a:schemeClr val="accent6">
                            <a:lumMod val="10000"/>
                          </a:schemeClr>
                        </a:solidFill>
                      </a:endParaRPr>
                    </a:p>
                  </a:txBody>
                  <a:tcPr>
                    <a:solidFill>
                      <a:schemeClr val="tx1">
                        <a:lumMod val="20000"/>
                        <a:lumOff val="80000"/>
                      </a:schemeClr>
                    </a:solidFill>
                  </a:tcPr>
                </a:tc>
              </a:tr>
              <a:tr h="717760">
                <a:tc>
                  <a:txBody>
                    <a:bodyPr/>
                    <a:lstStyle/>
                    <a:p>
                      <a:r>
                        <a:rPr lang="en-US" sz="1600" b="1" kern="1200" dirty="0" smtClean="0">
                          <a:solidFill>
                            <a:schemeClr val="accent6">
                              <a:lumMod val="10000"/>
                            </a:schemeClr>
                          </a:solidFill>
                          <a:latin typeface="+mn-lt"/>
                          <a:ea typeface="+mn-ea"/>
                          <a:cs typeface="+mn-cs"/>
                        </a:rPr>
                        <a:t>Budget and partners</a:t>
                      </a:r>
                      <a:endParaRPr lang="en-US" sz="1600" b="1" kern="1200" dirty="0">
                        <a:solidFill>
                          <a:schemeClr val="accent6">
                            <a:lumMod val="10000"/>
                          </a:schemeClr>
                        </a:solidFill>
                        <a:latin typeface="+mn-lt"/>
                        <a:ea typeface="+mn-ea"/>
                        <a:cs typeface="+mn-cs"/>
                      </a:endParaRPr>
                    </a:p>
                  </a:txBody>
                  <a:tcP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solidFill>
                            <a:schemeClr val="accent6">
                              <a:lumMod val="10000"/>
                            </a:schemeClr>
                          </a:solidFill>
                        </a:rPr>
                        <a:t> Tentative funding</a:t>
                      </a:r>
                      <a:r>
                        <a:rPr lang="en-US" sz="1600" baseline="0" dirty="0" smtClean="0">
                          <a:solidFill>
                            <a:schemeClr val="accent6">
                              <a:lumMod val="10000"/>
                            </a:schemeClr>
                          </a:solidFill>
                        </a:rPr>
                        <a:t> from APEC: 80K</a:t>
                      </a:r>
                    </a:p>
                    <a:p>
                      <a:pPr marL="0" marR="0" lvl="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solidFill>
                            <a:schemeClr val="accent6">
                              <a:lumMod val="10000"/>
                            </a:schemeClr>
                          </a:solidFill>
                        </a:rPr>
                        <a:t> Self-funding and support from partners (ICA, CLASP): 80K</a:t>
                      </a:r>
                      <a:endParaRPr lang="en-US" sz="1600" dirty="0">
                        <a:solidFill>
                          <a:schemeClr val="accent6">
                            <a:lumMod val="10000"/>
                          </a:schemeClr>
                        </a:solidFill>
                      </a:endParaRPr>
                    </a:p>
                  </a:txBody>
                  <a:tcPr>
                    <a:solidFill>
                      <a:schemeClr val="bg1"/>
                    </a:solidFill>
                  </a:tcPr>
                </a:tc>
              </a:tr>
            </a:tbl>
          </a:graphicData>
        </a:graphic>
      </p:graphicFrame>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Support to SMEs in APEC on EnMgt</a:t>
            </a:r>
            <a:endParaRPr lang="en-US" dirty="0"/>
          </a:p>
        </p:txBody>
      </p:sp>
      <p:graphicFrame>
        <p:nvGraphicFramePr>
          <p:cNvPr id="4" name="Content Placeholder 4"/>
          <p:cNvGraphicFramePr>
            <a:graphicFrameLocks/>
          </p:cNvGraphicFramePr>
          <p:nvPr/>
        </p:nvGraphicFramePr>
        <p:xfrm>
          <a:off x="368829" y="946670"/>
          <a:ext cx="8312591" cy="4213334"/>
        </p:xfrm>
        <a:graphic>
          <a:graphicData uri="http://schemas.openxmlformats.org/drawingml/2006/table">
            <a:tbl>
              <a:tblPr firstRow="1" bandRow="1">
                <a:tableStyleId>{93296810-A885-4BE3-A3E7-6D5BEEA58F35}</a:tableStyleId>
              </a:tblPr>
              <a:tblGrid>
                <a:gridCol w="1263523"/>
                <a:gridCol w="7049068"/>
              </a:tblGrid>
              <a:tr h="338838">
                <a:tc>
                  <a:txBody>
                    <a:bodyPr/>
                    <a:lstStyle/>
                    <a:p>
                      <a:r>
                        <a:rPr lang="en-US" sz="1800" dirty="0" smtClean="0">
                          <a:solidFill>
                            <a:schemeClr val="bg1"/>
                          </a:solidFill>
                        </a:rPr>
                        <a:t>Title</a:t>
                      </a:r>
                      <a:endParaRPr lang="en-US" sz="1800" dirty="0">
                        <a:solidFill>
                          <a:schemeClr val="bg1"/>
                        </a:solidFill>
                      </a:endParaRPr>
                    </a:p>
                  </a:txBody>
                  <a:tcPr>
                    <a:solidFill>
                      <a:schemeClr val="accent6">
                        <a:lumMod val="25000"/>
                      </a:schemeClr>
                    </a:solidFill>
                  </a:tcPr>
                </a:tc>
                <a:tc>
                  <a:txBody>
                    <a:bodyPr/>
                    <a:lstStyle/>
                    <a:p>
                      <a:r>
                        <a:rPr lang="en-US" dirty="0" smtClean="0"/>
                        <a:t>APEC Capacity Building Program for SMEs on Adoption of ISO 50001 Energy Management Standard</a:t>
                      </a:r>
                      <a:endParaRPr lang="en-US" dirty="0"/>
                    </a:p>
                  </a:txBody>
                  <a:tcPr>
                    <a:solidFill>
                      <a:schemeClr val="accent6">
                        <a:lumMod val="25000"/>
                      </a:schemeClr>
                    </a:solidFill>
                  </a:tcPr>
                </a:tc>
              </a:tr>
              <a:tr h="591779">
                <a:tc>
                  <a:txBody>
                    <a:bodyPr/>
                    <a:lstStyle/>
                    <a:p>
                      <a:r>
                        <a:rPr lang="en-US" sz="1600" b="1" dirty="0" smtClean="0">
                          <a:solidFill>
                            <a:schemeClr val="accent6">
                              <a:lumMod val="10000"/>
                            </a:schemeClr>
                          </a:solidFill>
                        </a:rPr>
                        <a:t>Rationale</a:t>
                      </a:r>
                      <a:endParaRPr lang="en-US" sz="1600" b="1" dirty="0">
                        <a:solidFill>
                          <a:schemeClr val="accent6">
                            <a:lumMod val="10000"/>
                          </a:schemeClr>
                        </a:solidFill>
                      </a:endParaRPr>
                    </a:p>
                  </a:txBody>
                  <a:tcPr>
                    <a:solidFill>
                      <a:schemeClr val="accent6">
                        <a:lumMod val="75000"/>
                      </a:schemeClr>
                    </a:solidFill>
                  </a:tcPr>
                </a:tc>
                <a:tc>
                  <a:txBody>
                    <a:bodyPr/>
                    <a:lstStyle/>
                    <a:p>
                      <a:pPr>
                        <a:buFont typeface="Arial" pitchFamily="34" charset="0"/>
                        <a:buChar char="•"/>
                      </a:pPr>
                      <a:r>
                        <a:rPr lang="en-US" sz="1600" dirty="0" smtClean="0">
                          <a:solidFill>
                            <a:schemeClr val="accent6">
                              <a:lumMod val="10000"/>
                            </a:schemeClr>
                          </a:solidFill>
                        </a:rPr>
                        <a:t> ISO 50001 EnMgt Standard is perfect</a:t>
                      </a:r>
                      <a:r>
                        <a:rPr lang="en-US" sz="1600" baseline="0" dirty="0" smtClean="0">
                          <a:solidFill>
                            <a:schemeClr val="accent6">
                              <a:lumMod val="10000"/>
                            </a:schemeClr>
                          </a:solidFill>
                        </a:rPr>
                        <a:t> tool to assist energy end-users to improve their energy efficiency</a:t>
                      </a:r>
                    </a:p>
                    <a:p>
                      <a:pPr>
                        <a:buFont typeface="Arial" pitchFamily="34" charset="0"/>
                        <a:buChar char="•"/>
                      </a:pPr>
                      <a:r>
                        <a:rPr lang="en-US" sz="1600" baseline="0" dirty="0" smtClean="0">
                          <a:solidFill>
                            <a:schemeClr val="accent6">
                              <a:lumMod val="10000"/>
                            </a:schemeClr>
                          </a:solidFill>
                        </a:rPr>
                        <a:t> Most APEC economies are adopting ISO 50001 as national standard on EnMgt</a:t>
                      </a:r>
                      <a:endParaRPr lang="en-US" sz="1600" dirty="0" smtClean="0">
                        <a:solidFill>
                          <a:schemeClr val="accent6">
                            <a:lumMod val="10000"/>
                          </a:schemeClr>
                        </a:solidFill>
                      </a:endParaRPr>
                    </a:p>
                  </a:txBody>
                  <a:tcPr>
                    <a:solidFill>
                      <a:schemeClr val="accent6">
                        <a:lumMod val="75000"/>
                      </a:schemeClr>
                    </a:solidFill>
                  </a:tcPr>
                </a:tc>
              </a:tr>
              <a:tr h="951974">
                <a:tc>
                  <a:txBody>
                    <a:bodyPr/>
                    <a:lstStyle/>
                    <a:p>
                      <a:r>
                        <a:rPr lang="en-US" sz="1600" b="1" dirty="0" smtClean="0">
                          <a:solidFill>
                            <a:schemeClr val="accent6">
                              <a:lumMod val="10000"/>
                            </a:schemeClr>
                          </a:solidFill>
                        </a:rPr>
                        <a:t>Barriers</a:t>
                      </a:r>
                      <a:endParaRPr lang="en-US" sz="1600" b="1" baseline="30000" dirty="0">
                        <a:solidFill>
                          <a:schemeClr val="accent6">
                            <a:lumMod val="10000"/>
                          </a:schemeClr>
                        </a:solidFill>
                      </a:endParaRPr>
                    </a:p>
                  </a:txBody>
                  <a:tcPr>
                    <a:solidFill>
                      <a:schemeClr val="accent6">
                        <a:lumMod val="90000"/>
                      </a:schemeClr>
                    </a:solidFill>
                  </a:tcPr>
                </a:tc>
                <a:tc>
                  <a:txBody>
                    <a:bodyPr/>
                    <a:lstStyle/>
                    <a:p>
                      <a:pPr>
                        <a:buFont typeface="Arial" pitchFamily="34" charset="0"/>
                        <a:buChar char="•"/>
                      </a:pPr>
                      <a:r>
                        <a:rPr lang="en-US" sz="1600" dirty="0" smtClean="0">
                          <a:solidFill>
                            <a:schemeClr val="accent6">
                              <a:lumMod val="10000"/>
                            </a:schemeClr>
                          </a:solidFill>
                        </a:rPr>
                        <a:t> Like any ISO</a:t>
                      </a:r>
                      <a:r>
                        <a:rPr lang="en-US" sz="1600" baseline="0" dirty="0" smtClean="0">
                          <a:solidFill>
                            <a:schemeClr val="accent6">
                              <a:lumMod val="10000"/>
                            </a:schemeClr>
                          </a:solidFill>
                        </a:rPr>
                        <a:t> management system, it takes financial and human resources to adopt and implement</a:t>
                      </a:r>
                    </a:p>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solidFill>
                            <a:schemeClr val="accent6">
                              <a:lumMod val="10000"/>
                            </a:schemeClr>
                          </a:solidFill>
                        </a:rPr>
                        <a:t> Absence of practical guidelines and in-house capability within SMEs makes it practically impossible to implement without external consultants</a:t>
                      </a:r>
                    </a:p>
                    <a:p>
                      <a:pPr>
                        <a:buFont typeface="Arial" pitchFamily="34" charset="0"/>
                        <a:buChar char="•"/>
                      </a:pPr>
                      <a:r>
                        <a:rPr lang="en-US" sz="1600" baseline="0" dirty="0" smtClean="0">
                          <a:solidFill>
                            <a:schemeClr val="accent6">
                              <a:lumMod val="10000"/>
                            </a:schemeClr>
                          </a:solidFill>
                        </a:rPr>
                        <a:t> SMEs have little resources, but represent huge potential for energy savings</a:t>
                      </a:r>
                    </a:p>
                  </a:txBody>
                  <a:tcPr>
                    <a:solidFill>
                      <a:schemeClr val="accent6">
                        <a:lumMod val="90000"/>
                      </a:schemeClr>
                    </a:solidFill>
                  </a:tcPr>
                </a:tc>
              </a:tr>
              <a:tr h="951974">
                <a:tc>
                  <a:txBody>
                    <a:bodyPr/>
                    <a:lstStyle/>
                    <a:p>
                      <a:r>
                        <a:rPr lang="en-US" sz="1600" b="1" kern="1200" dirty="0" smtClean="0">
                          <a:solidFill>
                            <a:schemeClr val="accent6">
                              <a:lumMod val="10000"/>
                            </a:schemeClr>
                          </a:solidFill>
                          <a:latin typeface="+mn-lt"/>
                          <a:ea typeface="+mn-ea"/>
                          <a:cs typeface="+mn-cs"/>
                        </a:rPr>
                        <a:t>Objective</a:t>
                      </a:r>
                      <a:endParaRPr lang="en-US" sz="1600" b="1" kern="1200" dirty="0">
                        <a:solidFill>
                          <a:schemeClr val="accent6">
                            <a:lumMod val="10000"/>
                          </a:schemeClr>
                        </a:solidFill>
                        <a:latin typeface="+mn-lt"/>
                        <a:ea typeface="+mn-ea"/>
                        <a:cs typeface="+mn-cs"/>
                      </a:endParaRPr>
                    </a:p>
                  </a:txBody>
                  <a:tcPr>
                    <a:solidFill>
                      <a:schemeClr val="accent6"/>
                    </a:solidFill>
                  </a:tcPr>
                </a:tc>
                <a:tc>
                  <a:txBody>
                    <a:bodyPr/>
                    <a:lstStyle/>
                    <a:p>
                      <a:pPr>
                        <a:buFont typeface="Arial" pitchFamily="34" charset="0"/>
                        <a:buNone/>
                      </a:pPr>
                      <a:r>
                        <a:rPr lang="en-US" sz="1600" baseline="0" dirty="0" smtClean="0">
                          <a:solidFill>
                            <a:schemeClr val="accent6">
                              <a:lumMod val="10000"/>
                            </a:schemeClr>
                          </a:solidFill>
                        </a:rPr>
                        <a:t>Assist APEC economies in supporting their SMEs to adopt ISO 50001 as a means to improve energy efficiency in the energy end-using sectors (industry, buildings)</a:t>
                      </a:r>
                    </a:p>
                  </a:txBody>
                  <a:tcPr>
                    <a:solidFill>
                      <a:schemeClr val="accent6"/>
                    </a:solidFill>
                  </a:tcPr>
                </a:tc>
              </a:tr>
            </a:tbl>
          </a:graphicData>
        </a:graphic>
      </p:graphicFrame>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Support to SMEs in APEC on EnMgt</a:t>
            </a:r>
            <a:endParaRPr lang="en-US" dirty="0"/>
          </a:p>
        </p:txBody>
      </p:sp>
      <p:graphicFrame>
        <p:nvGraphicFramePr>
          <p:cNvPr id="5" name="Content Placeholder 4"/>
          <p:cNvGraphicFramePr>
            <a:graphicFrameLocks/>
          </p:cNvGraphicFramePr>
          <p:nvPr/>
        </p:nvGraphicFramePr>
        <p:xfrm>
          <a:off x="368829" y="946670"/>
          <a:ext cx="8312591" cy="4701014"/>
        </p:xfrm>
        <a:graphic>
          <a:graphicData uri="http://schemas.openxmlformats.org/drawingml/2006/table">
            <a:tbl>
              <a:tblPr firstRow="1" bandRow="1">
                <a:tableStyleId>{93296810-A885-4BE3-A3E7-6D5BEEA58F35}</a:tableStyleId>
              </a:tblPr>
              <a:tblGrid>
                <a:gridCol w="1263523"/>
                <a:gridCol w="7049068"/>
              </a:tblGrid>
              <a:tr h="338838">
                <a:tc>
                  <a:txBody>
                    <a:bodyPr/>
                    <a:lstStyle/>
                    <a:p>
                      <a:r>
                        <a:rPr lang="en-US" sz="1800" dirty="0" smtClean="0">
                          <a:solidFill>
                            <a:schemeClr val="bg1"/>
                          </a:solidFill>
                        </a:rPr>
                        <a:t>Title</a:t>
                      </a:r>
                      <a:endParaRPr lang="en-US" sz="1800" dirty="0">
                        <a:solidFill>
                          <a:schemeClr val="bg1"/>
                        </a:solidFill>
                      </a:endParaRPr>
                    </a:p>
                  </a:txBody>
                  <a:tcPr>
                    <a:solidFill>
                      <a:schemeClr val="accent6">
                        <a:lumMod val="25000"/>
                      </a:schemeClr>
                    </a:solidFill>
                  </a:tcPr>
                </a:tc>
                <a:tc>
                  <a:txBody>
                    <a:bodyPr/>
                    <a:lstStyle/>
                    <a:p>
                      <a:r>
                        <a:rPr lang="en-US" dirty="0" smtClean="0"/>
                        <a:t>APEC Capacity Building Program for SMEs on Adoption of ISO 50001 Energy Management Standard</a:t>
                      </a:r>
                      <a:endParaRPr lang="en-US" dirty="0"/>
                    </a:p>
                  </a:txBody>
                  <a:tcPr>
                    <a:solidFill>
                      <a:schemeClr val="accent6">
                        <a:lumMod val="25000"/>
                      </a:schemeClr>
                    </a:solidFill>
                  </a:tcPr>
                </a:tc>
              </a:tr>
              <a:tr h="591779">
                <a:tc>
                  <a:txBody>
                    <a:bodyPr/>
                    <a:lstStyle/>
                    <a:p>
                      <a:r>
                        <a:rPr lang="en-US" sz="1600" b="1" dirty="0" smtClean="0">
                          <a:solidFill>
                            <a:schemeClr val="accent6">
                              <a:lumMod val="10000"/>
                            </a:schemeClr>
                          </a:solidFill>
                        </a:rPr>
                        <a:t>Approach</a:t>
                      </a:r>
                      <a:endParaRPr lang="en-US" sz="1600" b="1" dirty="0">
                        <a:solidFill>
                          <a:schemeClr val="accent6">
                            <a:lumMod val="10000"/>
                          </a:schemeClr>
                        </a:solidFill>
                      </a:endParaRPr>
                    </a:p>
                  </a:txBody>
                  <a:tcPr>
                    <a:solidFill>
                      <a:schemeClr val="accent6">
                        <a:lumMod val="75000"/>
                      </a:schemeClr>
                    </a:solidFill>
                  </a:tcPr>
                </a:tc>
                <a:tc>
                  <a:txBody>
                    <a:bodyPr/>
                    <a:lstStyle/>
                    <a:p>
                      <a:pPr>
                        <a:buFont typeface="Arial" pitchFamily="34" charset="0"/>
                        <a:buChar char="•"/>
                      </a:pPr>
                      <a:r>
                        <a:rPr lang="en-US" sz="1600" baseline="0" dirty="0" smtClean="0">
                          <a:solidFill>
                            <a:schemeClr val="accent6">
                              <a:lumMod val="10000"/>
                            </a:schemeClr>
                          </a:solidFill>
                        </a:rPr>
                        <a:t> Develop practical guidelines for implementation of ISO 50001 in SMEs</a:t>
                      </a:r>
                    </a:p>
                    <a:p>
                      <a:pPr>
                        <a:buFont typeface="Arial" pitchFamily="34" charset="0"/>
                        <a:buChar char="•"/>
                      </a:pPr>
                      <a:r>
                        <a:rPr lang="en-US" sz="1600" baseline="0" dirty="0" smtClean="0">
                          <a:solidFill>
                            <a:schemeClr val="accent6">
                              <a:lumMod val="10000"/>
                            </a:schemeClr>
                          </a:solidFill>
                        </a:rPr>
                        <a:t> Develop train-the-trainer program and relevant training materials</a:t>
                      </a:r>
                    </a:p>
                    <a:p>
                      <a:pPr>
                        <a:buFont typeface="Arial" pitchFamily="34" charset="0"/>
                        <a:buChar char="•"/>
                      </a:pPr>
                      <a:r>
                        <a:rPr lang="en-US" sz="1600" baseline="0" dirty="0" smtClean="0">
                          <a:solidFill>
                            <a:schemeClr val="accent6">
                              <a:lumMod val="10000"/>
                            </a:schemeClr>
                          </a:solidFill>
                        </a:rPr>
                        <a:t> Train series of senior energy management experts from each APEC economies (for future training of national trainers)</a:t>
                      </a:r>
                    </a:p>
                    <a:p>
                      <a:pPr>
                        <a:buFont typeface="Arial" pitchFamily="34" charset="0"/>
                        <a:buChar char="•"/>
                      </a:pPr>
                      <a:r>
                        <a:rPr lang="en-US" sz="1600" baseline="0" dirty="0" smtClean="0">
                          <a:solidFill>
                            <a:schemeClr val="accent6">
                              <a:lumMod val="10000"/>
                            </a:schemeClr>
                          </a:solidFill>
                        </a:rPr>
                        <a:t> Develop and transfer to the relevant national agencies, a practical model to implement a national capacity building program for SMEs</a:t>
                      </a:r>
                    </a:p>
                  </a:txBody>
                  <a:tcPr>
                    <a:solidFill>
                      <a:schemeClr val="accent6">
                        <a:lumMod val="75000"/>
                      </a:schemeClr>
                    </a:solidFill>
                  </a:tcPr>
                </a:tc>
              </a:tr>
              <a:tr h="951974">
                <a:tc>
                  <a:txBody>
                    <a:bodyPr/>
                    <a:lstStyle/>
                    <a:p>
                      <a:r>
                        <a:rPr lang="en-US" sz="1600" b="1" kern="1200" dirty="0" smtClean="0">
                          <a:solidFill>
                            <a:schemeClr val="accent6">
                              <a:lumMod val="10000"/>
                            </a:schemeClr>
                          </a:solidFill>
                          <a:latin typeface="+mn-lt"/>
                          <a:ea typeface="+mn-ea"/>
                          <a:cs typeface="+mn-cs"/>
                        </a:rPr>
                        <a:t>Timeframe</a:t>
                      </a:r>
                      <a:endParaRPr lang="en-US" sz="1600" b="1" kern="1200" dirty="0">
                        <a:solidFill>
                          <a:schemeClr val="accent6">
                            <a:lumMod val="10000"/>
                          </a:schemeClr>
                        </a:solidFill>
                        <a:latin typeface="+mn-lt"/>
                        <a:ea typeface="+mn-ea"/>
                        <a:cs typeface="+mn-cs"/>
                      </a:endParaRPr>
                    </a:p>
                  </a:txBody>
                  <a:tcPr>
                    <a:solidFill>
                      <a:schemeClr val="accent6">
                        <a:lumMod val="90000"/>
                      </a:schemeClr>
                    </a:solidFill>
                  </a:tcPr>
                </a:tc>
                <a:tc>
                  <a:txBody>
                    <a:bodyPr/>
                    <a:lstStyle/>
                    <a:p>
                      <a:pPr>
                        <a:buFont typeface="Arial" pitchFamily="34" charset="0"/>
                        <a:buNone/>
                      </a:pPr>
                      <a:r>
                        <a:rPr lang="en-US" sz="1600" baseline="0" dirty="0" smtClean="0">
                          <a:solidFill>
                            <a:schemeClr val="accent6">
                              <a:lumMod val="10000"/>
                            </a:schemeClr>
                          </a:solidFill>
                        </a:rPr>
                        <a:t>3-year project:</a:t>
                      </a:r>
                    </a:p>
                    <a:p>
                      <a:pPr>
                        <a:buFont typeface="Arial" pitchFamily="34" charset="0"/>
                        <a:buChar char="•"/>
                      </a:pPr>
                      <a:r>
                        <a:rPr lang="en-US" sz="1600" baseline="0" dirty="0" smtClean="0">
                          <a:solidFill>
                            <a:schemeClr val="accent6">
                              <a:lumMod val="10000"/>
                            </a:schemeClr>
                          </a:solidFill>
                        </a:rPr>
                        <a:t> Year 1: Develop guidelines, training materials, model programs for national capacity building program; transfer to APEC economies</a:t>
                      </a:r>
                    </a:p>
                    <a:p>
                      <a:pPr>
                        <a:buFont typeface="Arial" pitchFamily="34" charset="0"/>
                        <a:buChar char="•"/>
                      </a:pPr>
                      <a:r>
                        <a:rPr lang="en-US" sz="1600" baseline="0" dirty="0" smtClean="0">
                          <a:solidFill>
                            <a:schemeClr val="accent6">
                              <a:lumMod val="10000"/>
                            </a:schemeClr>
                          </a:solidFill>
                        </a:rPr>
                        <a:t> Year 2-3: training of national senior energy management experts; selection of 4-5 APEC economies for pilot program; assistance ad support to 4-5 APEC economies to establish their national program</a:t>
                      </a:r>
                    </a:p>
                  </a:txBody>
                  <a:tcPr>
                    <a:solidFill>
                      <a:schemeClr val="accent6">
                        <a:lumMod val="90000"/>
                      </a:schemeClr>
                    </a:solidFill>
                  </a:tcPr>
                </a:tc>
              </a:tr>
              <a:tr h="951974">
                <a:tc>
                  <a:txBody>
                    <a:bodyPr/>
                    <a:lstStyle/>
                    <a:p>
                      <a:r>
                        <a:rPr lang="en-US" sz="1600" b="1" kern="1200" dirty="0" smtClean="0">
                          <a:solidFill>
                            <a:schemeClr val="accent6">
                              <a:lumMod val="10000"/>
                            </a:schemeClr>
                          </a:solidFill>
                          <a:latin typeface="+mn-lt"/>
                          <a:ea typeface="+mn-ea"/>
                          <a:cs typeface="+mn-cs"/>
                        </a:rPr>
                        <a:t>Budget</a:t>
                      </a:r>
                      <a:r>
                        <a:rPr lang="en-US" sz="1600" b="1" kern="1200" baseline="0" dirty="0" smtClean="0">
                          <a:solidFill>
                            <a:schemeClr val="accent6">
                              <a:lumMod val="10000"/>
                            </a:schemeClr>
                          </a:solidFill>
                          <a:latin typeface="+mn-lt"/>
                          <a:ea typeface="+mn-ea"/>
                          <a:cs typeface="+mn-cs"/>
                        </a:rPr>
                        <a:t> and partners</a:t>
                      </a:r>
                      <a:endParaRPr lang="en-US" sz="1600" b="1" kern="1200" dirty="0">
                        <a:solidFill>
                          <a:schemeClr val="accent6">
                            <a:lumMod val="10000"/>
                          </a:schemeClr>
                        </a:solidFill>
                        <a:latin typeface="+mn-lt"/>
                        <a:ea typeface="+mn-ea"/>
                        <a:cs typeface="+mn-cs"/>
                      </a:endParaRPr>
                    </a:p>
                  </a:txBody>
                  <a:tcPr>
                    <a:solidFill>
                      <a:schemeClr val="accent6"/>
                    </a:solidFill>
                  </a:tcPr>
                </a:tc>
                <a:tc>
                  <a:txBody>
                    <a:bodyPr/>
                    <a:lstStyle/>
                    <a:p>
                      <a:pPr>
                        <a:buFont typeface="Arial" pitchFamily="34" charset="0"/>
                        <a:buNone/>
                      </a:pPr>
                      <a:r>
                        <a:rPr lang="en-US" sz="1600" baseline="0" dirty="0" smtClean="0">
                          <a:solidFill>
                            <a:schemeClr val="accent6">
                              <a:lumMod val="10000"/>
                            </a:schemeClr>
                          </a:solidFill>
                        </a:rPr>
                        <a:t>Tentatively 800,000 USD from APEC</a:t>
                      </a:r>
                    </a:p>
                    <a:p>
                      <a:pPr>
                        <a:buFont typeface="Arial" pitchFamily="34" charset="0"/>
                        <a:buNone/>
                      </a:pPr>
                      <a:r>
                        <a:rPr lang="en-US" sz="1600" baseline="0" dirty="0" smtClean="0">
                          <a:solidFill>
                            <a:schemeClr val="accent6">
                              <a:lumMod val="10000"/>
                            </a:schemeClr>
                          </a:solidFill>
                        </a:rPr>
                        <a:t>Partners and co-sponsors: ICA and UNEP (potentially others to be approached)</a:t>
                      </a:r>
                    </a:p>
                  </a:txBody>
                  <a:tcPr>
                    <a:solidFill>
                      <a:schemeClr val="accent6"/>
                    </a:solidFill>
                  </a:tcPr>
                </a:tc>
              </a:tr>
            </a:tbl>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EE potential in ACs in APEC economies</a:t>
            </a:r>
            <a:endParaRPr lang="en-US" dirty="0"/>
          </a:p>
        </p:txBody>
      </p:sp>
      <p:graphicFrame>
        <p:nvGraphicFramePr>
          <p:cNvPr id="4" name="Content Placeholder 4"/>
          <p:cNvGraphicFramePr>
            <a:graphicFrameLocks noGrp="1"/>
          </p:cNvGraphicFramePr>
          <p:nvPr>
            <p:ph idx="1"/>
          </p:nvPr>
        </p:nvGraphicFramePr>
        <p:xfrm>
          <a:off x="368830" y="1011219"/>
          <a:ext cx="8312591" cy="3779520"/>
        </p:xfrm>
        <a:graphic>
          <a:graphicData uri="http://schemas.openxmlformats.org/drawingml/2006/table">
            <a:tbl>
              <a:tblPr firstRow="1" bandRow="1">
                <a:tableStyleId>{93296810-A885-4BE3-A3E7-6D5BEEA58F35}</a:tableStyleId>
              </a:tblPr>
              <a:tblGrid>
                <a:gridCol w="1263524"/>
                <a:gridCol w="7049067"/>
              </a:tblGrid>
              <a:tr h="0">
                <a:tc>
                  <a:txBody>
                    <a:bodyPr/>
                    <a:lstStyle/>
                    <a:p>
                      <a:pPr marL="0" algn="l" defTabSz="457200" rtl="0" eaLnBrk="1" latinLnBrk="0" hangingPunct="1">
                        <a:buFont typeface="Arial" pitchFamily="34" charset="0"/>
                        <a:buNone/>
                      </a:pPr>
                      <a:r>
                        <a:rPr lang="en-US" sz="1800" b="1" kern="1200" dirty="0" smtClean="0">
                          <a:solidFill>
                            <a:schemeClr val="bg1"/>
                          </a:solidFill>
                          <a:latin typeface="+mn-lt"/>
                          <a:ea typeface="+mn-ea"/>
                          <a:cs typeface="+mn-cs"/>
                        </a:rPr>
                        <a:t>Title</a:t>
                      </a:r>
                      <a:endParaRPr lang="en-US" sz="1800" b="1" kern="1200" dirty="0">
                        <a:solidFill>
                          <a:schemeClr val="bg1"/>
                        </a:solidFill>
                        <a:latin typeface="+mn-lt"/>
                        <a:ea typeface="+mn-ea"/>
                        <a:cs typeface="+mn-cs"/>
                      </a:endParaRPr>
                    </a:p>
                  </a:txBody>
                  <a:tcPr>
                    <a:solidFill>
                      <a:schemeClr val="accent6">
                        <a:lumMod val="10000"/>
                      </a:schemeClr>
                    </a:solidFill>
                  </a:tcPr>
                </a:tc>
                <a:tc>
                  <a:txBody>
                    <a:bodyPr/>
                    <a:lstStyle/>
                    <a:p>
                      <a:pPr marL="0" algn="l" defTabSz="457200" rtl="0" eaLnBrk="1" latinLnBrk="0" hangingPunct="1">
                        <a:buFont typeface="Arial" pitchFamily="34" charset="0"/>
                        <a:buNone/>
                      </a:pPr>
                      <a:r>
                        <a:rPr lang="en-US" sz="1800" b="1" kern="1200" dirty="0" smtClean="0">
                          <a:solidFill>
                            <a:schemeClr val="bg1"/>
                          </a:solidFill>
                          <a:latin typeface="+mn-lt"/>
                          <a:ea typeface="+mn-ea"/>
                          <a:cs typeface="+mn-cs"/>
                        </a:rPr>
                        <a:t>Study on the potential for energy savings and GHG emission reductions from higher efficient air conditioners in the APEC economies</a:t>
                      </a:r>
                      <a:endParaRPr lang="en-US" sz="1800" b="1" kern="1200" dirty="0">
                        <a:solidFill>
                          <a:schemeClr val="bg1"/>
                        </a:solidFill>
                        <a:latin typeface="+mn-lt"/>
                        <a:ea typeface="+mn-ea"/>
                        <a:cs typeface="+mn-cs"/>
                      </a:endParaRPr>
                    </a:p>
                  </a:txBody>
                  <a:tcPr>
                    <a:solidFill>
                      <a:schemeClr val="accent6">
                        <a:lumMod val="25000"/>
                      </a:schemeClr>
                    </a:solidFill>
                  </a:tcPr>
                </a:tc>
              </a:tr>
              <a:tr h="284761">
                <a:tc>
                  <a:txBody>
                    <a:bodyPr/>
                    <a:lstStyle/>
                    <a:p>
                      <a:pPr marL="0" algn="l" defTabSz="457200" rtl="0" eaLnBrk="1" latinLnBrk="0" hangingPunct="1">
                        <a:buFont typeface="Arial" pitchFamily="34" charset="0"/>
                        <a:buNone/>
                      </a:pPr>
                      <a:r>
                        <a:rPr lang="en-US" sz="1600" kern="1200" baseline="0" dirty="0" smtClean="0">
                          <a:solidFill>
                            <a:schemeClr val="accent6">
                              <a:lumMod val="10000"/>
                            </a:schemeClr>
                          </a:solidFill>
                          <a:latin typeface="+mn-lt"/>
                          <a:ea typeface="+mn-ea"/>
                          <a:cs typeface="+mn-cs"/>
                        </a:rPr>
                        <a:t>Rationale</a:t>
                      </a:r>
                      <a:endParaRPr lang="en-US" sz="1600" kern="1200" baseline="0" dirty="0">
                        <a:solidFill>
                          <a:schemeClr val="accent6">
                            <a:lumMod val="10000"/>
                          </a:schemeClr>
                        </a:solidFill>
                        <a:latin typeface="+mn-lt"/>
                        <a:ea typeface="+mn-ea"/>
                        <a:cs typeface="+mn-cs"/>
                      </a:endParaRPr>
                    </a:p>
                  </a:txBody>
                  <a:tcPr>
                    <a:solidFill>
                      <a:schemeClr val="accent6">
                        <a:lumMod val="75000"/>
                      </a:schemeClr>
                    </a:solidFill>
                  </a:tcPr>
                </a:tc>
                <a:tc>
                  <a:txBody>
                    <a:bodyPr/>
                    <a:lstStyle/>
                    <a:p>
                      <a:pPr marL="0" algn="l" defTabSz="457200" rtl="0" eaLnBrk="1" latinLnBrk="0" hangingPunct="1">
                        <a:buFont typeface="Arial" pitchFamily="34" charset="0"/>
                        <a:buNone/>
                      </a:pPr>
                      <a:r>
                        <a:rPr lang="en-US" sz="1600" kern="1200" baseline="0" dirty="0" smtClean="0">
                          <a:solidFill>
                            <a:schemeClr val="accent6">
                              <a:lumMod val="10000"/>
                            </a:schemeClr>
                          </a:solidFill>
                          <a:latin typeface="+mn-lt"/>
                          <a:ea typeface="+mn-ea"/>
                          <a:cs typeface="+mn-cs"/>
                        </a:rPr>
                        <a:t> Room air conditioners (RACs) consume a significant share of the electricity in the residential and commercial sectors. In tropical countries such as Thailand, Singapore, Philippines, RACs represent about 50% of total households electricity consumption, or 5% of the country’s total electricity (for Thailand).</a:t>
                      </a:r>
                    </a:p>
                    <a:p>
                      <a:pPr marL="0" algn="l" defTabSz="457200" rtl="0" eaLnBrk="1" latinLnBrk="0" hangingPunct="1">
                        <a:buFont typeface="Arial" pitchFamily="34" charset="0"/>
                        <a:buNone/>
                      </a:pPr>
                      <a:r>
                        <a:rPr lang="en-US" sz="1600" kern="1200" baseline="0" dirty="0" smtClean="0">
                          <a:solidFill>
                            <a:schemeClr val="accent6">
                              <a:lumMod val="10000"/>
                            </a:schemeClr>
                          </a:solidFill>
                          <a:latin typeface="+mn-lt"/>
                          <a:ea typeface="+mn-ea"/>
                          <a:cs typeface="+mn-cs"/>
                        </a:rPr>
                        <a:t> Higher efficiency have net negative cost to consumers (TOC)</a:t>
                      </a:r>
                    </a:p>
                    <a:p>
                      <a:pPr marL="0" algn="l" defTabSz="457200" rtl="0" eaLnBrk="1" latinLnBrk="0" hangingPunct="1">
                        <a:buFont typeface="Arial" pitchFamily="34" charset="0"/>
                        <a:buNone/>
                      </a:pPr>
                      <a:r>
                        <a:rPr lang="en-US" sz="1600" kern="1200" baseline="0" dirty="0" smtClean="0">
                          <a:solidFill>
                            <a:schemeClr val="accent6">
                              <a:lumMod val="10000"/>
                            </a:schemeClr>
                          </a:solidFill>
                          <a:latin typeface="+mn-lt"/>
                          <a:ea typeface="+mn-ea"/>
                          <a:cs typeface="+mn-cs"/>
                        </a:rPr>
                        <a:t> Some economies have very successful S&amp;L programs resulting in higher share of higher efficiency RACs</a:t>
                      </a:r>
                    </a:p>
                  </a:txBody>
                  <a:tcPr>
                    <a:solidFill>
                      <a:schemeClr val="accent6">
                        <a:lumMod val="75000"/>
                      </a:schemeClr>
                    </a:solidFill>
                  </a:tcPr>
                </a:tc>
              </a:tr>
              <a:tr h="182247">
                <a:tc>
                  <a:txBody>
                    <a:bodyPr/>
                    <a:lstStyle/>
                    <a:p>
                      <a:pPr marL="0" algn="l" defTabSz="457200" rtl="0" eaLnBrk="1" latinLnBrk="0" hangingPunct="1">
                        <a:buFont typeface="Arial" pitchFamily="34" charset="0"/>
                        <a:buNone/>
                      </a:pPr>
                      <a:r>
                        <a:rPr lang="en-US" sz="1600" kern="1200" baseline="0" dirty="0" smtClean="0">
                          <a:solidFill>
                            <a:schemeClr val="accent6">
                              <a:lumMod val="10000"/>
                            </a:schemeClr>
                          </a:solidFill>
                          <a:latin typeface="+mn-lt"/>
                          <a:ea typeface="+mn-ea"/>
                          <a:cs typeface="+mn-cs"/>
                        </a:rPr>
                        <a:t>Example of savings </a:t>
                      </a:r>
                      <a:r>
                        <a:rPr lang="en-US" sz="1600" kern="1200" baseline="30000" dirty="0" smtClean="0">
                          <a:solidFill>
                            <a:schemeClr val="accent6">
                              <a:lumMod val="10000"/>
                            </a:schemeClr>
                          </a:solidFill>
                          <a:latin typeface="+mn-lt"/>
                          <a:ea typeface="+mn-ea"/>
                          <a:cs typeface="+mn-cs"/>
                        </a:rPr>
                        <a:t>(1)</a:t>
                      </a:r>
                      <a:endParaRPr lang="en-US" sz="1600" kern="1200" baseline="30000" dirty="0">
                        <a:solidFill>
                          <a:schemeClr val="accent6">
                            <a:lumMod val="10000"/>
                          </a:schemeClr>
                        </a:solidFill>
                        <a:latin typeface="+mn-lt"/>
                        <a:ea typeface="+mn-ea"/>
                        <a:cs typeface="+mn-cs"/>
                      </a:endParaRPr>
                    </a:p>
                  </a:txBody>
                  <a:tcPr>
                    <a:solidFill>
                      <a:schemeClr val="accent6"/>
                    </a:solidFill>
                  </a:tcPr>
                </a:tc>
                <a:tc>
                  <a:txBody>
                    <a:bodyPr/>
                    <a:lstStyle/>
                    <a:p>
                      <a:pPr marL="0" algn="l" defTabSz="457200" rtl="0" eaLnBrk="1" latinLnBrk="0" hangingPunct="1">
                        <a:buFont typeface="Arial" pitchFamily="34" charset="0"/>
                        <a:buNone/>
                      </a:pPr>
                      <a:r>
                        <a:rPr lang="en-US" sz="1600" kern="1200" baseline="0" dirty="0" smtClean="0">
                          <a:solidFill>
                            <a:schemeClr val="accent6">
                              <a:lumMod val="10000"/>
                            </a:schemeClr>
                          </a:solidFill>
                          <a:latin typeface="+mn-lt"/>
                          <a:ea typeface="+mn-ea"/>
                          <a:cs typeface="+mn-cs"/>
                        </a:rPr>
                        <a:t> Increasing the energy efficiency of RACs in ASEAN economies to EER 3.2 (China’ new MEPS) would save 5,373 GWh of electricity annually, corresponding to annual GHG emission reductions of about 30,000 MtCO2.</a:t>
                      </a:r>
                      <a:endParaRPr lang="en-US" sz="1600" kern="1200" baseline="0" dirty="0">
                        <a:solidFill>
                          <a:schemeClr val="accent6">
                            <a:lumMod val="10000"/>
                          </a:schemeClr>
                        </a:solidFill>
                        <a:latin typeface="+mn-lt"/>
                        <a:ea typeface="+mn-ea"/>
                        <a:cs typeface="+mn-cs"/>
                      </a:endParaRPr>
                    </a:p>
                  </a:txBody>
                  <a:tcPr>
                    <a:solidFill>
                      <a:schemeClr val="accent6"/>
                    </a:solidFill>
                  </a:tcPr>
                </a:tc>
              </a:tr>
            </a:tbl>
          </a:graphicData>
        </a:graphic>
      </p:graphicFrame>
      <p:sp>
        <p:nvSpPr>
          <p:cNvPr id="5" name="TextBox 4"/>
          <p:cNvSpPr txBox="1"/>
          <p:nvPr/>
        </p:nvSpPr>
        <p:spPr>
          <a:xfrm>
            <a:off x="368830" y="4948518"/>
            <a:ext cx="8312591" cy="523220"/>
          </a:xfrm>
          <a:prstGeom prst="rect">
            <a:avLst/>
          </a:prstGeom>
          <a:noFill/>
        </p:spPr>
        <p:txBody>
          <a:bodyPr wrap="square" rtlCol="0">
            <a:spAutoFit/>
          </a:bodyPr>
          <a:lstStyle/>
          <a:p>
            <a:r>
              <a:rPr lang="en-US" sz="1400" dirty="0" smtClean="0">
                <a:solidFill>
                  <a:schemeClr val="accent6">
                    <a:lumMod val="10000"/>
                  </a:schemeClr>
                </a:solidFill>
              </a:rPr>
              <a:t>(1) </a:t>
            </a:r>
            <a:r>
              <a:rPr lang="en-GB" sz="1400" dirty="0" smtClean="0">
                <a:solidFill>
                  <a:schemeClr val="accent6">
                    <a:lumMod val="10000"/>
                  </a:schemeClr>
                </a:solidFill>
              </a:rPr>
              <a:t>UNEP/ICA “</a:t>
            </a:r>
            <a:r>
              <a:rPr lang="en-US" sz="1400" dirty="0" smtClean="0">
                <a:solidFill>
                  <a:schemeClr val="accent6">
                    <a:lumMod val="10000"/>
                  </a:schemeClr>
                </a:solidFill>
              </a:rPr>
              <a:t>Harmonization of Energy Efficiency Standards for Air Conditioners and Refrigerators in South East Asia”, 2010</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EE potential in ACs in APEC economies</a:t>
            </a:r>
            <a:endParaRPr lang="en-US" dirty="0"/>
          </a:p>
        </p:txBody>
      </p:sp>
      <p:graphicFrame>
        <p:nvGraphicFramePr>
          <p:cNvPr id="4" name="Content Placeholder 4"/>
          <p:cNvGraphicFramePr>
            <a:graphicFrameLocks noGrp="1"/>
          </p:cNvGraphicFramePr>
          <p:nvPr>
            <p:ph idx="1"/>
          </p:nvPr>
        </p:nvGraphicFramePr>
        <p:xfrm>
          <a:off x="368830" y="1011219"/>
          <a:ext cx="8312591" cy="4297680"/>
        </p:xfrm>
        <a:graphic>
          <a:graphicData uri="http://schemas.openxmlformats.org/drawingml/2006/table">
            <a:tbl>
              <a:tblPr firstRow="1" bandRow="1">
                <a:tableStyleId>{93296810-A885-4BE3-A3E7-6D5BEEA58F35}</a:tableStyleId>
              </a:tblPr>
              <a:tblGrid>
                <a:gridCol w="1263524"/>
                <a:gridCol w="7049067"/>
              </a:tblGrid>
              <a:tr h="0">
                <a:tc>
                  <a:txBody>
                    <a:bodyPr/>
                    <a:lstStyle/>
                    <a:p>
                      <a:pPr marL="0" algn="l" defTabSz="457200" rtl="0" eaLnBrk="1" latinLnBrk="0" hangingPunct="1">
                        <a:buFont typeface="Arial" pitchFamily="34" charset="0"/>
                        <a:buNone/>
                      </a:pPr>
                      <a:r>
                        <a:rPr lang="en-US" sz="1800" b="1" kern="1200" dirty="0" smtClean="0">
                          <a:solidFill>
                            <a:schemeClr val="bg1"/>
                          </a:solidFill>
                          <a:latin typeface="+mn-lt"/>
                          <a:ea typeface="+mn-ea"/>
                          <a:cs typeface="+mn-cs"/>
                        </a:rPr>
                        <a:t>Title</a:t>
                      </a:r>
                      <a:endParaRPr lang="en-US" sz="1800" b="1" kern="1200" dirty="0">
                        <a:solidFill>
                          <a:schemeClr val="bg1"/>
                        </a:solidFill>
                        <a:latin typeface="+mn-lt"/>
                        <a:ea typeface="+mn-ea"/>
                        <a:cs typeface="+mn-cs"/>
                      </a:endParaRPr>
                    </a:p>
                  </a:txBody>
                  <a:tcPr>
                    <a:solidFill>
                      <a:schemeClr val="accent6">
                        <a:lumMod val="10000"/>
                      </a:schemeClr>
                    </a:solidFill>
                  </a:tcPr>
                </a:tc>
                <a:tc>
                  <a:txBody>
                    <a:bodyPr/>
                    <a:lstStyle/>
                    <a:p>
                      <a:pPr marL="0" algn="l" defTabSz="457200" rtl="0" eaLnBrk="1" latinLnBrk="0" hangingPunct="1">
                        <a:buFont typeface="Arial" pitchFamily="34" charset="0"/>
                        <a:buNone/>
                      </a:pPr>
                      <a:r>
                        <a:rPr lang="en-US" sz="1800" b="1" kern="1200" dirty="0" smtClean="0">
                          <a:solidFill>
                            <a:schemeClr val="bg1"/>
                          </a:solidFill>
                          <a:latin typeface="+mn-lt"/>
                          <a:ea typeface="+mn-ea"/>
                          <a:cs typeface="+mn-cs"/>
                        </a:rPr>
                        <a:t>Study on the potential for energy savings and GHG emission reductions from higher efficient air conditioners in the APEC economies</a:t>
                      </a:r>
                      <a:endParaRPr lang="en-US" sz="1800" b="1" kern="1200" dirty="0">
                        <a:solidFill>
                          <a:schemeClr val="bg1"/>
                        </a:solidFill>
                        <a:latin typeface="+mn-lt"/>
                        <a:ea typeface="+mn-ea"/>
                        <a:cs typeface="+mn-cs"/>
                      </a:endParaRPr>
                    </a:p>
                  </a:txBody>
                  <a:tcPr>
                    <a:solidFill>
                      <a:schemeClr val="accent6">
                        <a:lumMod val="25000"/>
                      </a:schemeClr>
                    </a:solidFill>
                  </a:tcPr>
                </a:tc>
              </a:tr>
              <a:tr h="284761">
                <a:tc>
                  <a:txBody>
                    <a:bodyPr/>
                    <a:lstStyle/>
                    <a:p>
                      <a:r>
                        <a:rPr lang="en-US" sz="1800" b="1" dirty="0" smtClean="0">
                          <a:solidFill>
                            <a:schemeClr val="accent6">
                              <a:lumMod val="10000"/>
                            </a:schemeClr>
                          </a:solidFill>
                        </a:rPr>
                        <a:t>Outputs</a:t>
                      </a:r>
                      <a:endParaRPr lang="en-US" sz="1800" b="1" dirty="0">
                        <a:solidFill>
                          <a:schemeClr val="accent6">
                            <a:lumMod val="10000"/>
                          </a:schemeClr>
                        </a:solidFill>
                      </a:endParaRPr>
                    </a:p>
                  </a:txBody>
                  <a:tcPr>
                    <a:solidFill>
                      <a:schemeClr val="accent6">
                        <a:lumMod val="75000"/>
                      </a:schemeClr>
                    </a:solidFill>
                  </a:tcPr>
                </a:tc>
                <a:tc>
                  <a:txBody>
                    <a:bodyPr/>
                    <a:lstStyle/>
                    <a:p>
                      <a:pPr marL="342900" lvl="0" indent="-342900">
                        <a:buAutoNum type="arabicPeriod"/>
                        <a:tabLst>
                          <a:tab pos="290513" algn="l"/>
                        </a:tabLst>
                      </a:pPr>
                      <a:r>
                        <a:rPr lang="en-GB" sz="1800" b="0" kern="1200" dirty="0" smtClean="0">
                          <a:solidFill>
                            <a:schemeClr val="accent6">
                              <a:lumMod val="10000"/>
                            </a:schemeClr>
                          </a:solidFill>
                          <a:latin typeface="+mn-lt"/>
                          <a:ea typeface="+mn-ea"/>
                          <a:cs typeface="+mn-cs"/>
                        </a:rPr>
                        <a:t>Provide a quantitative framework of energy savings and GHG emission reduction potential corresponding to the technologically feasible and economically justifiable increase in energy performance of RACs in APEC economies</a:t>
                      </a:r>
                    </a:p>
                    <a:p>
                      <a:pPr marL="342900" lvl="0" indent="-342900">
                        <a:buAutoNum type="arabicPeriod"/>
                        <a:tabLst>
                          <a:tab pos="290513" algn="l"/>
                        </a:tabLst>
                      </a:pPr>
                      <a:r>
                        <a:rPr lang="en-GB" sz="1800" b="0" kern="1200" dirty="0" smtClean="0">
                          <a:solidFill>
                            <a:schemeClr val="accent6">
                              <a:lumMod val="10000"/>
                            </a:schemeClr>
                          </a:solidFill>
                          <a:latin typeface="+mn-lt"/>
                          <a:ea typeface="+mn-ea"/>
                          <a:cs typeface="+mn-cs"/>
                        </a:rPr>
                        <a:t>Share experiences among APEC economies about successful and less successful EES&amp;L programs for RACs</a:t>
                      </a:r>
                    </a:p>
                    <a:p>
                      <a:pPr marL="342900" lvl="0" indent="-342900">
                        <a:buAutoNum type="arabicPeriod"/>
                        <a:tabLst>
                          <a:tab pos="290513" algn="l"/>
                        </a:tabLst>
                      </a:pPr>
                      <a:r>
                        <a:rPr lang="en-GB" sz="1800" b="0" kern="1200" dirty="0" smtClean="0">
                          <a:solidFill>
                            <a:schemeClr val="accent6">
                              <a:lumMod val="10000"/>
                            </a:schemeClr>
                          </a:solidFill>
                          <a:latin typeface="+mn-lt"/>
                          <a:ea typeface="+mn-ea"/>
                          <a:cs typeface="+mn-cs"/>
                        </a:rPr>
                        <a:t>Provide APEC economies with suggested roadmaps for the increase of MEPS and development of effective EES&amp;L programs for RACs</a:t>
                      </a:r>
                    </a:p>
                    <a:p>
                      <a:pPr marL="342900" lvl="0" indent="-342900">
                        <a:buAutoNum type="arabicPeriod"/>
                        <a:tabLst>
                          <a:tab pos="290513" algn="l"/>
                        </a:tabLst>
                      </a:pPr>
                      <a:r>
                        <a:rPr lang="en-GB" sz="1800" b="0" kern="1200" dirty="0" smtClean="0">
                          <a:solidFill>
                            <a:schemeClr val="accent6">
                              <a:lumMod val="10000"/>
                            </a:schemeClr>
                          </a:solidFill>
                          <a:latin typeface="+mn-lt"/>
                          <a:ea typeface="+mn-ea"/>
                          <a:cs typeface="+mn-cs"/>
                        </a:rPr>
                        <a:t>Assess the interest and potential for harmonization of testing methods for RACs among APEC economies.</a:t>
                      </a:r>
                    </a:p>
                    <a:p>
                      <a:pPr marL="342900" lvl="0" indent="-342900">
                        <a:buAutoNum type="arabicPeriod"/>
                        <a:tabLst>
                          <a:tab pos="290513" algn="l"/>
                        </a:tabLst>
                      </a:pPr>
                      <a:r>
                        <a:rPr lang="en-GB" sz="1800" b="0" kern="1200" dirty="0" smtClean="0">
                          <a:solidFill>
                            <a:schemeClr val="accent6">
                              <a:lumMod val="10000"/>
                            </a:schemeClr>
                          </a:solidFill>
                          <a:latin typeface="+mn-lt"/>
                          <a:ea typeface="+mn-ea"/>
                          <a:cs typeface="+mn-cs"/>
                        </a:rPr>
                        <a:t>Produce study report, organize workshop</a:t>
                      </a:r>
                      <a:endParaRPr lang="en-US" sz="1800" b="1" kern="1200" dirty="0" smtClean="0">
                        <a:solidFill>
                          <a:schemeClr val="accent6">
                            <a:lumMod val="10000"/>
                          </a:schemeClr>
                        </a:solidFill>
                        <a:latin typeface="+mn-lt"/>
                        <a:ea typeface="+mn-ea"/>
                        <a:cs typeface="+mn-cs"/>
                      </a:endParaRPr>
                    </a:p>
                  </a:txBody>
                  <a:tcPr>
                    <a:solidFill>
                      <a:schemeClr val="accent6">
                        <a:lumMod val="75000"/>
                      </a:schemeClr>
                    </a:solidFill>
                  </a:tcPr>
                </a:tc>
              </a:tr>
            </a:tbl>
          </a:graphicData>
        </a:graphic>
      </p:graphicFrame>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EE potential in ACs in APEC economies</a:t>
            </a:r>
            <a:endParaRPr lang="en-US" dirty="0"/>
          </a:p>
        </p:txBody>
      </p:sp>
      <p:graphicFrame>
        <p:nvGraphicFramePr>
          <p:cNvPr id="4" name="Content Placeholder 4"/>
          <p:cNvGraphicFramePr>
            <a:graphicFrameLocks noGrp="1"/>
          </p:cNvGraphicFramePr>
          <p:nvPr>
            <p:ph idx="1"/>
          </p:nvPr>
        </p:nvGraphicFramePr>
        <p:xfrm>
          <a:off x="368830" y="1011219"/>
          <a:ext cx="8312591" cy="4206240"/>
        </p:xfrm>
        <a:graphic>
          <a:graphicData uri="http://schemas.openxmlformats.org/drawingml/2006/table">
            <a:tbl>
              <a:tblPr firstRow="1" bandRow="1">
                <a:tableStyleId>{93296810-A885-4BE3-A3E7-6D5BEEA58F35}</a:tableStyleId>
              </a:tblPr>
              <a:tblGrid>
                <a:gridCol w="1263524"/>
                <a:gridCol w="7049067"/>
              </a:tblGrid>
              <a:tr h="0">
                <a:tc>
                  <a:txBody>
                    <a:bodyPr/>
                    <a:lstStyle/>
                    <a:p>
                      <a:pPr marL="0" algn="l" defTabSz="457200" rtl="0" eaLnBrk="1" latinLnBrk="0" hangingPunct="1">
                        <a:buFont typeface="Arial" pitchFamily="34" charset="0"/>
                        <a:buNone/>
                      </a:pPr>
                      <a:r>
                        <a:rPr lang="en-US" sz="1800" b="1" kern="1200" dirty="0" smtClean="0">
                          <a:solidFill>
                            <a:schemeClr val="bg1"/>
                          </a:solidFill>
                          <a:latin typeface="+mn-lt"/>
                          <a:ea typeface="+mn-ea"/>
                          <a:cs typeface="+mn-cs"/>
                        </a:rPr>
                        <a:t>Title</a:t>
                      </a:r>
                      <a:endParaRPr lang="en-US" sz="1800" b="1" kern="1200" dirty="0">
                        <a:solidFill>
                          <a:schemeClr val="bg1"/>
                        </a:solidFill>
                        <a:latin typeface="+mn-lt"/>
                        <a:ea typeface="+mn-ea"/>
                        <a:cs typeface="+mn-cs"/>
                      </a:endParaRPr>
                    </a:p>
                  </a:txBody>
                  <a:tcPr>
                    <a:solidFill>
                      <a:schemeClr val="accent6">
                        <a:lumMod val="10000"/>
                      </a:schemeClr>
                    </a:solidFill>
                  </a:tcPr>
                </a:tc>
                <a:tc>
                  <a:txBody>
                    <a:bodyPr/>
                    <a:lstStyle/>
                    <a:p>
                      <a:pPr marL="0" algn="l" defTabSz="457200" rtl="0" eaLnBrk="1" latinLnBrk="0" hangingPunct="1">
                        <a:buFont typeface="Arial" pitchFamily="34" charset="0"/>
                        <a:buNone/>
                      </a:pPr>
                      <a:r>
                        <a:rPr lang="en-US" sz="1800" b="1" kern="1200" dirty="0" smtClean="0">
                          <a:solidFill>
                            <a:schemeClr val="bg1"/>
                          </a:solidFill>
                          <a:latin typeface="+mn-lt"/>
                          <a:ea typeface="+mn-ea"/>
                          <a:cs typeface="+mn-cs"/>
                        </a:rPr>
                        <a:t>Study on the potential for energy savings and GHG emission reductions from higher efficient air conditioners in the APEC economies</a:t>
                      </a:r>
                      <a:endParaRPr lang="en-US" sz="1800" b="1" kern="1200" dirty="0">
                        <a:solidFill>
                          <a:schemeClr val="bg1"/>
                        </a:solidFill>
                        <a:latin typeface="+mn-lt"/>
                        <a:ea typeface="+mn-ea"/>
                        <a:cs typeface="+mn-cs"/>
                      </a:endParaRPr>
                    </a:p>
                  </a:txBody>
                  <a:tcPr>
                    <a:solidFill>
                      <a:schemeClr val="accent6">
                        <a:lumMod val="25000"/>
                      </a:schemeClr>
                    </a:solidFill>
                  </a:tcPr>
                </a:tc>
              </a:tr>
              <a:tr h="284761">
                <a:tc>
                  <a:txBody>
                    <a:bodyPr/>
                    <a:lstStyle/>
                    <a:p>
                      <a:r>
                        <a:rPr lang="en-US" b="1" dirty="0" smtClean="0">
                          <a:solidFill>
                            <a:schemeClr val="accent6">
                              <a:lumMod val="10000"/>
                            </a:schemeClr>
                          </a:solidFill>
                        </a:rPr>
                        <a:t>Time and budget</a:t>
                      </a:r>
                      <a:endParaRPr lang="en-US" b="1" dirty="0">
                        <a:solidFill>
                          <a:schemeClr val="accent6">
                            <a:lumMod val="10000"/>
                          </a:schemeClr>
                        </a:solidFill>
                      </a:endParaRPr>
                    </a:p>
                  </a:txBody>
                  <a:tcPr>
                    <a:solidFill>
                      <a:schemeClr val="accent6">
                        <a:lumMod val="75000"/>
                      </a:schemeClr>
                    </a:solidFill>
                  </a:tcPr>
                </a:tc>
                <a:tc>
                  <a:txBody>
                    <a:bodyPr/>
                    <a:lstStyle/>
                    <a:p>
                      <a:r>
                        <a:rPr lang="en-US" dirty="0" smtClean="0">
                          <a:solidFill>
                            <a:schemeClr val="accent6">
                              <a:lumMod val="10000"/>
                            </a:schemeClr>
                          </a:solidFill>
                        </a:rPr>
                        <a:t>1 year</a:t>
                      </a:r>
                    </a:p>
                    <a:p>
                      <a:r>
                        <a:rPr lang="en-US" dirty="0" smtClean="0">
                          <a:solidFill>
                            <a:schemeClr val="accent6">
                              <a:lumMod val="10000"/>
                            </a:schemeClr>
                          </a:solidFill>
                        </a:rPr>
                        <a:t>142,000 USD including 60,000 USD co-funding from ICA</a:t>
                      </a:r>
                      <a:endParaRPr lang="en-US" dirty="0">
                        <a:solidFill>
                          <a:schemeClr val="accent6">
                            <a:lumMod val="10000"/>
                          </a:schemeClr>
                        </a:solidFill>
                      </a:endParaRPr>
                    </a:p>
                  </a:txBody>
                  <a:tcPr>
                    <a:solidFill>
                      <a:schemeClr val="accent6">
                        <a:lumMod val="75000"/>
                      </a:schemeClr>
                    </a:solidFill>
                  </a:tcPr>
                </a:tc>
              </a:tr>
              <a:tr h="182247">
                <a:tc>
                  <a:txBody>
                    <a:bodyPr/>
                    <a:lstStyle/>
                    <a:p>
                      <a:r>
                        <a:rPr lang="en-US" sz="1800" b="1" dirty="0" smtClean="0">
                          <a:solidFill>
                            <a:schemeClr val="accent6">
                              <a:lumMod val="10000"/>
                            </a:schemeClr>
                          </a:solidFill>
                        </a:rPr>
                        <a:t>Sponsor</a:t>
                      </a:r>
                      <a:endParaRPr lang="en-US" sz="1800" b="1" dirty="0">
                        <a:solidFill>
                          <a:schemeClr val="accent6">
                            <a:lumMod val="10000"/>
                          </a:schemeClr>
                        </a:solidFill>
                      </a:endParaRPr>
                    </a:p>
                  </a:txBody>
                  <a:tcPr>
                    <a:solidFill>
                      <a:schemeClr val="accent6"/>
                    </a:solidFill>
                  </a:tcPr>
                </a:tc>
                <a:tc>
                  <a:txBody>
                    <a:bodyPr/>
                    <a:lstStyle/>
                    <a:p>
                      <a:endParaRPr lang="en-US" sz="1800" dirty="0">
                        <a:solidFill>
                          <a:schemeClr val="accent6">
                            <a:lumMod val="10000"/>
                          </a:schemeClr>
                        </a:solidFill>
                      </a:endParaRPr>
                    </a:p>
                  </a:txBody>
                  <a:tcPr>
                    <a:solidFill>
                      <a:schemeClr val="accent6"/>
                    </a:solidFill>
                  </a:tcPr>
                </a:tc>
              </a:tr>
              <a:tr h="182247">
                <a:tc>
                  <a:txBody>
                    <a:bodyPr/>
                    <a:lstStyle/>
                    <a:p>
                      <a:r>
                        <a:rPr lang="en-US" sz="1800" b="1" dirty="0" smtClean="0">
                          <a:solidFill>
                            <a:schemeClr val="accent6">
                              <a:lumMod val="10000"/>
                            </a:schemeClr>
                          </a:solidFill>
                        </a:rPr>
                        <a:t>Note</a:t>
                      </a:r>
                      <a:endParaRPr lang="en-US" sz="1800" b="1" dirty="0">
                        <a:solidFill>
                          <a:schemeClr val="accent6">
                            <a:lumMod val="10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accent6">
                              <a:lumMod val="10000"/>
                            </a:schemeClr>
                          </a:solidFill>
                        </a:rPr>
                        <a:t>Important synergy with ongoing APEC funded program “APEC-ASEAN Harmonization of Energy Efficiency Standards for Air Conditioners: Phase 1”, which will provide APEC economies with a successful example of standards</a:t>
                      </a:r>
                      <a:r>
                        <a:rPr lang="en-US" sz="1800" baseline="0" dirty="0" smtClean="0">
                          <a:solidFill>
                            <a:schemeClr val="accent6">
                              <a:lumMod val="10000"/>
                            </a:schemeClr>
                          </a:solidFill>
                        </a:rPr>
                        <a:t> harmonization, as well as recommendations for the way forward.</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solidFill>
                            <a:schemeClr val="accent6">
                              <a:lumMod val="10000"/>
                            </a:schemeClr>
                          </a:solidFill>
                        </a:rPr>
                        <a:t>The proposed study would give APEC economies an estimate of the energy saving potential that can be achieved through improvement of EE and harmonization</a:t>
                      </a:r>
                      <a:endParaRPr lang="en-US" sz="1800" dirty="0">
                        <a:solidFill>
                          <a:schemeClr val="accent6">
                            <a:lumMod val="10000"/>
                          </a:schemeClr>
                        </a:solidFill>
                      </a:endParaRPr>
                    </a:p>
                  </a:txBody>
                  <a:tcPr>
                    <a:solidFill>
                      <a:schemeClr val="bg1"/>
                    </a:solidFill>
                  </a:tcPr>
                </a:tc>
              </a:tr>
            </a:tbl>
          </a:graphicData>
        </a:graphic>
      </p:graphicFrame>
    </p:spTree>
  </p:cSld>
  <p:clrMapOvr>
    <a:masterClrMapping/>
  </p:clrMapOvr>
  <p:transition>
    <p:fade/>
  </p:transition>
</p:sld>
</file>

<file path=ppt/theme/theme1.xml><?xml version="1.0" encoding="utf-8"?>
<a:theme xmlns:a="http://schemas.openxmlformats.org/drawingml/2006/main" name="ICA">
  <a:themeElements>
    <a:clrScheme name="Custom 1">
      <a:dk1>
        <a:srgbClr val="91785B"/>
      </a:dk1>
      <a:lt1>
        <a:srgbClr val="FFFFFF"/>
      </a:lt1>
      <a:dk2>
        <a:srgbClr val="626971"/>
      </a:dk2>
      <a:lt2>
        <a:srgbClr val="FFFFFF"/>
      </a:lt2>
      <a:accent1>
        <a:srgbClr val="635245"/>
      </a:accent1>
      <a:accent2>
        <a:srgbClr val="FB4F14"/>
      </a:accent2>
      <a:accent3>
        <a:srgbClr val="FECB00"/>
      </a:accent3>
      <a:accent4>
        <a:srgbClr val="004153"/>
      </a:accent4>
      <a:accent5>
        <a:srgbClr val="B9CCC3"/>
      </a:accent5>
      <a:accent6>
        <a:srgbClr val="D7D3C7"/>
      </a:accent6>
      <a:hlink>
        <a:srgbClr val="D1D4D3"/>
      </a:hlink>
      <a:folHlink>
        <a:srgbClr val="91785B"/>
      </a:folHlink>
    </a:clrScheme>
    <a:fontScheme name="Quadr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Quadri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adri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adri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adri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adri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adri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adric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adri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adri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adri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adri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adri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Quadric 13">
        <a:dk1>
          <a:srgbClr val="000000"/>
        </a:dk1>
        <a:lt1>
          <a:srgbClr val="FFFFFF"/>
        </a:lt1>
        <a:dk2>
          <a:srgbClr val="23534E"/>
        </a:dk2>
        <a:lt2>
          <a:srgbClr val="FFFFFF"/>
        </a:lt2>
        <a:accent1>
          <a:srgbClr val="E46917"/>
        </a:accent1>
        <a:accent2>
          <a:srgbClr val="0A284C"/>
        </a:accent2>
        <a:accent3>
          <a:srgbClr val="FFFFFF"/>
        </a:accent3>
        <a:accent4>
          <a:srgbClr val="000000"/>
        </a:accent4>
        <a:accent5>
          <a:srgbClr val="EFB9AB"/>
        </a:accent5>
        <a:accent6>
          <a:srgbClr val="082344"/>
        </a:accent6>
        <a:hlink>
          <a:srgbClr val="992137"/>
        </a:hlink>
        <a:folHlink>
          <a:srgbClr val="A6A6A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ICA</Template>
  <TotalTime>172</TotalTime>
  <Words>1082</Words>
  <Application>Microsoft Office PowerPoint</Application>
  <PresentationFormat>On-screen Show (4:3)</PresentationFormat>
  <Paragraphs>89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ICA</vt:lpstr>
      <vt:lpstr>New proposal ideas for 2013</vt:lpstr>
      <vt:lpstr>1. Testing &amp; Verification in APEC</vt:lpstr>
      <vt:lpstr>1. Testing &amp; Verification in APEC</vt:lpstr>
      <vt:lpstr>2. Support to SMEs in APEC on EnMgt</vt:lpstr>
      <vt:lpstr>2. Support to SMEs in APEC on EnMgt</vt:lpstr>
      <vt:lpstr>3. EE potential in ACs in APEC economies</vt:lpstr>
      <vt:lpstr>3. EE potential in ACs in APEC economies</vt:lpstr>
      <vt:lpstr>3. EE potential in ACs in APEC economies</vt:lpstr>
    </vt:vector>
  </TitlesOfParts>
  <Company>ICACN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proposal ideas for 2013</dc:title>
  <dc:creator>Pierre Cazelles</dc:creator>
  <cp:lastModifiedBy>Pierre Cazelles</cp:lastModifiedBy>
  <cp:revision>2</cp:revision>
  <cp:lastPrinted>2012-04-12T16:08:07Z</cp:lastPrinted>
  <dcterms:created xsi:type="dcterms:W3CDTF">2012-10-31T02:39:02Z</dcterms:created>
  <dcterms:modified xsi:type="dcterms:W3CDTF">2012-10-31T05:31:39Z</dcterms:modified>
</cp:coreProperties>
</file>