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7315200" cy="96012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kukoda" initials="s" lastIdx="5" clrIdx="0"/>
  <p:cmAuthor id="1" name="Langley Gace" initials="L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C4E41"/>
    <a:srgbClr val="805A4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779" autoAdjust="0"/>
    <p:restoredTop sz="87744" autoAdjust="0"/>
  </p:normalViewPr>
  <p:slideViewPr>
    <p:cSldViewPr snapToGrid="0" snapToObjects="1" showGuides="1">
      <p:cViewPr varScale="1">
        <p:scale>
          <a:sx n="89" d="100"/>
          <a:sy n="89" d="100"/>
        </p:scale>
        <p:origin x="-1620" y="-96"/>
      </p:cViewPr>
      <p:guideLst>
        <p:guide orient="horz" pos="2937"/>
        <p:guide orient="horz" pos="256"/>
        <p:guide orient="horz" pos="1174"/>
        <p:guide orient="horz" pos="2436"/>
        <p:guide orient="horz" pos="2556"/>
        <p:guide orient="horz" pos="3907"/>
        <p:guide orient="horz" pos="913"/>
        <p:guide pos="551"/>
        <p:guide pos="1621"/>
        <p:guide pos="2847"/>
        <p:guide pos="5510"/>
        <p:guide pos="4275"/>
        <p:guide pos="4170"/>
        <p:guide pos="2946"/>
        <p:guide pos="1527"/>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00" d="100"/>
          <a:sy n="100" d="100"/>
        </p:scale>
        <p:origin x="-1734" y="121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9" tIns="48330" rIns="96659" bIns="48330"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9" tIns="48330" rIns="96659" bIns="48330" rtlCol="0"/>
          <a:lstStyle>
            <a:lvl1pPr algn="r">
              <a:defRPr sz="1300"/>
            </a:lvl1pPr>
          </a:lstStyle>
          <a:p>
            <a:fld id="{D6539357-2C14-4B82-9075-E66AD328E1E4}" type="datetimeFigureOut">
              <a:rPr lang="en-US" smtClean="0"/>
              <a:pPr/>
              <a:t>11/7/2012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9" tIns="48330" rIns="96659" bIns="48330"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9" tIns="48330" rIns="96659" bIns="48330" rtlCol="0" anchor="b"/>
          <a:lstStyle>
            <a:lvl1pPr algn="r">
              <a:defRPr sz="1300"/>
            </a:lvl1pPr>
          </a:lstStyle>
          <a:p>
            <a:fld id="{0AACBC73-EB95-4D9B-B355-4F9F675E1855}" type="slidenum">
              <a:rPr lang="en-US" smtClean="0"/>
              <a:pPr/>
              <a:t>‹#›</a:t>
            </a:fld>
            <a:endParaRPr lang="en-US"/>
          </a:p>
        </p:txBody>
      </p:sp>
    </p:spTree>
    <p:extLst>
      <p:ext uri="{BB962C8B-B14F-4D97-AF65-F5344CB8AC3E}">
        <p14:creationId xmlns="" xmlns:p14="http://schemas.microsoft.com/office/powerpoint/2010/main" val="2106497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9" tIns="48330" rIns="96659" bIns="48330" rtlCol="0"/>
          <a:lstStyle>
            <a:lvl1pPr algn="l" fontAlgn="auto">
              <a:spcBef>
                <a:spcPts val="0"/>
              </a:spcBef>
              <a:spcAft>
                <a:spcPts val="0"/>
              </a:spcAft>
              <a:defRPr sz="130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wrap="square" lIns="96659" tIns="48330" rIns="96659" bIns="48330" numCol="1" anchor="t" anchorCtr="0" compatLnSpc="1">
            <a:prstTxWarp prst="textNoShape">
              <a:avLst/>
            </a:prstTxWarp>
          </a:bodyPr>
          <a:lstStyle>
            <a:lvl1pPr algn="r">
              <a:defRPr sz="1300">
                <a:latin typeface="Calibri" charset="0"/>
              </a:defRPr>
            </a:lvl1pPr>
          </a:lstStyle>
          <a:p>
            <a:fld id="{EA27CC95-0646-2A44-83B5-288834E502ED}" type="datetime1">
              <a:rPr lang="en-US"/>
              <a:pPr/>
              <a:t>11/7/2012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9" tIns="48330" rIns="96659" bIns="48330" rtlCol="0" anchor="ctr"/>
          <a:lstStyle/>
          <a:p>
            <a:pPr lvl="0"/>
            <a:endParaRPr lang="en-US" noProof="0" smtClean="0"/>
          </a:p>
        </p:txBody>
      </p:sp>
      <p:sp>
        <p:nvSpPr>
          <p:cNvPr id="5" name="Notes Placeholder 4"/>
          <p:cNvSpPr>
            <a:spLocks noGrp="1"/>
          </p:cNvSpPr>
          <p:nvPr>
            <p:ph type="body" sz="quarter" idx="3"/>
          </p:nvPr>
        </p:nvSpPr>
        <p:spPr>
          <a:xfrm>
            <a:off x="731520" y="4560570"/>
            <a:ext cx="5852160" cy="4320540"/>
          </a:xfrm>
          <a:prstGeom prst="rect">
            <a:avLst/>
          </a:prstGeom>
        </p:spPr>
        <p:txBody>
          <a:bodyPr vert="horz" wrap="square" lIns="96659" tIns="48330" rIns="96659" bIns="48330" numCol="1" anchor="t" anchorCtr="0" compatLnSpc="1">
            <a:prstTxWarp prst="textNoShape">
              <a:avLst/>
            </a:prstTxWarp>
            <a:normAutofit/>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9" tIns="48330" rIns="96659" bIns="48330" rtlCol="0" anchor="b"/>
          <a:lstStyle>
            <a:lvl1pPr algn="l" fontAlgn="auto">
              <a:spcBef>
                <a:spcPts val="0"/>
              </a:spcBef>
              <a:spcAft>
                <a:spcPts val="0"/>
              </a:spcAft>
              <a:defRPr sz="13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wrap="square" lIns="96659" tIns="48330" rIns="96659" bIns="48330" numCol="1" anchor="b" anchorCtr="0" compatLnSpc="1">
            <a:prstTxWarp prst="textNoShape">
              <a:avLst/>
            </a:prstTxWarp>
          </a:bodyPr>
          <a:lstStyle>
            <a:lvl1pPr algn="r">
              <a:defRPr sz="1300">
                <a:latin typeface="Calibri" charset="0"/>
              </a:defRPr>
            </a:lvl1pPr>
          </a:lstStyle>
          <a:p>
            <a:fld id="{9C5D3DB0-E084-5E43-99DD-767E9DCDC2E9}" type="slidenum">
              <a:rPr lang="en-US"/>
              <a:pPr/>
              <a:t>‹#›</a:t>
            </a:fld>
            <a:endParaRPr lang="en-US"/>
          </a:p>
        </p:txBody>
      </p:sp>
    </p:spTree>
    <p:extLst>
      <p:ext uri="{BB962C8B-B14F-4D97-AF65-F5344CB8AC3E}">
        <p14:creationId xmlns="" xmlns:p14="http://schemas.microsoft.com/office/powerpoint/2010/main" val="186458020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2569371"/>
            <a:ext cx="9144000" cy="4401519"/>
          </a:xfrm>
          <a:prstGeom prst="rect">
            <a:avLst/>
          </a:prstGeom>
        </p:spPr>
      </p:pic>
      <p:sp>
        <p:nvSpPr>
          <p:cNvPr id="12" name="Rectangle 11"/>
          <p:cNvSpPr/>
          <p:nvPr userDrawn="1"/>
        </p:nvSpPr>
        <p:spPr>
          <a:xfrm>
            <a:off x="0" y="1449388"/>
            <a:ext cx="9144000" cy="2608262"/>
          </a:xfrm>
          <a:prstGeom prst="rect">
            <a:avLst/>
          </a:prstGeom>
          <a:solidFill>
            <a:srgbClr val="805A49">
              <a:alpha val="8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Connector 3"/>
          <p:cNvCxnSpPr/>
          <p:nvPr userDrawn="1"/>
        </p:nvCxnSpPr>
        <p:spPr>
          <a:xfrm>
            <a:off x="374650" y="1840959"/>
            <a:ext cx="512763" cy="0"/>
          </a:xfrm>
          <a:prstGeom prst="line">
            <a:avLst/>
          </a:prstGeom>
          <a:ln w="635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23" name="Rectangle 3"/>
          <p:cNvSpPr>
            <a:spLocks noGrp="1" noChangeArrowheads="1"/>
          </p:cNvSpPr>
          <p:nvPr>
            <p:ph type="ctrTitle"/>
          </p:nvPr>
        </p:nvSpPr>
        <p:spPr>
          <a:xfrm>
            <a:off x="367361" y="1968500"/>
            <a:ext cx="8358598" cy="994833"/>
          </a:xfrm>
        </p:spPr>
        <p:txBody>
          <a:bodyPr/>
          <a:lstStyle>
            <a:lvl1pPr algn="l">
              <a:defRPr sz="2800" b="1">
                <a:solidFill>
                  <a:schemeClr val="bg1"/>
                </a:solidFill>
              </a:defRPr>
            </a:lvl1pPr>
          </a:lstStyle>
          <a:p>
            <a:r>
              <a:rPr lang="en-US" noProof="0" smtClean="0"/>
              <a:t>Click to edit Master title style</a:t>
            </a:r>
            <a:endParaRPr lang="en-US" noProof="0" dirty="0"/>
          </a:p>
        </p:txBody>
      </p:sp>
      <p:sp>
        <p:nvSpPr>
          <p:cNvPr id="5124" name="Rectangle 4"/>
          <p:cNvSpPr>
            <a:spLocks noGrp="1" noChangeArrowheads="1"/>
          </p:cNvSpPr>
          <p:nvPr>
            <p:ph type="subTitle" idx="1"/>
          </p:nvPr>
        </p:nvSpPr>
        <p:spPr>
          <a:xfrm>
            <a:off x="367361" y="3054785"/>
            <a:ext cx="6231348" cy="825065"/>
          </a:xfrm>
        </p:spPr>
        <p:txBody>
          <a:bodyPr/>
          <a:lstStyle>
            <a:lvl1pPr marL="0" indent="0" algn="l">
              <a:buFont typeface="Wingdings" pitchFamily="-65" charset="2"/>
              <a:buNone/>
              <a:defRPr sz="1600" baseline="0">
                <a:solidFill>
                  <a:srgbClr val="FFFFFF"/>
                </a:solidFill>
              </a:defRPr>
            </a:lvl1pPr>
          </a:lstStyle>
          <a:p>
            <a:r>
              <a:rPr lang="en-US" noProof="0" smtClean="0"/>
              <a:t>Click to edit Master subtitle style</a:t>
            </a:r>
            <a:endParaRPr lang="en-US" noProof="0"/>
          </a:p>
        </p:txBody>
      </p:sp>
      <p:pic>
        <p:nvPicPr>
          <p:cNvPr id="9" name="Picture 8" descr="CA_ICA_RGB_Color_Small.png"/>
          <p:cNvPicPr>
            <a:picLocks noChangeAspect="1"/>
          </p:cNvPicPr>
          <p:nvPr userDrawn="1"/>
        </p:nvPicPr>
        <p:blipFill>
          <a:blip r:embed="rId3"/>
          <a:stretch>
            <a:fillRect/>
          </a:stretch>
        </p:blipFill>
        <p:spPr>
          <a:xfrm>
            <a:off x="21266" y="31899"/>
            <a:ext cx="3934046" cy="1466232"/>
          </a:xfrm>
          <a:prstGeom prst="rect">
            <a:avLst/>
          </a:prstGeom>
        </p:spPr>
      </p:pic>
    </p:spTree>
    <p:extLst>
      <p:ext uri="{BB962C8B-B14F-4D97-AF65-F5344CB8AC3E}">
        <p14:creationId xmlns="" xmlns:p14="http://schemas.microsoft.com/office/powerpoint/2010/main" val="37293649"/>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163895506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8821" y="1752600"/>
            <a:ext cx="40544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5696" y="1752600"/>
            <a:ext cx="4082393"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a:p>
        </p:txBody>
      </p:sp>
    </p:spTree>
    <p:extLst>
      <p:ext uri="{BB962C8B-B14F-4D97-AF65-F5344CB8AC3E}">
        <p14:creationId xmlns="" xmlns:p14="http://schemas.microsoft.com/office/powerpoint/2010/main" val="230440068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2494" y="1709441"/>
            <a:ext cx="40768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382494" y="2438401"/>
            <a:ext cx="4040188" cy="368776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4570319" y="1709441"/>
            <a:ext cx="407846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570319" y="2438401"/>
            <a:ext cx="4041775" cy="368776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8"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a:p>
        </p:txBody>
      </p:sp>
    </p:spTree>
    <p:extLst>
      <p:ext uri="{BB962C8B-B14F-4D97-AF65-F5344CB8AC3E}">
        <p14:creationId xmlns="" xmlns:p14="http://schemas.microsoft.com/office/powerpoint/2010/main" val="288979381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2494" y="631054"/>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25246" y="631054"/>
            <a:ext cx="5111750" cy="5495109"/>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2494"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332958094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378777377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377875820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647510"/>
            <a:ext cx="2066925" cy="544849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0688" y="647510"/>
            <a:ext cx="6051550" cy="54484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95607377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6"/>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9" name="Rectangle 3"/>
          <p:cNvSpPr>
            <a:spLocks noGrp="1" noChangeArrowheads="1"/>
          </p:cNvSpPr>
          <p:nvPr>
            <p:ph type="ctrTitle"/>
          </p:nvPr>
        </p:nvSpPr>
        <p:spPr>
          <a:xfrm>
            <a:off x="360363" y="1718692"/>
            <a:ext cx="8287953" cy="1163412"/>
          </a:xfrm>
          <a:ln>
            <a:noFill/>
          </a:ln>
        </p:spPr>
        <p:txBody>
          <a:bodyPr/>
          <a:lstStyle>
            <a:lvl1pPr algn="l">
              <a:defRPr sz="3200" b="1">
                <a:solidFill>
                  <a:schemeClr val="accent1"/>
                </a:solidFill>
              </a:defRPr>
            </a:lvl1pPr>
          </a:lstStyle>
          <a:p>
            <a:r>
              <a:rPr lang="en-US" noProof="0" smtClean="0"/>
              <a:t>Click to edit Master title style</a:t>
            </a:r>
            <a:endParaRPr lang="en-US" noProof="0"/>
          </a:p>
        </p:txBody>
      </p:sp>
      <p:sp>
        <p:nvSpPr>
          <p:cNvPr id="10" name="Rectangle 4"/>
          <p:cNvSpPr>
            <a:spLocks noGrp="1" noChangeArrowheads="1"/>
          </p:cNvSpPr>
          <p:nvPr>
            <p:ph type="subTitle" idx="1"/>
          </p:nvPr>
        </p:nvSpPr>
        <p:spPr>
          <a:xfrm>
            <a:off x="360363" y="3786056"/>
            <a:ext cx="5187705" cy="1154113"/>
          </a:xfrm>
          <a:ln>
            <a:noFill/>
          </a:ln>
        </p:spPr>
        <p:txBody>
          <a:bodyPr/>
          <a:lstStyle>
            <a:lvl1pPr marL="0" indent="0" algn="l">
              <a:buFont typeface="Wingdings" pitchFamily="-65" charset="2"/>
              <a:buNone/>
              <a:defRPr sz="1800" baseline="0">
                <a:solidFill>
                  <a:schemeClr val="accent1"/>
                </a:solidFill>
              </a:defRPr>
            </a:lvl1pPr>
          </a:lstStyle>
          <a:p>
            <a:r>
              <a:rPr lang="en-US" noProof="0" smtClean="0"/>
              <a:t>Click to edit Master subtitle style</a:t>
            </a:r>
            <a:endParaRPr lang="en-US" noProof="0"/>
          </a:p>
        </p:txBody>
      </p:sp>
      <p:pic>
        <p:nvPicPr>
          <p:cNvPr id="12" name="Picture 11" descr="Screen Shot 2011-10-24 at 7.50.32 PM.png"/>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352241" y="394162"/>
            <a:ext cx="1616259" cy="568173"/>
          </a:xfrm>
          <a:prstGeom prst="rect">
            <a:avLst/>
          </a:prstGeom>
        </p:spPr>
      </p:pic>
      <p:sp>
        <p:nvSpPr>
          <p:cNvPr id="13" name="Text Box 6"/>
          <p:cNvSpPr txBox="1">
            <a:spLocks noChangeArrowheads="1"/>
          </p:cNvSpPr>
          <p:nvPr userDrawn="1"/>
        </p:nvSpPr>
        <p:spPr bwMode="auto">
          <a:xfrm>
            <a:off x="293688" y="6379105"/>
            <a:ext cx="4113212" cy="244475"/>
          </a:xfrm>
          <a:prstGeom prst="rect">
            <a:avLst/>
          </a:prstGeom>
          <a:noFill/>
          <a:ln w="12700">
            <a:noFill/>
            <a:miter lim="800000"/>
            <a:headEnd/>
            <a:tailEnd/>
          </a:ln>
          <a:effectLst/>
        </p:spPr>
        <p:txBody>
          <a:bodyPr>
            <a:spAutoFit/>
          </a:bodyPr>
          <a:lstStyle/>
          <a:p>
            <a:pPr eaLnBrk="0" hangingPunct="0">
              <a:defRPr/>
            </a:pPr>
            <a:fld id="{F3854D15-FAFA-754A-8764-5E10AF1001FB}" type="slidenum">
              <a:rPr lang="en-US" sz="1000" smtClean="0">
                <a:latin typeface="Arial" pitchFamily="-112" charset="0"/>
                <a:ea typeface="ＭＳ Ｐゴシック" pitchFamily="-112" charset="-128"/>
                <a:cs typeface="ＭＳ Ｐゴシック" pitchFamily="-112" charset="-128"/>
              </a:rPr>
              <a:pPr eaLnBrk="0" hangingPunct="0">
                <a:defRPr/>
              </a:pPr>
              <a:t>‹#›</a:t>
            </a:fld>
            <a:r>
              <a:rPr lang="en-US" sz="1000" dirty="0" smtClean="0">
                <a:latin typeface="Arial" pitchFamily="-112" charset="0"/>
                <a:ea typeface="ＭＳ Ｐゴシック" pitchFamily="-112" charset="-128"/>
                <a:cs typeface="ＭＳ Ｐゴシック" pitchFamily="-112" charset="-128"/>
              </a:rPr>
              <a:t> </a:t>
            </a:r>
            <a:endParaRPr lang="en-US" sz="1000" dirty="0">
              <a:latin typeface="Arial" pitchFamily="-112" charset="0"/>
              <a:ea typeface="ＭＳ Ｐゴシック" pitchFamily="-112" charset="-128"/>
              <a:cs typeface="ＭＳ Ｐゴシック" pitchFamily="-112" charset="-128"/>
            </a:endParaRPr>
          </a:p>
        </p:txBody>
      </p:sp>
    </p:spTree>
    <p:extLst>
      <p:ext uri="{BB962C8B-B14F-4D97-AF65-F5344CB8AC3E}">
        <p14:creationId xmlns="" xmlns:p14="http://schemas.microsoft.com/office/powerpoint/2010/main" val="198406804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830" y="262958"/>
            <a:ext cx="7599513" cy="553723"/>
          </a:xfrm>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p:txBody>
          <a:bodyPr/>
          <a:lstStyle>
            <a:lvl1pPr marL="339725" indent="-233363">
              <a:defRPr b="1"/>
            </a:lvl1pPr>
            <a:lvl2pPr marL="690563" indent="-233363">
              <a:buFont typeface="Arial" pitchFamily="34" charset="0"/>
              <a:buChar char="–"/>
              <a:defRPr/>
            </a:lvl2pPr>
            <a:lvl3pPr marL="1084263" indent="-169863">
              <a:buFont typeface="Arial" pitchFamily="34" charset="0"/>
              <a:buChar char="•"/>
              <a:defRPr/>
            </a:lvl3pPr>
            <a:lvl4pPr marL="1541463" indent="-169863">
              <a:defRPr/>
            </a:lvl4pPr>
            <a:lvl5pPr marL="1998663" indent="-169863">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 xmlns:p14="http://schemas.microsoft.com/office/powerpoint/2010/main" val="117673202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a:xfrm>
            <a:off x="368830" y="1747309"/>
            <a:ext cx="4307945" cy="4455054"/>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pic>
        <p:nvPicPr>
          <p:cNvPr id="4" name="Picture 3" descr="Screen Shot 2011-10-24 at 8.25.42 PM.png"/>
          <p:cNvPicPr>
            <a:picLocks noChangeAspect="1"/>
          </p:cNvPicPr>
          <p:nvPr userDrawn="1"/>
        </p:nvPicPr>
        <p:blipFill rotWithShape="1">
          <a:blip r:embed="rId2">
            <a:extLst>
              <a:ext uri="{28A0092B-C50C-407E-A947-70E740481C1C}">
                <a14:useLocalDpi xmlns="" xmlns:a14="http://schemas.microsoft.com/office/drawing/2010/main" val="0"/>
              </a:ext>
            </a:extLst>
          </a:blip>
          <a:srcRect/>
          <a:stretch/>
        </p:blipFill>
        <p:spPr>
          <a:xfrm>
            <a:off x="4676776" y="1863725"/>
            <a:ext cx="4070350" cy="4338638"/>
          </a:xfrm>
          <a:prstGeom prst="rect">
            <a:avLst/>
          </a:prstGeom>
        </p:spPr>
      </p:pic>
    </p:spTree>
    <p:extLst>
      <p:ext uri="{BB962C8B-B14F-4D97-AF65-F5344CB8AC3E}">
        <p14:creationId xmlns="" xmlns:p14="http://schemas.microsoft.com/office/powerpoint/2010/main" val="394379039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dirty="0"/>
          </a:p>
        </p:txBody>
      </p:sp>
    </p:spTree>
    <p:extLst>
      <p:ext uri="{BB962C8B-B14F-4D97-AF65-F5344CB8AC3E}">
        <p14:creationId xmlns="" xmlns:p14="http://schemas.microsoft.com/office/powerpoint/2010/main" val="142639287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15507321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bg>
      <p:bgPr>
        <a:solidFill>
          <a:schemeClr val="accent2"/>
        </a:solidFill>
        <a:effectLst/>
      </p:bgPr>
    </p:bg>
    <p:spTree>
      <p:nvGrpSpPr>
        <p:cNvPr id="1" name=""/>
        <p:cNvGrpSpPr/>
        <p:nvPr/>
      </p:nvGrpSpPr>
      <p:grpSpPr>
        <a:xfrm>
          <a:off x="0" y="0"/>
          <a:ext cx="0" cy="0"/>
          <a:chOff x="0" y="0"/>
          <a:chExt cx="0" cy="0"/>
        </a:xfrm>
      </p:grpSpPr>
      <p:sp>
        <p:nvSpPr>
          <p:cNvPr id="3" name="Text Box 6"/>
          <p:cNvSpPr txBox="1">
            <a:spLocks noChangeArrowheads="1"/>
          </p:cNvSpPr>
          <p:nvPr userDrawn="1"/>
        </p:nvSpPr>
        <p:spPr bwMode="auto">
          <a:xfrm>
            <a:off x="293687" y="6389688"/>
            <a:ext cx="4225925" cy="244475"/>
          </a:xfrm>
          <a:prstGeom prst="rect">
            <a:avLst/>
          </a:prstGeom>
          <a:noFill/>
          <a:ln w="12700">
            <a:noFill/>
            <a:miter lim="800000"/>
            <a:headEnd/>
            <a:tailEnd/>
          </a:ln>
          <a:effectLst/>
        </p:spPr>
        <p:txBody>
          <a:bodyPr wrap="square">
            <a:spAutoFit/>
          </a:bodyPr>
          <a:lstStyle/>
          <a:p>
            <a:pPr eaLnBrk="0" hangingPunct="0">
              <a:defRPr/>
            </a:pPr>
            <a:fld id="{BD8188FF-6FEE-4B4E-9C05-85A6918D72F4}" type="slidenum">
              <a:rPr lang="en-US" sz="1000" smtClean="0">
                <a:solidFill>
                  <a:schemeClr val="bg1"/>
                </a:solidFill>
                <a:latin typeface="Arial" pitchFamily="-112" charset="0"/>
                <a:ea typeface="ＭＳ Ｐゴシック" pitchFamily="-112" charset="-128"/>
                <a:cs typeface="ＭＳ Ｐゴシック" pitchFamily="-112" charset="-128"/>
              </a:rPr>
              <a:pPr eaLnBrk="0" hangingPunct="0">
                <a:defRPr/>
              </a:pPr>
              <a:t>‹#›</a:t>
            </a:fld>
            <a:r>
              <a:rPr lang="en-US" sz="1000" dirty="0" smtClean="0">
                <a:solidFill>
                  <a:schemeClr val="bg1"/>
                </a:solidFill>
                <a:latin typeface="Arial" pitchFamily="-112" charset="0"/>
                <a:ea typeface="ＭＳ Ｐゴシック" pitchFamily="-112" charset="-128"/>
                <a:cs typeface="ＭＳ Ｐゴシック" pitchFamily="-112" charset="-128"/>
              </a:rPr>
              <a:t> I  Confidential </a:t>
            </a:r>
            <a:endParaRPr lang="en-US" sz="1000" dirty="0">
              <a:solidFill>
                <a:schemeClr val="bg1"/>
              </a:solidFill>
              <a:latin typeface="Arial" pitchFamily="-112" charset="0"/>
              <a:ea typeface="ＭＳ Ｐゴシック" pitchFamily="-112" charset="-128"/>
              <a:cs typeface="ＭＳ Ｐゴシック" pitchFamily="-112" charset="-128"/>
            </a:endParaRPr>
          </a:p>
        </p:txBody>
      </p:sp>
      <p:sp>
        <p:nvSpPr>
          <p:cNvPr id="8" name="Title 7"/>
          <p:cNvSpPr>
            <a:spLocks noGrp="1"/>
          </p:cNvSpPr>
          <p:nvPr>
            <p:ph type="title"/>
          </p:nvPr>
        </p:nvSpPr>
        <p:spPr>
          <a:xfrm>
            <a:off x="427831" y="2328545"/>
            <a:ext cx="8288337" cy="2200910"/>
          </a:xfrm>
        </p:spPr>
        <p:txBody>
          <a:bodyPr/>
          <a:lstStyle>
            <a:lvl1pPr>
              <a:defRPr sz="3200">
                <a:solidFill>
                  <a:schemeClr val="bg1"/>
                </a:solidFill>
              </a:defRPr>
            </a:lvl1pPr>
          </a:lstStyle>
          <a:p>
            <a:r>
              <a:rPr lang="en-US" noProof="0" smtClean="0"/>
              <a:t>Click to edit Master title style</a:t>
            </a:r>
            <a:endParaRPr lang="en-US" noProof="0"/>
          </a:p>
        </p:txBody>
      </p:sp>
    </p:spTree>
    <p:extLst>
      <p:ext uri="{BB962C8B-B14F-4D97-AF65-F5344CB8AC3E}">
        <p14:creationId xmlns="" xmlns:p14="http://schemas.microsoft.com/office/powerpoint/2010/main" val="80650437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2">
    <p:bg>
      <p:bgPr>
        <a:solidFill>
          <a:schemeClr val="accent3"/>
        </a:solidFill>
        <a:effectLst/>
      </p:bgPr>
    </p:bg>
    <p:spTree>
      <p:nvGrpSpPr>
        <p:cNvPr id="1" name=""/>
        <p:cNvGrpSpPr/>
        <p:nvPr/>
      </p:nvGrpSpPr>
      <p:grpSpPr>
        <a:xfrm>
          <a:off x="0" y="0"/>
          <a:ext cx="0" cy="0"/>
          <a:chOff x="0" y="0"/>
          <a:chExt cx="0" cy="0"/>
        </a:xfrm>
      </p:grpSpPr>
      <p:sp>
        <p:nvSpPr>
          <p:cNvPr id="6" name="Title 7"/>
          <p:cNvSpPr>
            <a:spLocks noGrp="1"/>
          </p:cNvSpPr>
          <p:nvPr>
            <p:ph type="title"/>
          </p:nvPr>
        </p:nvSpPr>
        <p:spPr>
          <a:xfrm>
            <a:off x="427831" y="2328545"/>
            <a:ext cx="8288337" cy="2200910"/>
          </a:xfrm>
        </p:spPr>
        <p:txBody>
          <a:bodyPr/>
          <a:lstStyle>
            <a:lvl1pPr>
              <a:defRPr sz="3200">
                <a:solidFill>
                  <a:schemeClr val="accent1"/>
                </a:solidFill>
              </a:defRPr>
            </a:lvl1pPr>
          </a:lstStyle>
          <a:p>
            <a:r>
              <a:rPr lang="en-US" noProof="0" smtClean="0"/>
              <a:t>Click to edit Master title style</a:t>
            </a:r>
            <a:endParaRPr lang="en-US" noProof="0"/>
          </a:p>
        </p:txBody>
      </p:sp>
      <p:sp>
        <p:nvSpPr>
          <p:cNvPr id="8" name="Text Box 6"/>
          <p:cNvSpPr txBox="1">
            <a:spLocks noChangeArrowheads="1"/>
          </p:cNvSpPr>
          <p:nvPr userDrawn="1"/>
        </p:nvSpPr>
        <p:spPr bwMode="auto">
          <a:xfrm>
            <a:off x="293688" y="6379105"/>
            <a:ext cx="4113212" cy="244475"/>
          </a:xfrm>
          <a:prstGeom prst="rect">
            <a:avLst/>
          </a:prstGeom>
          <a:noFill/>
          <a:ln w="12700">
            <a:noFill/>
            <a:miter lim="800000"/>
            <a:headEnd/>
            <a:tailEnd/>
          </a:ln>
          <a:effectLst/>
        </p:spPr>
        <p:txBody>
          <a:bodyPr>
            <a:spAutoFit/>
          </a:bodyPr>
          <a:lstStyle/>
          <a:p>
            <a:pPr eaLnBrk="0" hangingPunct="0">
              <a:defRPr/>
            </a:pPr>
            <a:fld id="{F3854D15-FAFA-754A-8764-5E10AF1001FB}" type="slidenum">
              <a:rPr lang="en-US" sz="1000" smtClean="0">
                <a:latin typeface="Arial" pitchFamily="-112" charset="0"/>
                <a:ea typeface="ＭＳ Ｐゴシック" pitchFamily="-112" charset="-128"/>
                <a:cs typeface="ＭＳ Ｐゴシック" pitchFamily="-112" charset="-128"/>
              </a:rPr>
              <a:pPr eaLnBrk="0" hangingPunct="0">
                <a:defRPr/>
              </a:pPr>
              <a:t>‹#›</a:t>
            </a:fld>
            <a:r>
              <a:rPr lang="en-US" sz="1000" dirty="0" smtClean="0">
                <a:latin typeface="Arial" pitchFamily="-112" charset="0"/>
                <a:ea typeface="ＭＳ Ｐゴシック" pitchFamily="-112" charset="-128"/>
                <a:cs typeface="ＭＳ Ｐゴシック" pitchFamily="-112" charset="-128"/>
              </a:rPr>
              <a:t>  I</a:t>
            </a:r>
            <a:r>
              <a:rPr lang="en-US" sz="1000" baseline="0" dirty="0" smtClean="0">
                <a:latin typeface="Arial" pitchFamily="-112" charset="0"/>
                <a:ea typeface="ＭＳ Ｐゴシック" pitchFamily="-112" charset="-128"/>
                <a:cs typeface="ＭＳ Ｐゴシック" pitchFamily="-112" charset="-128"/>
              </a:rPr>
              <a:t>  Confidential</a:t>
            </a:r>
            <a:r>
              <a:rPr lang="en-US" sz="1000" dirty="0" smtClean="0">
                <a:latin typeface="Arial" pitchFamily="-112" charset="0"/>
                <a:ea typeface="ＭＳ Ｐゴシック" pitchFamily="-112" charset="-128"/>
                <a:cs typeface="ＭＳ Ｐゴシック" pitchFamily="-112" charset="-128"/>
              </a:rPr>
              <a:t> </a:t>
            </a:r>
            <a:endParaRPr lang="en-US" sz="1000" dirty="0">
              <a:latin typeface="Arial" pitchFamily="-112" charset="0"/>
              <a:ea typeface="ＭＳ Ｐゴシック" pitchFamily="-112" charset="-128"/>
              <a:cs typeface="ＭＳ Ｐゴシック" pitchFamily="-112" charset="-128"/>
            </a:endParaRPr>
          </a:p>
        </p:txBody>
      </p:sp>
    </p:spTree>
    <p:extLst>
      <p:ext uri="{BB962C8B-B14F-4D97-AF65-F5344CB8AC3E}">
        <p14:creationId xmlns="" xmlns:p14="http://schemas.microsoft.com/office/powerpoint/2010/main" val="10433163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4">
    <p:bg>
      <p:bgPr>
        <a:solidFill>
          <a:schemeClr val="accent5"/>
        </a:solidFill>
        <a:effectLst/>
      </p:bgPr>
    </p:bg>
    <p:spTree>
      <p:nvGrpSpPr>
        <p:cNvPr id="1" name=""/>
        <p:cNvGrpSpPr/>
        <p:nvPr/>
      </p:nvGrpSpPr>
      <p:grpSpPr>
        <a:xfrm>
          <a:off x="0" y="0"/>
          <a:ext cx="0" cy="0"/>
          <a:chOff x="0" y="0"/>
          <a:chExt cx="0" cy="0"/>
        </a:xfrm>
      </p:grpSpPr>
      <p:sp>
        <p:nvSpPr>
          <p:cNvPr id="6" name="Title 7"/>
          <p:cNvSpPr>
            <a:spLocks noGrp="1"/>
          </p:cNvSpPr>
          <p:nvPr>
            <p:ph type="title"/>
          </p:nvPr>
        </p:nvSpPr>
        <p:spPr>
          <a:xfrm>
            <a:off x="427831" y="2328545"/>
            <a:ext cx="8288337" cy="2200910"/>
          </a:xfrm>
        </p:spPr>
        <p:txBody>
          <a:bodyPr/>
          <a:lstStyle>
            <a:lvl1pPr>
              <a:defRPr sz="3200">
                <a:solidFill>
                  <a:schemeClr val="bg1"/>
                </a:solidFill>
              </a:defRPr>
            </a:lvl1pPr>
          </a:lstStyle>
          <a:p>
            <a:r>
              <a:rPr lang="en-US" noProof="0" smtClean="0"/>
              <a:t>Click to edit Master title style</a:t>
            </a:r>
            <a:endParaRPr lang="en-US" noProof="0"/>
          </a:p>
        </p:txBody>
      </p:sp>
      <p:sp>
        <p:nvSpPr>
          <p:cNvPr id="7" name="Text Box 6"/>
          <p:cNvSpPr txBox="1">
            <a:spLocks noChangeArrowheads="1"/>
          </p:cNvSpPr>
          <p:nvPr userDrawn="1"/>
        </p:nvSpPr>
        <p:spPr bwMode="auto">
          <a:xfrm>
            <a:off x="293687" y="6389688"/>
            <a:ext cx="4225925" cy="244475"/>
          </a:xfrm>
          <a:prstGeom prst="rect">
            <a:avLst/>
          </a:prstGeom>
          <a:noFill/>
          <a:ln w="12700">
            <a:noFill/>
            <a:miter lim="800000"/>
            <a:headEnd/>
            <a:tailEnd/>
          </a:ln>
          <a:effectLst/>
        </p:spPr>
        <p:txBody>
          <a:bodyPr wrap="square">
            <a:spAutoFit/>
          </a:bodyPr>
          <a:lstStyle/>
          <a:p>
            <a:pPr eaLnBrk="0" hangingPunct="0">
              <a:defRPr/>
            </a:pPr>
            <a:fld id="{BD8188FF-6FEE-4B4E-9C05-85A6918D72F4}" type="slidenum">
              <a:rPr lang="en-US" sz="1000" smtClean="0">
                <a:solidFill>
                  <a:schemeClr val="bg1"/>
                </a:solidFill>
                <a:latin typeface="Arial" pitchFamily="-112" charset="0"/>
                <a:ea typeface="ＭＳ Ｐゴシック" pitchFamily="-112" charset="-128"/>
                <a:cs typeface="ＭＳ Ｐゴシック" pitchFamily="-112" charset="-128"/>
              </a:rPr>
              <a:pPr eaLnBrk="0" hangingPunct="0">
                <a:defRPr/>
              </a:pPr>
              <a:t>‹#›</a:t>
            </a:fld>
            <a:endParaRPr lang="en-US" sz="1000" dirty="0">
              <a:solidFill>
                <a:schemeClr val="bg1"/>
              </a:solidFill>
              <a:latin typeface="Arial" pitchFamily="-112" charset="0"/>
              <a:ea typeface="ＭＳ Ｐゴシック" pitchFamily="-112" charset="-128"/>
              <a:cs typeface="ＭＳ Ｐゴシック" pitchFamily="-112" charset="-128"/>
            </a:endParaRPr>
          </a:p>
        </p:txBody>
      </p:sp>
    </p:spTree>
    <p:extLst>
      <p:ext uri="{BB962C8B-B14F-4D97-AF65-F5344CB8AC3E}">
        <p14:creationId xmlns="" xmlns:p14="http://schemas.microsoft.com/office/powerpoint/2010/main" val="355564601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Rectangle 2"/>
          <p:cNvSpPr/>
          <p:nvPr userDrawn="1"/>
        </p:nvSpPr>
        <p:spPr>
          <a:xfrm>
            <a:off x="0" y="1449388"/>
            <a:ext cx="9144000" cy="5408612"/>
          </a:xfrm>
          <a:prstGeom prst="rect">
            <a:avLst/>
          </a:prstGeom>
          <a:solidFill>
            <a:srgbClr val="805A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
        <p:nvSpPr>
          <p:cNvPr id="2" name="Title 1"/>
          <p:cNvSpPr>
            <a:spLocks noGrp="1"/>
          </p:cNvSpPr>
          <p:nvPr>
            <p:ph type="title"/>
          </p:nvPr>
        </p:nvSpPr>
        <p:spPr>
          <a:xfrm>
            <a:off x="368830" y="294858"/>
            <a:ext cx="7628541" cy="550322"/>
          </a:xfrm>
        </p:spPr>
        <p:txBody>
          <a:bodyPr/>
          <a:lstStyle/>
          <a:p>
            <a:r>
              <a:rPr lang="en-US" noProof="0" smtClean="0"/>
              <a:t>Click to edit Master title style</a:t>
            </a:r>
            <a:endParaRPr lang="en-US" noProof="0"/>
          </a:p>
        </p:txBody>
      </p:sp>
      <p:sp>
        <p:nvSpPr>
          <p:cNvPr id="5" name="Content Placeholder 4"/>
          <p:cNvSpPr>
            <a:spLocks noGrp="1"/>
          </p:cNvSpPr>
          <p:nvPr>
            <p:ph sz="quarter" idx="10"/>
          </p:nvPr>
        </p:nvSpPr>
        <p:spPr>
          <a:xfrm>
            <a:off x="379413" y="1863725"/>
            <a:ext cx="8367712" cy="4338638"/>
          </a:xfrm>
        </p:spPr>
        <p:txBody>
          <a:bodyPr/>
          <a:lstStyle>
            <a:lvl1pPr>
              <a:buClrTx/>
              <a:defRPr>
                <a:solidFill>
                  <a:srgbClr val="FFFFFF"/>
                </a:solidFill>
              </a:defRPr>
            </a:lvl1pPr>
            <a:lvl2pPr>
              <a:buClrTx/>
              <a:defRPr>
                <a:solidFill>
                  <a:srgbClr val="FFFFFF"/>
                </a:solidFill>
              </a:defRPr>
            </a:lvl2pPr>
            <a:lvl3pPr>
              <a:buClrTx/>
              <a:defRPr>
                <a:solidFill>
                  <a:srgbClr val="FFFFFF"/>
                </a:solidFill>
              </a:defRPr>
            </a:lvl3pPr>
            <a:lvl4pPr>
              <a:buClrTx/>
              <a:defRPr>
                <a:solidFill>
                  <a:srgbClr val="FFFFFF"/>
                </a:solidFill>
              </a:defRPr>
            </a:lvl4pPr>
            <a:lvl5pPr>
              <a:buClrTx/>
              <a:defRPr>
                <a:solidFill>
                  <a:srgbClr val="FFFFFF"/>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 xmlns:p14="http://schemas.microsoft.com/office/powerpoint/2010/main" val="279718371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8830" y="273592"/>
            <a:ext cx="7628541" cy="550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noProof="0" smtClean="0"/>
              <a:t>Click to edit Master title style</a:t>
            </a:r>
            <a:endParaRPr lang="en-US" noProof="0" dirty="0"/>
          </a:p>
        </p:txBody>
      </p:sp>
      <p:sp>
        <p:nvSpPr>
          <p:cNvPr id="1027" name="Rectangle 3"/>
          <p:cNvSpPr>
            <a:spLocks noGrp="1" noChangeArrowheads="1"/>
          </p:cNvSpPr>
          <p:nvPr>
            <p:ph type="body" idx="1"/>
          </p:nvPr>
        </p:nvSpPr>
        <p:spPr bwMode="auto">
          <a:xfrm>
            <a:off x="368830" y="956930"/>
            <a:ext cx="8367712" cy="52454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102" name="Text Box 6"/>
          <p:cNvSpPr txBox="1">
            <a:spLocks noChangeArrowheads="1"/>
          </p:cNvSpPr>
          <p:nvPr/>
        </p:nvSpPr>
        <p:spPr bwMode="auto">
          <a:xfrm>
            <a:off x="293688" y="6395367"/>
            <a:ext cx="4113212" cy="244475"/>
          </a:xfrm>
          <a:prstGeom prst="rect">
            <a:avLst/>
          </a:prstGeom>
          <a:noFill/>
          <a:ln w="12700">
            <a:noFill/>
            <a:miter lim="800000"/>
            <a:headEnd/>
            <a:tailEnd/>
          </a:ln>
          <a:effectLst/>
        </p:spPr>
        <p:txBody>
          <a:bodyPr>
            <a:spAutoFit/>
          </a:bodyPr>
          <a:lstStyle/>
          <a:p>
            <a:pPr eaLnBrk="0" hangingPunct="0">
              <a:defRPr/>
            </a:pPr>
            <a:fld id="{F3854D15-FAFA-754A-8764-5E10AF1001FB}" type="slidenum">
              <a:rPr lang="en-US" sz="1000" smtClean="0">
                <a:latin typeface="Arial" pitchFamily="-112" charset="0"/>
                <a:ea typeface="ＭＳ Ｐゴシック" pitchFamily="-112" charset="-128"/>
                <a:cs typeface="ＭＳ Ｐゴシック" pitchFamily="-112" charset="-128"/>
              </a:rPr>
              <a:pPr eaLnBrk="0" hangingPunct="0">
                <a:defRPr/>
              </a:pPr>
              <a:t>‹#›</a:t>
            </a:fld>
            <a:r>
              <a:rPr lang="en-US" sz="1000" dirty="0" smtClean="0">
                <a:latin typeface="Arial" pitchFamily="-112" charset="0"/>
                <a:ea typeface="ＭＳ Ｐゴシック" pitchFamily="-112" charset="-128"/>
                <a:cs typeface="ＭＳ Ｐゴシック" pitchFamily="-112" charset="-128"/>
              </a:rPr>
              <a:t> </a:t>
            </a:r>
            <a:endParaRPr lang="en-US" sz="1000" dirty="0">
              <a:latin typeface="Arial" pitchFamily="-112" charset="0"/>
              <a:ea typeface="ＭＳ Ｐゴシック" pitchFamily="-112" charset="-128"/>
              <a:cs typeface="ＭＳ Ｐゴシック" pitchFamily="-112" charset="-128"/>
            </a:endParaRPr>
          </a:p>
        </p:txBody>
      </p:sp>
      <p:cxnSp>
        <p:nvCxnSpPr>
          <p:cNvPr id="10" name="Straight Connector 9"/>
          <p:cNvCxnSpPr/>
          <p:nvPr/>
        </p:nvCxnSpPr>
        <p:spPr>
          <a:xfrm>
            <a:off x="368830" y="827330"/>
            <a:ext cx="8367712" cy="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3" name="Picture 2" descr="Screen Shot 2011-10-24 at 7.36.26 PM.png"/>
          <p:cNvPicPr>
            <a:picLocks noChangeAspect="1"/>
          </p:cNvPicPr>
          <p:nvPr/>
        </p:nvPicPr>
        <p:blipFill>
          <a:blip r:embed="rId19">
            <a:extLst>
              <a:ext uri="{28A0092B-C50C-407E-A947-70E740481C1C}">
                <a14:useLocalDpi xmlns="" xmlns:a14="http://schemas.microsoft.com/office/drawing/2010/main" val="0"/>
              </a:ext>
            </a:extLst>
          </a:blip>
          <a:stretch>
            <a:fillRect/>
          </a:stretch>
        </p:blipFill>
        <p:spPr>
          <a:xfrm>
            <a:off x="8144539" y="141931"/>
            <a:ext cx="609225" cy="596918"/>
          </a:xfrm>
          <a:prstGeom prst="rect">
            <a:avLst/>
          </a:prstGeom>
        </p:spPr>
      </p:pic>
      <p:sp>
        <p:nvSpPr>
          <p:cNvPr id="7" name="TextBox 6"/>
          <p:cNvSpPr txBox="1"/>
          <p:nvPr/>
        </p:nvSpPr>
        <p:spPr>
          <a:xfrm>
            <a:off x="1424765" y="6379105"/>
            <a:ext cx="7403430" cy="276999"/>
          </a:xfrm>
          <a:prstGeom prst="rect">
            <a:avLst/>
          </a:prstGeom>
          <a:noFill/>
        </p:spPr>
        <p:txBody>
          <a:bodyPr wrap="square" rtlCol="0">
            <a:spAutoFit/>
          </a:bodyPr>
          <a:lstStyle/>
          <a:p>
            <a:pPr algn="r"/>
            <a:r>
              <a:rPr lang="en-US" sz="1200" dirty="0" smtClean="0">
                <a:solidFill>
                  <a:schemeClr val="tx1">
                    <a:lumMod val="50000"/>
                  </a:schemeClr>
                </a:solidFill>
              </a:rPr>
              <a:t>APEC EGEEC Meeting, Taipei, 8-9 November 2012</a:t>
            </a:r>
            <a:endParaRPr lang="en-US" sz="1200" dirty="0">
              <a:solidFill>
                <a:schemeClr val="tx1">
                  <a:lumMod val="50000"/>
                </a:schemeClr>
              </a:solidFill>
            </a:endParaRPr>
          </a:p>
        </p:txBody>
      </p:sp>
      <p:cxnSp>
        <p:nvCxnSpPr>
          <p:cNvPr id="8" name="Straight Connector 7"/>
          <p:cNvCxnSpPr/>
          <p:nvPr/>
        </p:nvCxnSpPr>
        <p:spPr>
          <a:xfrm>
            <a:off x="368830" y="6392863"/>
            <a:ext cx="8367712" cy="0"/>
          </a:xfrm>
          <a:prstGeom prst="line">
            <a:avLst/>
          </a:prstGeom>
          <a:ln w="1905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4" r:id="rId1"/>
    <p:sldLayoutId id="2147483824" r:id="rId2"/>
    <p:sldLayoutId id="2147483840" r:id="rId3"/>
    <p:sldLayoutId id="2147483825" r:id="rId4"/>
    <p:sldLayoutId id="2147483826" r:id="rId5"/>
    <p:sldLayoutId id="2147483835" r:id="rId6"/>
    <p:sldLayoutId id="2147483836" r:id="rId7"/>
    <p:sldLayoutId id="2147483837" r:id="rId8"/>
    <p:sldLayoutId id="2147483838" r:id="rId9"/>
    <p:sldLayoutId id="2147483827" r:id="rId10"/>
    <p:sldLayoutId id="2147483828" r:id="rId11"/>
    <p:sldLayoutId id="2147483829" r:id="rId12"/>
    <p:sldLayoutId id="2147483830" r:id="rId13"/>
    <p:sldLayoutId id="2147483831" r:id="rId14"/>
    <p:sldLayoutId id="2147483832" r:id="rId15"/>
    <p:sldLayoutId id="2147483833" r:id="rId16"/>
    <p:sldLayoutId id="2147483839" r:id="rId17"/>
  </p:sldLayoutIdLst>
  <p:transition>
    <p:fade/>
  </p:transition>
  <p:timing>
    <p:tnLst>
      <p:par>
        <p:cTn id="1" dur="indefinite" restart="never" nodeType="tmRoot"/>
      </p:par>
    </p:tnLst>
  </p:timing>
  <p:txStyles>
    <p:titleStyle>
      <a:lvl1pPr algn="l" rtl="0" eaLnBrk="1" fontAlgn="base" hangingPunct="1">
        <a:spcBef>
          <a:spcPct val="0"/>
        </a:spcBef>
        <a:spcAft>
          <a:spcPct val="0"/>
        </a:spcAft>
        <a:defRPr sz="2800" b="1">
          <a:solidFill>
            <a:schemeClr val="accent1"/>
          </a:solidFill>
          <a:latin typeface="+mj-lt"/>
          <a:ea typeface="ＭＳ Ｐゴシック" pitchFamily="-112" charset="-128"/>
          <a:cs typeface="ＭＳ Ｐゴシック" pitchFamily="-112" charset="-128"/>
        </a:defRPr>
      </a:lvl1pPr>
      <a:lvl2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2pPr>
      <a:lvl3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3pPr>
      <a:lvl4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4pPr>
      <a:lvl5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5pPr>
      <a:lvl6pPr marL="457200" algn="l" rtl="0" eaLnBrk="1" fontAlgn="base" hangingPunct="1">
        <a:spcBef>
          <a:spcPct val="0"/>
        </a:spcBef>
        <a:spcAft>
          <a:spcPct val="0"/>
        </a:spcAft>
        <a:defRPr sz="3000">
          <a:solidFill>
            <a:schemeClr val="accent2"/>
          </a:solidFill>
          <a:latin typeface="Arial" pitchFamily="-65" charset="0"/>
        </a:defRPr>
      </a:lvl6pPr>
      <a:lvl7pPr marL="914400" algn="l" rtl="0" eaLnBrk="1" fontAlgn="base" hangingPunct="1">
        <a:spcBef>
          <a:spcPct val="0"/>
        </a:spcBef>
        <a:spcAft>
          <a:spcPct val="0"/>
        </a:spcAft>
        <a:defRPr sz="3000">
          <a:solidFill>
            <a:schemeClr val="accent2"/>
          </a:solidFill>
          <a:latin typeface="Arial" pitchFamily="-65" charset="0"/>
        </a:defRPr>
      </a:lvl7pPr>
      <a:lvl8pPr marL="1371600" algn="l" rtl="0" eaLnBrk="1" fontAlgn="base" hangingPunct="1">
        <a:spcBef>
          <a:spcPct val="0"/>
        </a:spcBef>
        <a:spcAft>
          <a:spcPct val="0"/>
        </a:spcAft>
        <a:defRPr sz="3000">
          <a:solidFill>
            <a:schemeClr val="accent2"/>
          </a:solidFill>
          <a:latin typeface="Arial" pitchFamily="-65" charset="0"/>
        </a:defRPr>
      </a:lvl8pPr>
      <a:lvl9pPr marL="1828800" algn="l" rtl="0" eaLnBrk="1" fontAlgn="base" hangingPunct="1">
        <a:spcBef>
          <a:spcPct val="0"/>
        </a:spcBef>
        <a:spcAft>
          <a:spcPct val="0"/>
        </a:spcAft>
        <a:defRPr sz="3000">
          <a:solidFill>
            <a:schemeClr val="accent2"/>
          </a:solidFill>
          <a:latin typeface="Arial" pitchFamily="-65" charset="0"/>
        </a:defRPr>
      </a:lvl9pPr>
    </p:titleStyle>
    <p:bodyStyle>
      <a:lvl1pPr marL="342900" indent="-342900" algn="l" rtl="0" eaLnBrk="1" fontAlgn="base" hangingPunct="1">
        <a:spcBef>
          <a:spcPct val="20000"/>
        </a:spcBef>
        <a:spcAft>
          <a:spcPct val="0"/>
        </a:spcAft>
        <a:buClr>
          <a:schemeClr val="tx2"/>
        </a:buClr>
        <a:buFont typeface="Wingdings" charset="0"/>
        <a:buChar char="§"/>
        <a:defRPr sz="2000">
          <a:solidFill>
            <a:schemeClr val="tx2"/>
          </a:solidFill>
          <a:latin typeface="+mn-lt"/>
          <a:ea typeface="ＭＳ Ｐゴシック" pitchFamily="-112" charset="-128"/>
          <a:cs typeface="ＭＳ Ｐゴシック" pitchFamily="-112" charset="-128"/>
        </a:defRPr>
      </a:lvl1pPr>
      <a:lvl2pPr marL="742950" indent="-285750" algn="l" rtl="0" eaLnBrk="1" fontAlgn="base" hangingPunct="1">
        <a:spcBef>
          <a:spcPct val="20000"/>
        </a:spcBef>
        <a:spcAft>
          <a:spcPct val="0"/>
        </a:spcAft>
        <a:buClr>
          <a:schemeClr val="tx2"/>
        </a:buClr>
        <a:buFont typeface="Wingdings" charset="0"/>
        <a:buChar char="§"/>
        <a:defRPr>
          <a:solidFill>
            <a:schemeClr val="tx2"/>
          </a:solidFill>
          <a:latin typeface="+mn-lt"/>
          <a:ea typeface="ＭＳ Ｐゴシック" pitchFamily="-65" charset="-128"/>
        </a:defRPr>
      </a:lvl2pPr>
      <a:lvl3pPr marL="1143000" indent="-228600" algn="l" rtl="0" eaLnBrk="1" fontAlgn="base" hangingPunct="1">
        <a:spcBef>
          <a:spcPct val="20000"/>
        </a:spcBef>
        <a:spcAft>
          <a:spcPct val="0"/>
        </a:spcAft>
        <a:buClr>
          <a:schemeClr val="tx2"/>
        </a:buClr>
        <a:buFont typeface="Wingdings" charset="0"/>
        <a:buChar char="§"/>
        <a:defRPr sz="1600">
          <a:solidFill>
            <a:schemeClr val="tx2"/>
          </a:solidFill>
          <a:latin typeface="+mn-lt"/>
          <a:ea typeface="ＭＳ Ｐゴシック" pitchFamily="-65" charset="-128"/>
        </a:defRPr>
      </a:lvl3pPr>
      <a:lvl4pPr marL="1600200" indent="-228600" algn="l" rtl="0" eaLnBrk="1" fontAlgn="base" hangingPunct="1">
        <a:spcBef>
          <a:spcPct val="20000"/>
        </a:spcBef>
        <a:spcAft>
          <a:spcPct val="0"/>
        </a:spcAft>
        <a:buClr>
          <a:schemeClr val="tx2"/>
        </a:buClr>
        <a:buFont typeface="Wingdings" charset="0"/>
        <a:buChar char="§"/>
        <a:defRPr sz="1400">
          <a:solidFill>
            <a:schemeClr val="tx2"/>
          </a:solidFill>
          <a:latin typeface="+mn-lt"/>
          <a:ea typeface="ＭＳ Ｐゴシック" pitchFamily="-65" charset="-128"/>
        </a:defRPr>
      </a:lvl4pPr>
      <a:lvl5pPr marL="2057400" indent="-228600" algn="l" rtl="0" eaLnBrk="1" fontAlgn="base" hangingPunct="1">
        <a:spcBef>
          <a:spcPct val="20000"/>
        </a:spcBef>
        <a:spcAft>
          <a:spcPct val="0"/>
        </a:spcAft>
        <a:buClr>
          <a:schemeClr val="tx2"/>
        </a:buClr>
        <a:buFont typeface="Wingdings" charset="0"/>
        <a:buChar char="§"/>
        <a:defRPr sz="1400">
          <a:solidFill>
            <a:schemeClr val="tx2"/>
          </a:solidFill>
          <a:latin typeface="+mn-lt"/>
          <a:ea typeface="ＭＳ Ｐゴシック" pitchFamily="-65" charset="-128"/>
        </a:defRPr>
      </a:lvl5pPr>
      <a:lvl6pPr marL="25146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6pPr>
      <a:lvl7pPr marL="29718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7pPr>
      <a:lvl8pPr marL="34290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8pPr>
      <a:lvl9pPr marL="38862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APEC Distribution Transformers Survey S EWG 15 12A </a:t>
            </a:r>
            <a:r>
              <a:rPr lang="en-AU" dirty="0" smtClean="0"/>
              <a:t>– Progress Update</a:t>
            </a:r>
            <a:endParaRPr lang="en-US" dirty="0"/>
          </a:p>
        </p:txBody>
      </p:sp>
      <p:sp>
        <p:nvSpPr>
          <p:cNvPr id="3" name="Subtitle 2"/>
          <p:cNvSpPr>
            <a:spLocks noGrp="1"/>
          </p:cNvSpPr>
          <p:nvPr>
            <p:ph type="subTitle" idx="1"/>
          </p:nvPr>
        </p:nvSpPr>
        <p:spPr/>
        <p:txBody>
          <a:bodyPr/>
          <a:lstStyle/>
          <a:p>
            <a:r>
              <a:rPr lang="en-US" dirty="0" smtClean="0"/>
              <a:t>Pierre Cazelles</a:t>
            </a:r>
          </a:p>
          <a:p>
            <a:r>
              <a:rPr lang="en-US" dirty="0" smtClean="0"/>
              <a:t>Director – Partnerships Asia</a:t>
            </a:r>
          </a:p>
          <a:p>
            <a:r>
              <a:rPr lang="en-US" dirty="0" smtClean="0"/>
              <a:t>International Copper Association</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Identity</a:t>
            </a:r>
            <a:endParaRPr lang="en-US" dirty="0"/>
          </a:p>
        </p:txBody>
      </p:sp>
      <p:graphicFrame>
        <p:nvGraphicFramePr>
          <p:cNvPr id="4" name="Table 3"/>
          <p:cNvGraphicFramePr>
            <a:graphicFrameLocks noGrp="1"/>
          </p:cNvGraphicFramePr>
          <p:nvPr/>
        </p:nvGraphicFramePr>
        <p:xfrm>
          <a:off x="368828" y="1194094"/>
          <a:ext cx="8312592" cy="4298455"/>
        </p:xfrm>
        <a:graphic>
          <a:graphicData uri="http://schemas.openxmlformats.org/drawingml/2006/table">
            <a:tbl>
              <a:tblPr firstRow="1" bandRow="1">
                <a:tableStyleId>{5C22544A-7EE6-4342-B048-85BDC9FD1C3A}</a:tableStyleId>
              </a:tblPr>
              <a:tblGrid>
                <a:gridCol w="1373911"/>
                <a:gridCol w="6938681"/>
              </a:tblGrid>
              <a:tr h="711542">
                <a:tc>
                  <a:txBody>
                    <a:bodyPr/>
                    <a:lstStyle/>
                    <a:p>
                      <a:r>
                        <a:rPr lang="en-US" dirty="0" smtClean="0"/>
                        <a:t>Title</a:t>
                      </a:r>
                      <a:endParaRPr lang="en-US" dirty="0"/>
                    </a:p>
                  </a:txBody>
                  <a:tcPr/>
                </a:tc>
                <a:tc>
                  <a:txBody>
                    <a:bodyPr/>
                    <a:lstStyle/>
                    <a:p>
                      <a:r>
                        <a:rPr lang="en-US" sz="1800" b="1" kern="1200" dirty="0" smtClean="0">
                          <a:solidFill>
                            <a:schemeClr val="lt1"/>
                          </a:solidFill>
                          <a:latin typeface="+mn-lt"/>
                          <a:ea typeface="+mn-ea"/>
                          <a:cs typeface="+mn-cs"/>
                        </a:rPr>
                        <a:t>APEC Distribution Transformers Survey: Estimate of Energy Savings Potential from Mandatory Efficiency Standards</a:t>
                      </a:r>
                      <a:endParaRPr lang="en-US" dirty="0"/>
                    </a:p>
                  </a:txBody>
                  <a:tcPr/>
                </a:tc>
              </a:tr>
              <a:tr h="374985">
                <a:tc>
                  <a:txBody>
                    <a:bodyPr/>
                    <a:lstStyle/>
                    <a:p>
                      <a:r>
                        <a:rPr lang="en-US" b="0" dirty="0" smtClean="0">
                          <a:solidFill>
                            <a:schemeClr val="accent6">
                              <a:lumMod val="10000"/>
                            </a:schemeClr>
                          </a:solidFill>
                        </a:rPr>
                        <a:t>APEC Ref.</a:t>
                      </a:r>
                      <a:endParaRPr lang="en-US" b="0" dirty="0">
                        <a:solidFill>
                          <a:schemeClr val="accent6">
                            <a:lumMod val="10000"/>
                          </a:schemeClr>
                        </a:solidFill>
                      </a:endParaRPr>
                    </a:p>
                  </a:txBody>
                  <a:tcPr/>
                </a:tc>
                <a:tc>
                  <a:txBody>
                    <a:bodyPr/>
                    <a:lstStyle/>
                    <a:p>
                      <a:r>
                        <a:rPr lang="en-AU" sz="1800" b="1" kern="1200" dirty="0" smtClean="0">
                          <a:solidFill>
                            <a:schemeClr val="accent6">
                              <a:lumMod val="10000"/>
                            </a:schemeClr>
                          </a:solidFill>
                          <a:latin typeface="+mn-lt"/>
                          <a:ea typeface="+mn-ea"/>
                          <a:cs typeface="+mn-cs"/>
                        </a:rPr>
                        <a:t>APEC Distribution Transformers Survey S EWG 15 12A </a:t>
                      </a:r>
                      <a:endParaRPr lang="en-US" dirty="0">
                        <a:solidFill>
                          <a:schemeClr val="accent6">
                            <a:lumMod val="10000"/>
                          </a:schemeClr>
                        </a:solidFill>
                      </a:endParaRPr>
                    </a:p>
                  </a:txBody>
                  <a:tcPr/>
                </a:tc>
              </a:tr>
              <a:tr h="311972">
                <a:tc>
                  <a:txBody>
                    <a:bodyPr/>
                    <a:lstStyle/>
                    <a:p>
                      <a:r>
                        <a:rPr lang="en-US" b="0" dirty="0" smtClean="0">
                          <a:solidFill>
                            <a:schemeClr val="accent6">
                              <a:lumMod val="10000"/>
                            </a:schemeClr>
                          </a:solidFill>
                        </a:rPr>
                        <a:t>Sponsor</a:t>
                      </a:r>
                      <a:endParaRPr lang="en-US" b="0" dirty="0">
                        <a:solidFill>
                          <a:schemeClr val="accent6">
                            <a:lumMod val="10000"/>
                          </a:schemeClr>
                        </a:solidFill>
                      </a:endParaRPr>
                    </a:p>
                  </a:txBody>
                  <a:tcPr/>
                </a:tc>
                <a:tc>
                  <a:txBody>
                    <a:bodyPr/>
                    <a:lstStyle/>
                    <a:p>
                      <a:r>
                        <a:rPr lang="en-US" dirty="0" smtClean="0">
                          <a:solidFill>
                            <a:schemeClr val="accent6">
                              <a:lumMod val="10000"/>
                            </a:schemeClr>
                          </a:solidFill>
                        </a:rPr>
                        <a:t>China</a:t>
                      </a:r>
                      <a:endParaRPr lang="en-US" dirty="0">
                        <a:solidFill>
                          <a:schemeClr val="accent6">
                            <a:lumMod val="10000"/>
                          </a:schemeClr>
                        </a:solidFill>
                      </a:endParaRPr>
                    </a:p>
                  </a:txBody>
                  <a:tcPr/>
                </a:tc>
              </a:tr>
              <a:tr h="711542">
                <a:tc>
                  <a:txBody>
                    <a:bodyPr/>
                    <a:lstStyle/>
                    <a:p>
                      <a:r>
                        <a:rPr lang="en-US" b="0" dirty="0" smtClean="0">
                          <a:solidFill>
                            <a:schemeClr val="accent6">
                              <a:lumMod val="10000"/>
                            </a:schemeClr>
                          </a:solidFill>
                        </a:rPr>
                        <a:t>Co-Sponsors</a:t>
                      </a:r>
                      <a:endParaRPr lang="en-US" b="0" dirty="0">
                        <a:solidFill>
                          <a:schemeClr val="accent6">
                            <a:lumMod val="10000"/>
                          </a:schemeClr>
                        </a:solidFill>
                      </a:endParaRPr>
                    </a:p>
                  </a:txBody>
                  <a:tcPr/>
                </a:tc>
                <a:tc>
                  <a:txBody>
                    <a:bodyPr/>
                    <a:lstStyle/>
                    <a:p>
                      <a:r>
                        <a:rPr lang="en-US" dirty="0" smtClean="0">
                          <a:solidFill>
                            <a:schemeClr val="accent6">
                              <a:lumMod val="10000"/>
                            </a:schemeClr>
                          </a:solidFill>
                        </a:rPr>
                        <a:t>Australia, </a:t>
                      </a:r>
                      <a:r>
                        <a:rPr lang="en-US" dirty="0" smtClean="0">
                          <a:solidFill>
                            <a:schemeClr val="accent6">
                              <a:lumMod val="10000"/>
                            </a:schemeClr>
                          </a:solidFill>
                        </a:rPr>
                        <a:t>New-Zealand, </a:t>
                      </a:r>
                      <a:r>
                        <a:rPr lang="en-US" dirty="0" smtClean="0">
                          <a:solidFill>
                            <a:schemeClr val="accent6">
                              <a:lumMod val="10000"/>
                            </a:schemeClr>
                          </a:solidFill>
                        </a:rPr>
                        <a:t>USA</a:t>
                      </a:r>
                      <a:endParaRPr lang="en-US" dirty="0">
                        <a:solidFill>
                          <a:schemeClr val="accent6">
                            <a:lumMod val="10000"/>
                          </a:schemeClr>
                        </a:solidFill>
                      </a:endParaRPr>
                    </a:p>
                  </a:txBody>
                  <a:tcPr/>
                </a:tc>
              </a:tr>
              <a:tr h="711542">
                <a:tc>
                  <a:txBody>
                    <a:bodyPr/>
                    <a:lstStyle/>
                    <a:p>
                      <a:r>
                        <a:rPr lang="en-US" b="0" dirty="0" smtClean="0">
                          <a:solidFill>
                            <a:schemeClr val="accent6">
                              <a:lumMod val="10000"/>
                            </a:schemeClr>
                          </a:solidFill>
                        </a:rPr>
                        <a:t>APEC funding</a:t>
                      </a:r>
                      <a:endParaRPr lang="en-US" b="0" dirty="0">
                        <a:solidFill>
                          <a:schemeClr val="accent6">
                            <a:lumMod val="10000"/>
                          </a:schemeClr>
                        </a:solidFill>
                      </a:endParaRPr>
                    </a:p>
                  </a:txBody>
                  <a:tcPr/>
                </a:tc>
                <a:tc>
                  <a:txBody>
                    <a:bodyPr/>
                    <a:lstStyle/>
                    <a:p>
                      <a:r>
                        <a:rPr lang="en-US" dirty="0" smtClean="0">
                          <a:solidFill>
                            <a:schemeClr val="accent6">
                              <a:lumMod val="10000"/>
                            </a:schemeClr>
                          </a:solidFill>
                        </a:rPr>
                        <a:t>101,500 USD</a:t>
                      </a:r>
                      <a:endParaRPr lang="en-US" dirty="0">
                        <a:solidFill>
                          <a:schemeClr val="accent6">
                            <a:lumMod val="10000"/>
                          </a:schemeClr>
                        </a:solidFill>
                      </a:endParaRPr>
                    </a:p>
                  </a:txBody>
                  <a:tcPr/>
                </a:tc>
              </a:tr>
              <a:tr h="711542">
                <a:tc>
                  <a:txBody>
                    <a:bodyPr/>
                    <a:lstStyle/>
                    <a:p>
                      <a:r>
                        <a:rPr lang="en-US" b="0" dirty="0" smtClean="0">
                          <a:solidFill>
                            <a:schemeClr val="accent6">
                              <a:lumMod val="10000"/>
                            </a:schemeClr>
                          </a:solidFill>
                        </a:rPr>
                        <a:t>Self-funding</a:t>
                      </a:r>
                      <a:endParaRPr lang="en-US" b="0" dirty="0">
                        <a:solidFill>
                          <a:schemeClr val="accent6">
                            <a:lumMod val="10000"/>
                          </a:schemeClr>
                        </a:solidFill>
                      </a:endParaRPr>
                    </a:p>
                  </a:txBody>
                  <a:tcPr/>
                </a:tc>
                <a:tc>
                  <a:txBody>
                    <a:bodyPr/>
                    <a:lstStyle/>
                    <a:p>
                      <a:r>
                        <a:rPr lang="en-US" dirty="0" smtClean="0">
                          <a:solidFill>
                            <a:schemeClr val="accent6">
                              <a:lumMod val="10000"/>
                            </a:schemeClr>
                          </a:solidFill>
                        </a:rPr>
                        <a:t>130,700 USD, including cash contribution of 61,000 USD from ICA (should go up to 140,000 USD)</a:t>
                      </a:r>
                      <a:endParaRPr lang="en-US" dirty="0">
                        <a:solidFill>
                          <a:schemeClr val="accent6">
                            <a:lumMod val="10000"/>
                          </a:schemeClr>
                        </a:solidFill>
                      </a:endParaRPr>
                    </a:p>
                  </a:txBody>
                  <a:tcPr/>
                </a:tc>
              </a:tr>
              <a:tr h="711542">
                <a:tc>
                  <a:txBody>
                    <a:bodyPr/>
                    <a:lstStyle/>
                    <a:p>
                      <a:r>
                        <a:rPr lang="en-US" b="0" dirty="0" smtClean="0">
                          <a:solidFill>
                            <a:schemeClr val="accent6">
                              <a:lumMod val="10000"/>
                            </a:schemeClr>
                          </a:solidFill>
                        </a:rPr>
                        <a:t>Project Overseer</a:t>
                      </a:r>
                      <a:endParaRPr lang="en-US" b="0" dirty="0">
                        <a:solidFill>
                          <a:schemeClr val="accent6">
                            <a:lumMod val="10000"/>
                          </a:schemeClr>
                        </a:solidFill>
                      </a:endParaRPr>
                    </a:p>
                  </a:txBody>
                  <a:tcPr/>
                </a:tc>
                <a:tc>
                  <a:txBody>
                    <a:bodyPr/>
                    <a:lstStyle/>
                    <a:p>
                      <a:r>
                        <a:rPr lang="en-US" dirty="0" smtClean="0">
                          <a:solidFill>
                            <a:schemeClr val="accent6">
                              <a:lumMod val="10000"/>
                            </a:schemeClr>
                          </a:solidFill>
                        </a:rPr>
                        <a:t>CNIS (China National Institute for Standardization)</a:t>
                      </a:r>
                      <a:endParaRPr lang="en-US" dirty="0">
                        <a:solidFill>
                          <a:schemeClr val="accent6">
                            <a:lumMod val="10000"/>
                          </a:schemeClr>
                        </a:solidFill>
                      </a:endParaRPr>
                    </a:p>
                  </a:txBody>
                  <a:tcPr/>
                </a:tc>
              </a:tr>
            </a:tbl>
          </a:graphicData>
        </a:graphic>
      </p:graphicFrame>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Design</a:t>
            </a:r>
            <a:endParaRPr lang="en-US" dirty="0"/>
          </a:p>
        </p:txBody>
      </p:sp>
      <p:graphicFrame>
        <p:nvGraphicFramePr>
          <p:cNvPr id="4" name="Table 3"/>
          <p:cNvGraphicFramePr>
            <a:graphicFrameLocks noGrp="1"/>
          </p:cNvGraphicFramePr>
          <p:nvPr/>
        </p:nvGraphicFramePr>
        <p:xfrm>
          <a:off x="368828" y="1108041"/>
          <a:ext cx="8312592" cy="4754880"/>
        </p:xfrm>
        <a:graphic>
          <a:graphicData uri="http://schemas.openxmlformats.org/drawingml/2006/table">
            <a:tbl>
              <a:tblPr firstRow="1" bandRow="1">
                <a:tableStyleId>{5C22544A-7EE6-4342-B048-85BDC9FD1C3A}</a:tableStyleId>
              </a:tblPr>
              <a:tblGrid>
                <a:gridCol w="1416941"/>
                <a:gridCol w="5680038"/>
                <a:gridCol w="1215613"/>
              </a:tblGrid>
              <a:tr h="228473">
                <a:tc>
                  <a:txBody>
                    <a:bodyPr/>
                    <a:lstStyle/>
                    <a:p>
                      <a:r>
                        <a:rPr lang="en-US" dirty="0" smtClean="0"/>
                        <a:t>Objective</a:t>
                      </a:r>
                      <a:endParaRPr lang="en-US" dirty="0"/>
                    </a:p>
                  </a:txBody>
                  <a:tcPr/>
                </a:tc>
                <a:tc gridSpan="2">
                  <a:txBody>
                    <a:bodyPr/>
                    <a:lstStyle/>
                    <a:p>
                      <a:r>
                        <a:rPr lang="en-US" sz="1800" b="1" kern="1200" dirty="0" smtClean="0">
                          <a:solidFill>
                            <a:schemeClr val="lt1"/>
                          </a:solidFill>
                          <a:latin typeface="+mn-lt"/>
                          <a:ea typeface="+mn-ea"/>
                          <a:cs typeface="+mn-cs"/>
                        </a:rPr>
                        <a:t>Increase awareness among APEC economies about the energy savings and GHG emission reduction potential from an increased share of higher efficiency DTs, as well as to provide APEC economies with recommendations on how to increase the market share of higher efficiency DTs.</a:t>
                      </a:r>
                      <a:endParaRPr lang="en-US" dirty="0"/>
                    </a:p>
                  </a:txBody>
                  <a:tcPr/>
                </a:tc>
                <a:tc hMerge="1">
                  <a:txBody>
                    <a:bodyPr/>
                    <a:lstStyle/>
                    <a:p>
                      <a:endParaRPr lang="en-US"/>
                    </a:p>
                  </a:txBody>
                  <a:tcPr/>
                </a:tc>
              </a:tr>
              <a:tr h="228473">
                <a:tc>
                  <a:txBody>
                    <a:bodyPr/>
                    <a:lstStyle/>
                    <a:p>
                      <a:r>
                        <a:rPr lang="en-US" dirty="0" smtClean="0">
                          <a:solidFill>
                            <a:schemeClr val="accent6">
                              <a:lumMod val="10000"/>
                            </a:schemeClr>
                          </a:solidFill>
                        </a:rPr>
                        <a:t>Activities</a:t>
                      </a:r>
                      <a:endParaRPr lang="en-US" dirty="0">
                        <a:solidFill>
                          <a:schemeClr val="accent6">
                            <a:lumMod val="10000"/>
                          </a:schemeClr>
                        </a:solidFill>
                      </a:endParaRPr>
                    </a:p>
                  </a:txBody>
                  <a:tcPr/>
                </a:tc>
                <a:tc>
                  <a:txBody>
                    <a:bodyPr/>
                    <a:lstStyle/>
                    <a:p>
                      <a:r>
                        <a:rPr lang="en-US" dirty="0" smtClean="0">
                          <a:solidFill>
                            <a:schemeClr val="accent6">
                              <a:lumMod val="10000"/>
                            </a:schemeClr>
                          </a:solidFill>
                        </a:rPr>
                        <a:t>1) Data collection</a:t>
                      </a:r>
                      <a:r>
                        <a:rPr lang="en-US" baseline="0" dirty="0" smtClean="0">
                          <a:solidFill>
                            <a:schemeClr val="accent6">
                              <a:lumMod val="10000"/>
                            </a:schemeClr>
                          </a:solidFill>
                        </a:rPr>
                        <a:t> and survey (outsourced consultants)</a:t>
                      </a:r>
                      <a:endParaRPr lang="en-US" dirty="0">
                        <a:solidFill>
                          <a:schemeClr val="accent6">
                            <a:lumMod val="10000"/>
                          </a:schemeClr>
                        </a:solidFill>
                      </a:endParaRPr>
                    </a:p>
                  </a:txBody>
                  <a:tcPr>
                    <a:lnR w="12700" cap="flat" cmpd="sng" algn="ctr">
                      <a:solidFill>
                        <a:schemeClr val="tx1"/>
                      </a:solidFill>
                      <a:prstDash val="solid"/>
                      <a:round/>
                      <a:headEnd type="none" w="med" len="med"/>
                      <a:tailEnd type="none" w="med" len="med"/>
                    </a:lnR>
                  </a:tcPr>
                </a:tc>
                <a:tc>
                  <a:txBody>
                    <a:bodyPr/>
                    <a:lstStyle/>
                    <a:p>
                      <a:r>
                        <a:rPr lang="en-US" dirty="0" smtClean="0">
                          <a:solidFill>
                            <a:schemeClr val="accent6">
                              <a:lumMod val="10000"/>
                            </a:schemeClr>
                          </a:solidFill>
                        </a:rPr>
                        <a:t>Jan-Apr</a:t>
                      </a:r>
                      <a:endParaRPr lang="en-US" dirty="0">
                        <a:solidFill>
                          <a:schemeClr val="accent6">
                            <a:lumMod val="10000"/>
                          </a:schemeClr>
                        </a:solidFill>
                      </a:endParaRPr>
                    </a:p>
                  </a:txBody>
                  <a:tcPr>
                    <a:lnL w="12700" cap="flat" cmpd="sng" algn="ctr">
                      <a:solidFill>
                        <a:schemeClr val="tx1"/>
                      </a:solidFill>
                      <a:prstDash val="solid"/>
                      <a:round/>
                      <a:headEnd type="none" w="med" len="med"/>
                      <a:tailEnd type="none" w="med" len="med"/>
                    </a:lnL>
                  </a:tcPr>
                </a:tc>
              </a:tr>
              <a:tr h="228473">
                <a:tc>
                  <a:txBody>
                    <a:bodyPr/>
                    <a:lstStyle/>
                    <a:p>
                      <a:endParaRPr lang="en-US" dirty="0">
                        <a:solidFill>
                          <a:schemeClr val="accent6">
                            <a:lumMod val="1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accent6">
                              <a:lumMod val="10000"/>
                            </a:schemeClr>
                          </a:solidFill>
                        </a:rPr>
                        <a:t>2) Data analysis, quantitative evaluation of energy saving and emission reduction potentials, and identification of best practices </a:t>
                      </a:r>
                      <a:endParaRPr lang="en-US" dirty="0">
                        <a:solidFill>
                          <a:schemeClr val="accent6">
                            <a:lumMod val="10000"/>
                          </a:schemeClr>
                        </a:solidFill>
                      </a:endParaRPr>
                    </a:p>
                  </a:txBody>
                  <a:tcPr>
                    <a:lnR w="12700" cap="flat" cmpd="sng" algn="ctr">
                      <a:solidFill>
                        <a:schemeClr val="tx1"/>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accent6">
                              <a:lumMod val="10000"/>
                            </a:schemeClr>
                          </a:solidFill>
                        </a:rPr>
                        <a:t>Apr-Jul</a:t>
                      </a:r>
                      <a:endParaRPr lang="en-US" dirty="0">
                        <a:solidFill>
                          <a:schemeClr val="accent6">
                            <a:lumMod val="10000"/>
                          </a:schemeClr>
                        </a:solidFill>
                      </a:endParaRPr>
                    </a:p>
                  </a:txBody>
                  <a:tcPr>
                    <a:lnL w="12700" cap="flat" cmpd="sng" algn="ctr">
                      <a:solidFill>
                        <a:schemeClr val="tx1"/>
                      </a:solidFill>
                      <a:prstDash val="solid"/>
                      <a:round/>
                      <a:headEnd type="none" w="med" len="med"/>
                      <a:tailEnd type="none" w="med" len="med"/>
                    </a:lnL>
                  </a:tcPr>
                </a:tc>
              </a:tr>
              <a:tr h="228473">
                <a:tc>
                  <a:txBody>
                    <a:bodyPr/>
                    <a:lstStyle/>
                    <a:p>
                      <a:endParaRPr lang="en-US" dirty="0">
                        <a:solidFill>
                          <a:schemeClr val="accent6">
                            <a:lumMod val="10000"/>
                          </a:schemeClr>
                        </a:solidFill>
                      </a:endParaRPr>
                    </a:p>
                  </a:txBody>
                  <a:tcPr/>
                </a:tc>
                <a:tc>
                  <a:txBody>
                    <a:bodyPr/>
                    <a:lstStyle/>
                    <a:p>
                      <a:r>
                        <a:rPr lang="en-US" dirty="0" smtClean="0">
                          <a:solidFill>
                            <a:schemeClr val="accent6">
                              <a:lumMod val="10000"/>
                            </a:schemeClr>
                          </a:solidFill>
                        </a:rPr>
                        <a:t>3) Recommendations</a:t>
                      </a:r>
                      <a:r>
                        <a:rPr lang="en-US" baseline="0" dirty="0" smtClean="0">
                          <a:solidFill>
                            <a:schemeClr val="accent6">
                              <a:lumMod val="10000"/>
                            </a:schemeClr>
                          </a:solidFill>
                        </a:rPr>
                        <a:t> – feedback from EGEEC</a:t>
                      </a:r>
                      <a:endParaRPr lang="en-US" dirty="0">
                        <a:solidFill>
                          <a:schemeClr val="accent6">
                            <a:lumMod val="10000"/>
                          </a:schemeClr>
                        </a:solidFill>
                      </a:endParaRPr>
                    </a:p>
                  </a:txBody>
                  <a:tcPr>
                    <a:lnR w="12700" cap="flat" cmpd="sng" algn="ctr">
                      <a:solidFill>
                        <a:schemeClr val="tx1"/>
                      </a:solidFill>
                      <a:prstDash val="solid"/>
                      <a:round/>
                      <a:headEnd type="none" w="med" len="med"/>
                      <a:tailEnd type="none" w="med" len="med"/>
                    </a:lnR>
                  </a:tcPr>
                </a:tc>
                <a:tc>
                  <a:txBody>
                    <a:bodyPr/>
                    <a:lstStyle/>
                    <a:p>
                      <a:r>
                        <a:rPr lang="en-US" dirty="0" smtClean="0">
                          <a:solidFill>
                            <a:schemeClr val="accent6">
                              <a:lumMod val="10000"/>
                            </a:schemeClr>
                          </a:solidFill>
                        </a:rPr>
                        <a:t>Jul-Aug</a:t>
                      </a:r>
                      <a:endParaRPr lang="en-US" dirty="0">
                        <a:solidFill>
                          <a:schemeClr val="accent6">
                            <a:lumMod val="10000"/>
                          </a:schemeClr>
                        </a:solidFill>
                      </a:endParaRPr>
                    </a:p>
                  </a:txBody>
                  <a:tcPr>
                    <a:lnL w="12700" cap="flat" cmpd="sng" algn="ctr">
                      <a:solidFill>
                        <a:schemeClr val="tx1"/>
                      </a:solidFill>
                      <a:prstDash val="solid"/>
                      <a:round/>
                      <a:headEnd type="none" w="med" len="med"/>
                      <a:tailEnd type="none" w="med" len="med"/>
                    </a:lnL>
                  </a:tcPr>
                </a:tc>
              </a:tr>
              <a:tr h="228473">
                <a:tc>
                  <a:txBody>
                    <a:bodyPr/>
                    <a:lstStyle/>
                    <a:p>
                      <a:endParaRPr lang="en-US" dirty="0">
                        <a:solidFill>
                          <a:schemeClr val="accent6">
                            <a:lumMod val="1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accent6">
                              <a:lumMod val="10000"/>
                            </a:schemeClr>
                          </a:solidFill>
                        </a:rPr>
                        <a:t>4) Develop strategic framework for the development of national roadmaps for the increase of MEPS</a:t>
                      </a:r>
                      <a:endParaRPr lang="en-US" dirty="0">
                        <a:solidFill>
                          <a:schemeClr val="accent6">
                            <a:lumMod val="10000"/>
                          </a:schemeClr>
                        </a:solidFill>
                      </a:endParaRPr>
                    </a:p>
                  </a:txBody>
                  <a:tcPr>
                    <a:lnR w="12700" cap="flat" cmpd="sng" algn="ctr">
                      <a:solidFill>
                        <a:schemeClr val="tx1"/>
                      </a:solidFill>
                      <a:prstDash val="solid"/>
                      <a:round/>
                      <a:headEnd type="none" w="med" len="med"/>
                      <a:tailEnd type="none" w="med" len="med"/>
                    </a:lnR>
                  </a:tcPr>
                </a:tc>
                <a:tc>
                  <a:txBody>
                    <a:bodyPr/>
                    <a:lstStyle/>
                    <a:p>
                      <a:r>
                        <a:rPr lang="en-US" dirty="0" smtClean="0">
                          <a:solidFill>
                            <a:schemeClr val="accent6">
                              <a:lumMod val="10000"/>
                            </a:schemeClr>
                          </a:solidFill>
                        </a:rPr>
                        <a:t>Aug-Oct</a:t>
                      </a:r>
                      <a:endParaRPr lang="en-US" dirty="0">
                        <a:solidFill>
                          <a:schemeClr val="accent6">
                            <a:lumMod val="10000"/>
                          </a:schemeClr>
                        </a:solidFill>
                      </a:endParaRPr>
                    </a:p>
                  </a:txBody>
                  <a:tcPr>
                    <a:lnL w="12700" cap="flat" cmpd="sng" algn="ctr">
                      <a:solidFill>
                        <a:schemeClr val="tx1"/>
                      </a:solidFill>
                      <a:prstDash val="solid"/>
                      <a:round/>
                      <a:headEnd type="none" w="med" len="med"/>
                      <a:tailEnd type="none" w="med" len="med"/>
                    </a:lnL>
                  </a:tcPr>
                </a:tc>
              </a:tr>
              <a:tr h="228473">
                <a:tc>
                  <a:txBody>
                    <a:bodyPr/>
                    <a:lstStyle/>
                    <a:p>
                      <a:endParaRPr lang="en-US" dirty="0">
                        <a:solidFill>
                          <a:schemeClr val="accent6">
                            <a:lumMod val="10000"/>
                          </a:schemeClr>
                        </a:solidFill>
                      </a:endParaRPr>
                    </a:p>
                  </a:txBody>
                  <a:tcPr/>
                </a:tc>
                <a:tc>
                  <a:txBody>
                    <a:bodyPr/>
                    <a:lstStyle/>
                    <a:p>
                      <a:r>
                        <a:rPr lang="en-US" dirty="0" smtClean="0">
                          <a:solidFill>
                            <a:schemeClr val="accent6">
                              <a:lumMod val="10000"/>
                            </a:schemeClr>
                          </a:solidFill>
                        </a:rPr>
                        <a:t>5) Dissemination</a:t>
                      </a:r>
                      <a:r>
                        <a:rPr lang="en-US" baseline="0" dirty="0" smtClean="0">
                          <a:solidFill>
                            <a:schemeClr val="accent6">
                              <a:lumMod val="10000"/>
                            </a:schemeClr>
                          </a:solidFill>
                        </a:rPr>
                        <a:t> workshop (EGEEC 2013)</a:t>
                      </a:r>
                      <a:endParaRPr lang="en-US" dirty="0">
                        <a:solidFill>
                          <a:schemeClr val="accent6">
                            <a:lumMod val="10000"/>
                          </a:schemeClr>
                        </a:solidFill>
                      </a:endParaRPr>
                    </a:p>
                  </a:txBody>
                  <a:tcPr>
                    <a:lnR w="12700" cap="flat" cmpd="sng" algn="ctr">
                      <a:solidFill>
                        <a:schemeClr val="tx1"/>
                      </a:solidFill>
                      <a:prstDash val="solid"/>
                      <a:round/>
                      <a:headEnd type="none" w="med" len="med"/>
                      <a:tailEnd type="none" w="med" len="med"/>
                    </a:lnR>
                  </a:tcPr>
                </a:tc>
                <a:tc>
                  <a:txBody>
                    <a:bodyPr/>
                    <a:lstStyle/>
                    <a:p>
                      <a:r>
                        <a:rPr lang="en-US" dirty="0" smtClean="0">
                          <a:solidFill>
                            <a:schemeClr val="accent6">
                              <a:lumMod val="10000"/>
                            </a:schemeClr>
                          </a:solidFill>
                        </a:rPr>
                        <a:t>Nov</a:t>
                      </a:r>
                      <a:endParaRPr lang="en-US" dirty="0">
                        <a:solidFill>
                          <a:schemeClr val="accent6">
                            <a:lumMod val="10000"/>
                          </a:schemeClr>
                        </a:solidFill>
                      </a:endParaRPr>
                    </a:p>
                  </a:txBody>
                  <a:tcPr>
                    <a:lnL w="12700" cap="flat" cmpd="sng" algn="ctr">
                      <a:solidFill>
                        <a:schemeClr val="tx1"/>
                      </a:solidFill>
                      <a:prstDash val="solid"/>
                      <a:round/>
                      <a:headEnd type="none" w="med" len="med"/>
                      <a:tailEnd type="none" w="med" len="med"/>
                    </a:lnL>
                  </a:tcPr>
                </a:tc>
              </a:tr>
              <a:tr h="275077">
                <a:tc>
                  <a:txBody>
                    <a:bodyPr/>
                    <a:lstStyle/>
                    <a:p>
                      <a:endParaRPr lang="en-US">
                        <a:solidFill>
                          <a:schemeClr val="accent6">
                            <a:lumMod val="10000"/>
                          </a:schemeClr>
                        </a:solidFill>
                      </a:endParaRPr>
                    </a:p>
                  </a:txBody>
                  <a:tcPr/>
                </a:tc>
                <a:tc>
                  <a:txBody>
                    <a:bodyPr/>
                    <a:lstStyle/>
                    <a:p>
                      <a:r>
                        <a:rPr lang="en-US" dirty="0" smtClean="0">
                          <a:solidFill>
                            <a:schemeClr val="accent6">
                              <a:lumMod val="10000"/>
                            </a:schemeClr>
                          </a:solidFill>
                        </a:rPr>
                        <a:t>6) Final report</a:t>
                      </a:r>
                      <a:endParaRPr lang="en-US" dirty="0">
                        <a:solidFill>
                          <a:schemeClr val="accent6">
                            <a:lumMod val="10000"/>
                          </a:schemeClr>
                        </a:solidFill>
                      </a:endParaRPr>
                    </a:p>
                  </a:txBody>
                  <a:tcPr>
                    <a:lnR w="12700" cap="flat" cmpd="sng" algn="ctr">
                      <a:solidFill>
                        <a:schemeClr val="tx1"/>
                      </a:solidFill>
                      <a:prstDash val="solid"/>
                      <a:round/>
                      <a:headEnd type="none" w="med" len="med"/>
                      <a:tailEnd type="none" w="med" len="med"/>
                    </a:lnR>
                  </a:tcPr>
                </a:tc>
                <a:tc>
                  <a:txBody>
                    <a:bodyPr/>
                    <a:lstStyle/>
                    <a:p>
                      <a:r>
                        <a:rPr lang="en-US" dirty="0" smtClean="0">
                          <a:solidFill>
                            <a:schemeClr val="accent6">
                              <a:lumMod val="10000"/>
                            </a:schemeClr>
                          </a:solidFill>
                        </a:rPr>
                        <a:t>Dec</a:t>
                      </a:r>
                      <a:endParaRPr lang="en-US" dirty="0">
                        <a:solidFill>
                          <a:schemeClr val="accent6">
                            <a:lumMod val="10000"/>
                          </a:schemeClr>
                        </a:solidFill>
                      </a:endParaRPr>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Structure</a:t>
            </a:r>
            <a:endParaRPr lang="en-US" dirty="0"/>
          </a:p>
        </p:txBody>
      </p:sp>
      <p:sp>
        <p:nvSpPr>
          <p:cNvPr id="4" name="Content Placeholder 3"/>
          <p:cNvSpPr>
            <a:spLocks noGrp="1"/>
          </p:cNvSpPr>
          <p:nvPr>
            <p:ph idx="1"/>
          </p:nvPr>
        </p:nvSpPr>
        <p:spPr/>
        <p:txBody>
          <a:bodyPr/>
          <a:lstStyle/>
          <a:p>
            <a:r>
              <a:rPr lang="en-US" dirty="0" smtClean="0"/>
              <a:t>CNIS: Project LBNL (Overseer; coordinator for activities in China</a:t>
            </a:r>
          </a:p>
          <a:p>
            <a:r>
              <a:rPr lang="en-US" dirty="0" smtClean="0"/>
              <a:t>ICA: partner, coordination of international work outside of China</a:t>
            </a:r>
          </a:p>
          <a:p>
            <a:r>
              <a:rPr lang="en-US" dirty="0" smtClean="0"/>
              <a:t>ICA is engaging LBNL (Self-funded) to conduct the following:</a:t>
            </a:r>
          </a:p>
          <a:p>
            <a:pPr lvl="1"/>
            <a:r>
              <a:rPr lang="en-US" dirty="0" smtClean="0"/>
              <a:t>Modeling and analysis</a:t>
            </a:r>
          </a:p>
          <a:p>
            <a:pPr lvl="1"/>
            <a:r>
              <a:rPr lang="en-US" dirty="0" smtClean="0"/>
              <a:t>Preparation of reports per economy</a:t>
            </a:r>
          </a:p>
          <a:p>
            <a:r>
              <a:rPr lang="en-US" dirty="0" smtClean="0"/>
              <a:t>1 consulting company to be hired for data collection and analysis for CHINA</a:t>
            </a:r>
          </a:p>
          <a:p>
            <a:r>
              <a:rPr lang="en-US" dirty="0" smtClean="0"/>
              <a:t>1 consulting company to be hired to collect data and conduct stakeholders survey for economies other than China</a:t>
            </a:r>
          </a:p>
          <a:p>
            <a:r>
              <a:rPr lang="en-US" dirty="0" smtClean="0"/>
              <a:t>ICA will coordinate the work of all consultants to ensure coherence, consistency</a:t>
            </a:r>
          </a:p>
          <a:p>
            <a:r>
              <a:rPr lang="en-US" dirty="0" smtClean="0"/>
              <a:t>ICA will make liaison between consultants and LBNL</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Status</a:t>
            </a:r>
            <a:endParaRPr lang="en-US" dirty="0"/>
          </a:p>
        </p:txBody>
      </p:sp>
      <p:sp>
        <p:nvSpPr>
          <p:cNvPr id="3" name="Content Placeholder 2"/>
          <p:cNvSpPr>
            <a:spLocks noGrp="1"/>
          </p:cNvSpPr>
          <p:nvPr>
            <p:ph idx="1"/>
          </p:nvPr>
        </p:nvSpPr>
        <p:spPr/>
        <p:txBody>
          <a:bodyPr/>
          <a:lstStyle/>
          <a:p>
            <a:r>
              <a:rPr lang="en-US" dirty="0" smtClean="0"/>
              <a:t>Project started</a:t>
            </a:r>
          </a:p>
          <a:p>
            <a:r>
              <a:rPr lang="en-US" dirty="0" smtClean="0"/>
              <a:t>Work plan fine-tuned</a:t>
            </a:r>
          </a:p>
          <a:p>
            <a:r>
              <a:rPr lang="en-US" dirty="0" smtClean="0"/>
              <a:t>RFP for hiring of 2 consultants published on APEC we site</a:t>
            </a:r>
          </a:p>
          <a:p>
            <a:r>
              <a:rPr lang="en-US" dirty="0" smtClean="0"/>
              <a:t>Consultants expected to start work mid-Dec</a:t>
            </a:r>
          </a:p>
          <a:p>
            <a:r>
              <a:rPr lang="en-US" dirty="0" smtClean="0"/>
              <a:t>LBNL being hired by ICA</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Cooperation from EGEEC</a:t>
            </a:r>
            <a:endParaRPr lang="en-US" dirty="0"/>
          </a:p>
        </p:txBody>
      </p:sp>
      <p:sp>
        <p:nvSpPr>
          <p:cNvPr id="3" name="Content Placeholder 2"/>
          <p:cNvSpPr>
            <a:spLocks noGrp="1"/>
          </p:cNvSpPr>
          <p:nvPr>
            <p:ph idx="1"/>
          </p:nvPr>
        </p:nvSpPr>
        <p:spPr/>
        <p:txBody>
          <a:bodyPr/>
          <a:lstStyle/>
          <a:p>
            <a:r>
              <a:rPr lang="en-US" dirty="0" smtClean="0"/>
              <a:t>Cooperation from EGEEC members is expected to provide data, information, documents, and contacts within economy’s industry to the consultants for the survey:</a:t>
            </a:r>
          </a:p>
          <a:p>
            <a:pPr lvl="1"/>
            <a:r>
              <a:rPr lang="en-US" dirty="0" smtClean="0"/>
              <a:t>To be surveyed: manufacturers of distribution transformers; users of distribution transformers (utilities, energy-intensive industries) through industry associations</a:t>
            </a:r>
          </a:p>
          <a:p>
            <a:pPr lvl="1"/>
            <a:r>
              <a:rPr lang="en-AU" dirty="0" smtClean="0"/>
              <a:t>The objective </a:t>
            </a:r>
            <a:r>
              <a:rPr lang="en-AU" dirty="0" smtClean="0"/>
              <a:t>of this web-based survey is to identify enablers and barriers to the introduction or raising of mandatory minimum energy performance standards in the respective </a:t>
            </a:r>
            <a:r>
              <a:rPr lang="en-AU" dirty="0" smtClean="0"/>
              <a:t>economy</a:t>
            </a:r>
            <a:r>
              <a:rPr lang="en-US" dirty="0" smtClean="0"/>
              <a:t>: the survey will be designed by the consultant</a:t>
            </a:r>
          </a:p>
          <a:p>
            <a:r>
              <a:rPr lang="en-US" dirty="0" smtClean="0"/>
              <a:t>To facilitate communications, each EGEEC representative should nominate a contact person for this project.</a:t>
            </a:r>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4" name="TextBox 9"/>
          <p:cNvSpPr txBox="1">
            <a:spLocks noChangeArrowheads="1"/>
          </p:cNvSpPr>
          <p:nvPr/>
        </p:nvSpPr>
        <p:spPr bwMode="auto">
          <a:xfrm>
            <a:off x="360363" y="3560781"/>
            <a:ext cx="5762978" cy="1631216"/>
          </a:xfrm>
          <a:prstGeom prst="rect">
            <a:avLst/>
          </a:prstGeom>
          <a:noFill/>
          <a:ln w="9525">
            <a:solidFill>
              <a:schemeClr val="tx1"/>
            </a:solidFill>
            <a:prstDash val="sysDot"/>
            <a:miter lim="800000"/>
            <a:headEnd/>
            <a:tailEnd/>
          </a:ln>
        </p:spPr>
        <p:txBody>
          <a:bodyPr wrap="square">
            <a:spAutoFit/>
          </a:bodyPr>
          <a:lstStyle/>
          <a:p>
            <a:r>
              <a:rPr lang="en-US" sz="2000" b="1" dirty="0">
                <a:solidFill>
                  <a:schemeClr val="accent6">
                    <a:lumMod val="10000"/>
                  </a:schemeClr>
                </a:solidFill>
              </a:rPr>
              <a:t>Pierre Cazelles</a:t>
            </a:r>
          </a:p>
          <a:p>
            <a:r>
              <a:rPr lang="en-US" sz="2000" b="1" dirty="0">
                <a:solidFill>
                  <a:schemeClr val="accent6">
                    <a:lumMod val="10000"/>
                  </a:schemeClr>
                </a:solidFill>
              </a:rPr>
              <a:t>Director – Partnerships Asia</a:t>
            </a:r>
          </a:p>
          <a:p>
            <a:r>
              <a:rPr lang="en-US" sz="2000" b="1" dirty="0">
                <a:solidFill>
                  <a:schemeClr val="accent6">
                    <a:lumMod val="10000"/>
                  </a:schemeClr>
                </a:solidFill>
              </a:rPr>
              <a:t>International Copper Association</a:t>
            </a:r>
          </a:p>
          <a:p>
            <a:r>
              <a:rPr lang="en-US" sz="2000" dirty="0" smtClean="0">
                <a:solidFill>
                  <a:schemeClr val="accent6">
                    <a:lumMod val="10000"/>
                  </a:schemeClr>
                </a:solidFill>
              </a:rPr>
              <a:t>Tel</a:t>
            </a:r>
            <a:r>
              <a:rPr lang="en-US" sz="2000" dirty="0">
                <a:solidFill>
                  <a:schemeClr val="accent6">
                    <a:lumMod val="10000"/>
                  </a:schemeClr>
                </a:solidFill>
              </a:rPr>
              <a:t>: (86) 159-0100-7376</a:t>
            </a:r>
          </a:p>
          <a:p>
            <a:r>
              <a:rPr lang="en-US" sz="2000" dirty="0">
                <a:solidFill>
                  <a:schemeClr val="accent6">
                    <a:lumMod val="10000"/>
                  </a:schemeClr>
                </a:solidFill>
              </a:rPr>
              <a:t>Email: </a:t>
            </a:r>
            <a:r>
              <a:rPr lang="en-US" sz="2000" dirty="0" smtClean="0">
                <a:solidFill>
                  <a:schemeClr val="accent6">
                    <a:lumMod val="10000"/>
                  </a:schemeClr>
                </a:solidFill>
              </a:rPr>
              <a:t>pierre.cazelles@copperalliance.asia</a:t>
            </a:r>
            <a:endParaRPr lang="en-US" sz="2000" dirty="0">
              <a:solidFill>
                <a:schemeClr val="accent6">
                  <a:lumMod val="10000"/>
                </a:schemeClr>
              </a:solidFill>
            </a:endParaRPr>
          </a:p>
        </p:txBody>
      </p:sp>
    </p:spTree>
  </p:cSld>
  <p:clrMapOvr>
    <a:masterClrMapping/>
  </p:clrMapOvr>
  <p:transition>
    <p:fade/>
  </p:transition>
</p:sld>
</file>

<file path=ppt/theme/theme1.xml><?xml version="1.0" encoding="utf-8"?>
<a:theme xmlns:a="http://schemas.openxmlformats.org/drawingml/2006/main" name="ICA">
  <a:themeElements>
    <a:clrScheme name="Custom 1">
      <a:dk1>
        <a:srgbClr val="91785B"/>
      </a:dk1>
      <a:lt1>
        <a:srgbClr val="FFFFFF"/>
      </a:lt1>
      <a:dk2>
        <a:srgbClr val="626971"/>
      </a:dk2>
      <a:lt2>
        <a:srgbClr val="FFFFFF"/>
      </a:lt2>
      <a:accent1>
        <a:srgbClr val="635245"/>
      </a:accent1>
      <a:accent2>
        <a:srgbClr val="FB4F14"/>
      </a:accent2>
      <a:accent3>
        <a:srgbClr val="FECB00"/>
      </a:accent3>
      <a:accent4>
        <a:srgbClr val="004153"/>
      </a:accent4>
      <a:accent5>
        <a:srgbClr val="B9CCC3"/>
      </a:accent5>
      <a:accent6>
        <a:srgbClr val="D7D3C7"/>
      </a:accent6>
      <a:hlink>
        <a:srgbClr val="D1D4D3"/>
      </a:hlink>
      <a:folHlink>
        <a:srgbClr val="91785B"/>
      </a:folHlink>
    </a:clrScheme>
    <a:fontScheme name="Quadr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Quadri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adri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adri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adri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adri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adri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adric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adri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adri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adri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adri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adri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Quadric 13">
        <a:dk1>
          <a:srgbClr val="000000"/>
        </a:dk1>
        <a:lt1>
          <a:srgbClr val="FFFFFF"/>
        </a:lt1>
        <a:dk2>
          <a:srgbClr val="23534E"/>
        </a:dk2>
        <a:lt2>
          <a:srgbClr val="FFFFFF"/>
        </a:lt2>
        <a:accent1>
          <a:srgbClr val="E46917"/>
        </a:accent1>
        <a:accent2>
          <a:srgbClr val="0A284C"/>
        </a:accent2>
        <a:accent3>
          <a:srgbClr val="FFFFFF"/>
        </a:accent3>
        <a:accent4>
          <a:srgbClr val="000000"/>
        </a:accent4>
        <a:accent5>
          <a:srgbClr val="EFB9AB"/>
        </a:accent5>
        <a:accent6>
          <a:srgbClr val="082344"/>
        </a:accent6>
        <a:hlink>
          <a:srgbClr val="992137"/>
        </a:hlink>
        <a:folHlink>
          <a:srgbClr val="A6A6A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ICA</Template>
  <TotalTime>28</TotalTime>
  <Words>458</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ICA</vt:lpstr>
      <vt:lpstr>APEC Distribution Transformers Survey S EWG 15 12A – Progress Update</vt:lpstr>
      <vt:lpstr>Project Identity</vt:lpstr>
      <vt:lpstr>Project Design</vt:lpstr>
      <vt:lpstr>Research Structure</vt:lpstr>
      <vt:lpstr>Project Status</vt:lpstr>
      <vt:lpstr>Cooperation from EGEEC</vt:lpstr>
      <vt:lpstr>Thank you</vt:lpstr>
    </vt:vector>
  </TitlesOfParts>
  <Company>ICACN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APEC Distribution Transformers Survey S EWG 15 12A – Progress Update</dc:title>
  <dc:creator>Pierre Cazelles</dc:creator>
  <cp:lastModifiedBy>Pierre Cazelles</cp:lastModifiedBy>
  <cp:revision>2</cp:revision>
  <cp:lastPrinted>2012-04-12T16:08:07Z</cp:lastPrinted>
  <dcterms:created xsi:type="dcterms:W3CDTF">2012-11-07T06:02:56Z</dcterms:created>
  <dcterms:modified xsi:type="dcterms:W3CDTF">2012-11-07T06:31:05Z</dcterms:modified>
</cp:coreProperties>
</file>