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1" r:id="rId2"/>
    <p:sldId id="257" r:id="rId3"/>
    <p:sldId id="258" r:id="rId4"/>
    <p:sldId id="259" r:id="rId5"/>
    <p:sldId id="260" r:id="rId6"/>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159" autoAdjust="0"/>
  </p:normalViewPr>
  <p:slideViewPr>
    <p:cSldViewPr>
      <p:cViewPr>
        <p:scale>
          <a:sx n="74" d="100"/>
          <a:sy n="74" d="100"/>
        </p:scale>
        <p:origin x="-144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ตัวยึดหัวกระดาษ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ตัวยึดวันที่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FEF2D2-5D07-4E60-A720-CC3DF360ED0F}" type="datetimeFigureOut">
              <a:rPr lang="en-US" smtClean="0"/>
              <a:pPr/>
              <a:t>10/11/2013</a:t>
            </a:fld>
            <a:endParaRPr lang="en-US"/>
          </a:p>
        </p:txBody>
      </p:sp>
      <p:sp>
        <p:nvSpPr>
          <p:cNvPr id="4" name="ตัวยึดรูปบนภาพนิ่ง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ตัวยึดบันทึกย่อ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a:p>
        </p:txBody>
      </p:sp>
      <p:sp>
        <p:nvSpPr>
          <p:cNvPr id="6" name="ตัวยึดท้ายกระดา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ตัวยึดหมายเลขภาพนิ่ง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5134A0-6E7B-43E8-B24A-A6DF943277C3}" type="slidenum">
              <a:rPr lang="en-US" smtClean="0"/>
              <a:pPr/>
              <a:t>‹#›</a:t>
            </a:fld>
            <a:endParaRPr lang="en-US"/>
          </a:p>
        </p:txBody>
      </p:sp>
    </p:spTree>
    <p:extLst>
      <p:ext uri="{BB962C8B-B14F-4D97-AF65-F5344CB8AC3E}">
        <p14:creationId xmlns:p14="http://schemas.microsoft.com/office/powerpoint/2010/main" val="1466485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endParaRPr lang="en-US"/>
          </a:p>
        </p:txBody>
      </p:sp>
      <p:sp>
        <p:nvSpPr>
          <p:cNvPr id="4" name="ตัวยึดหมายเลขภาพนิ่ง 3"/>
          <p:cNvSpPr>
            <a:spLocks noGrp="1"/>
          </p:cNvSpPr>
          <p:nvPr>
            <p:ph type="sldNum" sz="quarter" idx="10"/>
          </p:nvPr>
        </p:nvSpPr>
        <p:spPr/>
        <p:txBody>
          <a:bodyPr/>
          <a:lstStyle/>
          <a:p>
            <a:fld id="{4D5134A0-6E7B-43E8-B24A-A6DF943277C3}"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endParaRPr lang="en-US"/>
          </a:p>
        </p:txBody>
      </p:sp>
      <p:sp>
        <p:nvSpPr>
          <p:cNvPr id="4" name="ตัวยึดหมายเลขภาพนิ่ง 3"/>
          <p:cNvSpPr>
            <a:spLocks noGrp="1"/>
          </p:cNvSpPr>
          <p:nvPr>
            <p:ph type="sldNum" sz="quarter" idx="10"/>
          </p:nvPr>
        </p:nvSpPr>
        <p:spPr/>
        <p:txBody>
          <a:bodyPr/>
          <a:lstStyle/>
          <a:p>
            <a:fld id="{4D5134A0-6E7B-43E8-B24A-A6DF943277C3}"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endParaRPr lang="en-US"/>
          </a:p>
        </p:txBody>
      </p:sp>
      <p:sp>
        <p:nvSpPr>
          <p:cNvPr id="4" name="ตัวยึดหมายเลขภาพนิ่ง 3"/>
          <p:cNvSpPr>
            <a:spLocks noGrp="1"/>
          </p:cNvSpPr>
          <p:nvPr>
            <p:ph type="sldNum" sz="quarter" idx="10"/>
          </p:nvPr>
        </p:nvSpPr>
        <p:spPr/>
        <p:txBody>
          <a:bodyPr/>
          <a:lstStyle/>
          <a:p>
            <a:fld id="{4D5134A0-6E7B-43E8-B24A-A6DF943277C3}"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By APEC Protocol, KMUTT, as a contractor appointed by DEDE, has to sign a contract with APEC.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addition, APEC has to have a TOR for hiring KMUTT to </a:t>
            </a:r>
            <a:r>
              <a:rPr lang="en-US" dirty="0" err="1" smtClean="0"/>
              <a:t>to</a:t>
            </a:r>
            <a:r>
              <a:rPr lang="en-US" dirty="0" smtClean="0"/>
              <a:t> do the job. At the moment, I am drafting the TOR for </a:t>
            </a:r>
            <a:r>
              <a:rPr lang="en-US" dirty="0" err="1" smtClean="0"/>
              <a:t>Dr.Prasert</a:t>
            </a:r>
            <a:r>
              <a:rPr lang="en-US" dirty="0" smtClean="0"/>
              <a:t> to send it to APEC to develop the contract.</a:t>
            </a:r>
          </a:p>
          <a:p>
            <a:endParaRPr lang="en-US" dirty="0"/>
          </a:p>
        </p:txBody>
      </p:sp>
      <p:sp>
        <p:nvSpPr>
          <p:cNvPr id="4" name="ตัวยึดหมายเลขภาพนิ่ง 3"/>
          <p:cNvSpPr>
            <a:spLocks noGrp="1"/>
          </p:cNvSpPr>
          <p:nvPr>
            <p:ph type="sldNum" sz="quarter" idx="10"/>
          </p:nvPr>
        </p:nvSpPr>
        <p:spPr/>
        <p:txBody>
          <a:bodyPr/>
          <a:lstStyle/>
          <a:p>
            <a:fld id="{4D5134A0-6E7B-43E8-B24A-A6DF943277C3}"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h-T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h-TH"/>
          </a:p>
        </p:txBody>
      </p:sp>
      <p:sp>
        <p:nvSpPr>
          <p:cNvPr id="4" name="Date Placeholder 3"/>
          <p:cNvSpPr>
            <a:spLocks noGrp="1"/>
          </p:cNvSpPr>
          <p:nvPr>
            <p:ph type="dt" sz="half" idx="10"/>
          </p:nvPr>
        </p:nvSpPr>
        <p:spPr/>
        <p:txBody>
          <a:bodyPr/>
          <a:lstStyle/>
          <a:p>
            <a:fld id="{6377752A-5B33-447B-A299-33E4452BBB0B}" type="datetimeFigureOut">
              <a:rPr lang="th-TH" smtClean="0"/>
              <a:pPr/>
              <a:t>11/10/56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98CAFAFB-D3DA-4B36-8DB9-E2D7983333F2}" type="slidenum">
              <a:rPr lang="th-TH" smtClean="0"/>
              <a:pPr/>
              <a:t>‹#›</a:t>
            </a:fld>
            <a:endParaRPr lang="th-TH"/>
          </a:p>
        </p:txBody>
      </p:sp>
    </p:spTree>
    <p:extLst>
      <p:ext uri="{BB962C8B-B14F-4D97-AF65-F5344CB8AC3E}">
        <p14:creationId xmlns:p14="http://schemas.microsoft.com/office/powerpoint/2010/main" val="314202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6377752A-5B33-447B-A299-33E4452BBB0B}" type="datetimeFigureOut">
              <a:rPr lang="th-TH" smtClean="0"/>
              <a:pPr/>
              <a:t>11/10/56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98CAFAFB-D3DA-4B36-8DB9-E2D7983333F2}" type="slidenum">
              <a:rPr lang="th-TH" smtClean="0"/>
              <a:pPr/>
              <a:t>‹#›</a:t>
            </a:fld>
            <a:endParaRPr lang="th-TH"/>
          </a:p>
        </p:txBody>
      </p:sp>
    </p:spTree>
    <p:extLst>
      <p:ext uri="{BB962C8B-B14F-4D97-AF65-F5344CB8AC3E}">
        <p14:creationId xmlns:p14="http://schemas.microsoft.com/office/powerpoint/2010/main" val="79833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h-T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6377752A-5B33-447B-A299-33E4452BBB0B}" type="datetimeFigureOut">
              <a:rPr lang="th-TH" smtClean="0"/>
              <a:pPr/>
              <a:t>11/10/56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98CAFAFB-D3DA-4B36-8DB9-E2D7983333F2}" type="slidenum">
              <a:rPr lang="th-TH" smtClean="0"/>
              <a:pPr/>
              <a:t>‹#›</a:t>
            </a:fld>
            <a:endParaRPr lang="th-TH"/>
          </a:p>
        </p:txBody>
      </p:sp>
    </p:spTree>
    <p:extLst>
      <p:ext uri="{BB962C8B-B14F-4D97-AF65-F5344CB8AC3E}">
        <p14:creationId xmlns:p14="http://schemas.microsoft.com/office/powerpoint/2010/main" val="3794859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6377752A-5B33-447B-A299-33E4452BBB0B}" type="datetimeFigureOut">
              <a:rPr lang="th-TH" smtClean="0"/>
              <a:pPr/>
              <a:t>11/10/56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98CAFAFB-D3DA-4B36-8DB9-E2D7983333F2}" type="slidenum">
              <a:rPr lang="th-TH" smtClean="0"/>
              <a:pPr/>
              <a:t>‹#›</a:t>
            </a:fld>
            <a:endParaRPr lang="th-TH"/>
          </a:p>
        </p:txBody>
      </p:sp>
    </p:spTree>
    <p:extLst>
      <p:ext uri="{BB962C8B-B14F-4D97-AF65-F5344CB8AC3E}">
        <p14:creationId xmlns:p14="http://schemas.microsoft.com/office/powerpoint/2010/main" val="314670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h-T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77752A-5B33-447B-A299-33E4452BBB0B}" type="datetimeFigureOut">
              <a:rPr lang="th-TH" smtClean="0"/>
              <a:pPr/>
              <a:t>11/10/56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98CAFAFB-D3DA-4B36-8DB9-E2D7983333F2}" type="slidenum">
              <a:rPr lang="th-TH" smtClean="0"/>
              <a:pPr/>
              <a:t>‹#›</a:t>
            </a:fld>
            <a:endParaRPr lang="th-TH"/>
          </a:p>
        </p:txBody>
      </p:sp>
    </p:spTree>
    <p:extLst>
      <p:ext uri="{BB962C8B-B14F-4D97-AF65-F5344CB8AC3E}">
        <p14:creationId xmlns:p14="http://schemas.microsoft.com/office/powerpoint/2010/main" val="57137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Date Placeholder 4"/>
          <p:cNvSpPr>
            <a:spLocks noGrp="1"/>
          </p:cNvSpPr>
          <p:nvPr>
            <p:ph type="dt" sz="half" idx="10"/>
          </p:nvPr>
        </p:nvSpPr>
        <p:spPr/>
        <p:txBody>
          <a:bodyPr/>
          <a:lstStyle/>
          <a:p>
            <a:fld id="{6377752A-5B33-447B-A299-33E4452BBB0B}" type="datetimeFigureOut">
              <a:rPr lang="th-TH" smtClean="0"/>
              <a:pPr/>
              <a:t>11/10/56</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98CAFAFB-D3DA-4B36-8DB9-E2D7983333F2}" type="slidenum">
              <a:rPr lang="th-TH" smtClean="0"/>
              <a:pPr/>
              <a:t>‹#›</a:t>
            </a:fld>
            <a:endParaRPr lang="th-TH"/>
          </a:p>
        </p:txBody>
      </p:sp>
    </p:spTree>
    <p:extLst>
      <p:ext uri="{BB962C8B-B14F-4D97-AF65-F5344CB8AC3E}">
        <p14:creationId xmlns:p14="http://schemas.microsoft.com/office/powerpoint/2010/main" val="140012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h-T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7" name="Date Placeholder 6"/>
          <p:cNvSpPr>
            <a:spLocks noGrp="1"/>
          </p:cNvSpPr>
          <p:nvPr>
            <p:ph type="dt" sz="half" idx="10"/>
          </p:nvPr>
        </p:nvSpPr>
        <p:spPr/>
        <p:txBody>
          <a:bodyPr/>
          <a:lstStyle/>
          <a:p>
            <a:fld id="{6377752A-5B33-447B-A299-33E4452BBB0B}" type="datetimeFigureOut">
              <a:rPr lang="th-TH" smtClean="0"/>
              <a:pPr/>
              <a:t>11/10/56</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98CAFAFB-D3DA-4B36-8DB9-E2D7983333F2}" type="slidenum">
              <a:rPr lang="th-TH" smtClean="0"/>
              <a:pPr/>
              <a:t>‹#›</a:t>
            </a:fld>
            <a:endParaRPr lang="th-TH"/>
          </a:p>
        </p:txBody>
      </p:sp>
    </p:spTree>
    <p:extLst>
      <p:ext uri="{BB962C8B-B14F-4D97-AF65-F5344CB8AC3E}">
        <p14:creationId xmlns:p14="http://schemas.microsoft.com/office/powerpoint/2010/main" val="4201366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Date Placeholder 2"/>
          <p:cNvSpPr>
            <a:spLocks noGrp="1"/>
          </p:cNvSpPr>
          <p:nvPr>
            <p:ph type="dt" sz="half" idx="10"/>
          </p:nvPr>
        </p:nvSpPr>
        <p:spPr/>
        <p:txBody>
          <a:bodyPr/>
          <a:lstStyle/>
          <a:p>
            <a:fld id="{6377752A-5B33-447B-A299-33E4452BBB0B}" type="datetimeFigureOut">
              <a:rPr lang="th-TH" smtClean="0"/>
              <a:pPr/>
              <a:t>11/10/56</a:t>
            </a:fld>
            <a:endParaRPr lang="th-TH"/>
          </a:p>
        </p:txBody>
      </p:sp>
      <p:sp>
        <p:nvSpPr>
          <p:cNvPr id="4" name="Footer Placeholder 3"/>
          <p:cNvSpPr>
            <a:spLocks noGrp="1"/>
          </p:cNvSpPr>
          <p:nvPr>
            <p:ph type="ftr" sz="quarter" idx="11"/>
          </p:nvPr>
        </p:nvSpPr>
        <p:spPr/>
        <p:txBody>
          <a:bodyPr/>
          <a:lstStyle/>
          <a:p>
            <a:endParaRPr lang="th-TH"/>
          </a:p>
        </p:txBody>
      </p:sp>
      <p:sp>
        <p:nvSpPr>
          <p:cNvPr id="5" name="Slide Number Placeholder 4"/>
          <p:cNvSpPr>
            <a:spLocks noGrp="1"/>
          </p:cNvSpPr>
          <p:nvPr>
            <p:ph type="sldNum" sz="quarter" idx="12"/>
          </p:nvPr>
        </p:nvSpPr>
        <p:spPr/>
        <p:txBody>
          <a:bodyPr/>
          <a:lstStyle/>
          <a:p>
            <a:fld id="{98CAFAFB-D3DA-4B36-8DB9-E2D7983333F2}" type="slidenum">
              <a:rPr lang="th-TH" smtClean="0"/>
              <a:pPr/>
              <a:t>‹#›</a:t>
            </a:fld>
            <a:endParaRPr lang="th-TH"/>
          </a:p>
        </p:txBody>
      </p:sp>
    </p:spTree>
    <p:extLst>
      <p:ext uri="{BB962C8B-B14F-4D97-AF65-F5344CB8AC3E}">
        <p14:creationId xmlns:p14="http://schemas.microsoft.com/office/powerpoint/2010/main" val="2557375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77752A-5B33-447B-A299-33E4452BBB0B}" type="datetimeFigureOut">
              <a:rPr lang="th-TH" smtClean="0"/>
              <a:pPr/>
              <a:t>11/10/56</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98CAFAFB-D3DA-4B36-8DB9-E2D7983333F2}" type="slidenum">
              <a:rPr lang="th-TH" smtClean="0"/>
              <a:pPr/>
              <a:t>‹#›</a:t>
            </a:fld>
            <a:endParaRPr lang="th-TH"/>
          </a:p>
        </p:txBody>
      </p:sp>
    </p:spTree>
    <p:extLst>
      <p:ext uri="{BB962C8B-B14F-4D97-AF65-F5344CB8AC3E}">
        <p14:creationId xmlns:p14="http://schemas.microsoft.com/office/powerpoint/2010/main" val="1930954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h-T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77752A-5B33-447B-A299-33E4452BBB0B}" type="datetimeFigureOut">
              <a:rPr lang="th-TH" smtClean="0"/>
              <a:pPr/>
              <a:t>11/10/56</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98CAFAFB-D3DA-4B36-8DB9-E2D7983333F2}" type="slidenum">
              <a:rPr lang="th-TH" smtClean="0"/>
              <a:pPr/>
              <a:t>‹#›</a:t>
            </a:fld>
            <a:endParaRPr lang="th-TH"/>
          </a:p>
        </p:txBody>
      </p:sp>
    </p:spTree>
    <p:extLst>
      <p:ext uri="{BB962C8B-B14F-4D97-AF65-F5344CB8AC3E}">
        <p14:creationId xmlns:p14="http://schemas.microsoft.com/office/powerpoint/2010/main" val="1527221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h-T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h-T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77752A-5B33-447B-A299-33E4452BBB0B}" type="datetimeFigureOut">
              <a:rPr lang="th-TH" smtClean="0"/>
              <a:pPr/>
              <a:t>11/10/56</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98CAFAFB-D3DA-4B36-8DB9-E2D7983333F2}" type="slidenum">
              <a:rPr lang="th-TH" smtClean="0"/>
              <a:pPr/>
              <a:t>‹#›</a:t>
            </a:fld>
            <a:endParaRPr lang="th-TH"/>
          </a:p>
        </p:txBody>
      </p:sp>
    </p:spTree>
    <p:extLst>
      <p:ext uri="{BB962C8B-B14F-4D97-AF65-F5344CB8AC3E}">
        <p14:creationId xmlns:p14="http://schemas.microsoft.com/office/powerpoint/2010/main" val="114668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h-TH"/>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77752A-5B33-447B-A299-33E4452BBB0B}" type="datetimeFigureOut">
              <a:rPr lang="th-TH" smtClean="0"/>
              <a:pPr/>
              <a:t>11/10/56</a:t>
            </a:fld>
            <a:endParaRPr lang="th-T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h-T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CAFAFB-D3DA-4B36-8DB9-E2D7983333F2}" type="slidenum">
              <a:rPr lang="th-TH" smtClean="0"/>
              <a:pPr/>
              <a:t>‹#›</a:t>
            </a:fld>
            <a:endParaRPr lang="th-TH"/>
          </a:p>
        </p:txBody>
      </p:sp>
    </p:spTree>
    <p:extLst>
      <p:ext uri="{BB962C8B-B14F-4D97-AF65-F5344CB8AC3E}">
        <p14:creationId xmlns:p14="http://schemas.microsoft.com/office/powerpoint/2010/main" val="30903788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EWG13 2012A</a:t>
            </a:r>
            <a:br>
              <a:rPr lang="en-GB" dirty="0" smtClean="0"/>
            </a:br>
            <a:r>
              <a:rPr lang="en-GB" sz="3600" dirty="0" smtClean="0"/>
              <a:t>Energy Saving Windows Thermal Performance Simulation Training Thailand</a:t>
            </a:r>
            <a:endParaRPr lang="en-GB" dirty="0"/>
          </a:p>
        </p:txBody>
      </p:sp>
      <p:sp>
        <p:nvSpPr>
          <p:cNvPr id="3" name="Subtitle 2"/>
          <p:cNvSpPr>
            <a:spLocks noGrp="1"/>
          </p:cNvSpPr>
          <p:nvPr>
            <p:ph type="subTitle" idx="1"/>
          </p:nvPr>
        </p:nvSpPr>
        <p:spPr/>
        <p:txBody>
          <a:bodyPr>
            <a:normAutofit fontScale="70000" lnSpcReduction="20000"/>
          </a:bodyPr>
          <a:lstStyle/>
          <a:p>
            <a:endParaRPr lang="en-GB" dirty="0" smtClean="0"/>
          </a:p>
          <a:p>
            <a:endParaRPr lang="en-GB" dirty="0" smtClean="0"/>
          </a:p>
          <a:p>
            <a:r>
              <a:rPr lang="en-GB" dirty="0" smtClean="0"/>
              <a:t>8 November 2012</a:t>
            </a:r>
          </a:p>
          <a:p>
            <a:r>
              <a:rPr lang="en-GB" dirty="0" smtClean="0"/>
              <a:t>EGEE&amp;C 40</a:t>
            </a:r>
          </a:p>
          <a:p>
            <a:r>
              <a:rPr lang="en-GB" dirty="0" smtClean="0"/>
              <a:t>The Howard Plaza Hotel Taipei, Taipei</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1" y="152400"/>
            <a:ext cx="8229600" cy="954107"/>
          </a:xfrm>
          <a:prstGeom prst="rect">
            <a:avLst/>
          </a:prstGeom>
          <a:noFill/>
        </p:spPr>
        <p:txBody>
          <a:bodyPr wrap="square" rtlCol="0">
            <a:spAutoFit/>
          </a:bodyPr>
          <a:lstStyle/>
          <a:p>
            <a:r>
              <a:rPr lang="en-US" b="1" dirty="0" smtClean="0"/>
              <a:t>Development of </a:t>
            </a:r>
            <a:r>
              <a:rPr lang="en-US" b="1" dirty="0"/>
              <a:t>Energy Saving Window Thermal Performance Simulation Training</a:t>
            </a:r>
            <a:r>
              <a:rPr lang="en-US" b="1" dirty="0" smtClean="0"/>
              <a:t> </a:t>
            </a:r>
            <a:endParaRPr lang="th-TH" b="1" dirty="0"/>
          </a:p>
        </p:txBody>
      </p:sp>
      <p:sp>
        <p:nvSpPr>
          <p:cNvPr id="3" name="TextBox 2"/>
          <p:cNvSpPr txBox="1"/>
          <p:nvPr/>
        </p:nvSpPr>
        <p:spPr>
          <a:xfrm>
            <a:off x="609600" y="1143000"/>
            <a:ext cx="8001000" cy="4401205"/>
          </a:xfrm>
          <a:prstGeom prst="rect">
            <a:avLst/>
          </a:prstGeom>
          <a:noFill/>
        </p:spPr>
        <p:txBody>
          <a:bodyPr wrap="square" rtlCol="0">
            <a:spAutoFit/>
          </a:bodyPr>
          <a:lstStyle/>
          <a:p>
            <a:pPr marL="457200" indent="-457200">
              <a:buFont typeface="Arial"/>
              <a:buChar char="•"/>
            </a:pPr>
            <a:r>
              <a:rPr lang="en-US" sz="2400" dirty="0"/>
              <a:t>This workshop follows the success of the first one taken place in  June 2011. </a:t>
            </a:r>
            <a:endParaRPr lang="en-US" sz="2400" dirty="0" smtClean="0"/>
          </a:p>
          <a:p>
            <a:pPr marL="457200" indent="-457200">
              <a:buFont typeface="Arial"/>
              <a:buChar char="•"/>
            </a:pPr>
            <a:r>
              <a:rPr lang="en-US" sz="2400" dirty="0" smtClean="0"/>
              <a:t>An activities </a:t>
            </a:r>
            <a:r>
              <a:rPr lang="en-US" sz="2400" dirty="0"/>
              <a:t>towards the establishment of </a:t>
            </a:r>
            <a:r>
              <a:rPr lang="en-US" sz="2400" dirty="0">
                <a:solidFill>
                  <a:srgbClr val="FF0000"/>
                </a:solidFill>
              </a:rPr>
              <a:t>Building Materials Testing and Certification Center (BMTCC)</a:t>
            </a:r>
            <a:r>
              <a:rPr lang="en-US" sz="2400" dirty="0" smtClean="0"/>
              <a:t>.</a:t>
            </a:r>
          </a:p>
          <a:p>
            <a:pPr marL="457200" indent="-457200">
              <a:buFont typeface="Arial"/>
              <a:buChar char="•"/>
            </a:pPr>
            <a:r>
              <a:rPr lang="en-US" sz="2400" dirty="0" smtClean="0"/>
              <a:t>The workshop runs under the cooperation among  4 parties</a:t>
            </a:r>
          </a:p>
          <a:p>
            <a:pPr marL="914400" lvl="1" indent="-457200">
              <a:buFont typeface="Arial"/>
              <a:buChar char="•"/>
            </a:pPr>
            <a:r>
              <a:rPr lang="en-US" sz="2200" dirty="0" smtClean="0">
                <a:solidFill>
                  <a:srgbClr val="FF0000"/>
                </a:solidFill>
              </a:rPr>
              <a:t>DEDE </a:t>
            </a:r>
            <a:r>
              <a:rPr lang="en-US" sz="2200" dirty="0" smtClean="0"/>
              <a:t>(Dr. </a:t>
            </a:r>
            <a:r>
              <a:rPr lang="en-US" sz="2200" dirty="0" err="1" smtClean="0"/>
              <a:t>Prasert</a:t>
            </a:r>
            <a:r>
              <a:rPr lang="en-US" sz="2200" dirty="0" smtClean="0"/>
              <a:t> </a:t>
            </a:r>
            <a:r>
              <a:rPr lang="en-US" sz="2200" dirty="0" err="1" smtClean="0"/>
              <a:t>Sinsukprasert</a:t>
            </a:r>
            <a:r>
              <a:rPr lang="en-US" sz="2200" dirty="0" smtClean="0"/>
              <a:t>)</a:t>
            </a:r>
          </a:p>
          <a:p>
            <a:pPr marL="914400" lvl="1" indent="-457200">
              <a:buFont typeface="Arial"/>
              <a:buChar char="•"/>
            </a:pPr>
            <a:r>
              <a:rPr lang="en-US" sz="2200" dirty="0" smtClean="0">
                <a:solidFill>
                  <a:srgbClr val="FF0000"/>
                </a:solidFill>
              </a:rPr>
              <a:t>USDOE</a:t>
            </a:r>
            <a:r>
              <a:rPr lang="en-US" sz="2200" dirty="0" smtClean="0"/>
              <a:t> (Mark Le France and Cary </a:t>
            </a:r>
            <a:r>
              <a:rPr lang="en-US" sz="2200" dirty="0" err="1" smtClean="0"/>
              <a:t>Bloyd</a:t>
            </a:r>
            <a:r>
              <a:rPr lang="en-US" sz="2200" dirty="0" smtClean="0"/>
              <a:t>)</a:t>
            </a:r>
          </a:p>
          <a:p>
            <a:pPr marL="914400" lvl="1" indent="-457200">
              <a:buFont typeface="Arial"/>
              <a:buChar char="•"/>
            </a:pPr>
            <a:r>
              <a:rPr lang="en-US" sz="2200" dirty="0" smtClean="0">
                <a:solidFill>
                  <a:srgbClr val="FF0000"/>
                </a:solidFill>
              </a:rPr>
              <a:t>US Consultant </a:t>
            </a:r>
            <a:r>
              <a:rPr lang="en-US" sz="2200" dirty="0" smtClean="0"/>
              <a:t>(</a:t>
            </a:r>
            <a:r>
              <a:rPr lang="en-US" sz="2200" dirty="0" err="1" smtClean="0"/>
              <a:t>Bipin</a:t>
            </a:r>
            <a:r>
              <a:rPr lang="en-US" sz="2200" dirty="0" smtClean="0"/>
              <a:t> Shah) </a:t>
            </a:r>
          </a:p>
          <a:p>
            <a:pPr marL="914400" lvl="1" indent="-457200">
              <a:buFont typeface="Arial"/>
              <a:buChar char="•"/>
            </a:pPr>
            <a:r>
              <a:rPr lang="en-US" sz="2200" dirty="0" smtClean="0">
                <a:solidFill>
                  <a:srgbClr val="FF0000"/>
                </a:solidFill>
              </a:rPr>
              <a:t>KMUTT</a:t>
            </a:r>
            <a:r>
              <a:rPr lang="en-US" sz="2200" dirty="0" smtClean="0"/>
              <a:t> (Dr.Pattana </a:t>
            </a:r>
            <a:r>
              <a:rPr lang="en-US" sz="2200" dirty="0" err="1" smtClean="0"/>
              <a:t>Rakkwamsuk</a:t>
            </a:r>
            <a:r>
              <a:rPr lang="en-US" sz="2200" dirty="0" smtClean="0"/>
              <a:t>)</a:t>
            </a:r>
          </a:p>
          <a:p>
            <a:pPr marL="457200" indent="-457200">
              <a:buFont typeface="Arial"/>
              <a:buChar char="•"/>
            </a:pPr>
            <a:r>
              <a:rPr lang="en-US" sz="2400" dirty="0" smtClean="0"/>
              <a:t>Proposal was submitted to APEC Secretariat Office in Singapore in </a:t>
            </a:r>
            <a:r>
              <a:rPr lang="en-US" sz="2400" dirty="0" smtClean="0">
                <a:solidFill>
                  <a:srgbClr val="FF0000"/>
                </a:solidFill>
              </a:rPr>
              <a:t>June 2012</a:t>
            </a:r>
            <a:r>
              <a:rPr lang="en-US" sz="2400" dirty="0" smtClean="0"/>
              <a:t> and a grant to run the workshop  was awarded in mid of </a:t>
            </a:r>
            <a:r>
              <a:rPr lang="en-US" sz="2400" dirty="0" smtClean="0">
                <a:solidFill>
                  <a:srgbClr val="FF0000"/>
                </a:solidFill>
              </a:rPr>
              <a:t>July 2012</a:t>
            </a:r>
            <a:r>
              <a:rPr lang="en-US" sz="2400" dirty="0" smtClean="0"/>
              <a:t>. </a:t>
            </a:r>
            <a:endParaRPr lang="en-US" sz="2400" dirty="0"/>
          </a:p>
        </p:txBody>
      </p:sp>
    </p:spTree>
    <p:extLst>
      <p:ext uri="{BB962C8B-B14F-4D97-AF65-F5344CB8AC3E}">
        <p14:creationId xmlns:p14="http://schemas.microsoft.com/office/powerpoint/2010/main" val="995760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914400"/>
            <a:ext cx="8443665" cy="5262979"/>
          </a:xfrm>
          <a:prstGeom prst="rect">
            <a:avLst/>
          </a:prstGeom>
          <a:noFill/>
        </p:spPr>
        <p:txBody>
          <a:bodyPr wrap="square" rtlCol="0">
            <a:spAutoFit/>
          </a:bodyPr>
          <a:lstStyle/>
          <a:p>
            <a:pPr marL="457200" indent="-457200">
              <a:buFont typeface="Arial"/>
              <a:buChar char="•"/>
            </a:pPr>
            <a:r>
              <a:rPr lang="en-US" dirty="0" smtClean="0"/>
              <a:t>In the proposal, responsible role </a:t>
            </a:r>
          </a:p>
          <a:p>
            <a:pPr marL="914400" lvl="1" indent="-457200">
              <a:buFont typeface="Arial"/>
              <a:buChar char="•"/>
            </a:pPr>
            <a:r>
              <a:rPr lang="en-US" dirty="0" err="1" smtClean="0"/>
              <a:t>Dr.Prasert</a:t>
            </a:r>
            <a:r>
              <a:rPr lang="en-US" dirty="0" smtClean="0"/>
              <a:t> (DEDE) is the </a:t>
            </a:r>
            <a:r>
              <a:rPr lang="en-US" dirty="0" smtClean="0">
                <a:solidFill>
                  <a:srgbClr val="FF0000"/>
                </a:solidFill>
              </a:rPr>
              <a:t>project overseer</a:t>
            </a:r>
          </a:p>
          <a:p>
            <a:pPr marL="914400" lvl="1" indent="-457200">
              <a:buFont typeface="Arial"/>
              <a:buChar char="•"/>
            </a:pPr>
            <a:r>
              <a:rPr lang="en-US" dirty="0" err="1" smtClean="0"/>
              <a:t>Dr.Pattana</a:t>
            </a:r>
            <a:r>
              <a:rPr lang="en-US" dirty="0" smtClean="0"/>
              <a:t> (KMUTT) is responsible for </a:t>
            </a:r>
            <a:r>
              <a:rPr lang="en-US" dirty="0" smtClean="0">
                <a:solidFill>
                  <a:srgbClr val="FF0000"/>
                </a:solidFill>
              </a:rPr>
              <a:t>organizing the workshop</a:t>
            </a:r>
            <a:endParaRPr lang="en-US" dirty="0" smtClean="0"/>
          </a:p>
          <a:p>
            <a:pPr marL="457200" indent="-457200">
              <a:buFont typeface="Arial"/>
              <a:buChar char="•"/>
            </a:pPr>
            <a:r>
              <a:rPr lang="en-US" dirty="0" smtClean="0">
                <a:solidFill>
                  <a:srgbClr val="FF0000"/>
                </a:solidFill>
              </a:rPr>
              <a:t>A four-day workshop </a:t>
            </a:r>
          </a:p>
          <a:p>
            <a:pPr marL="914400" lvl="1" indent="-457200">
              <a:buFont typeface="Arial"/>
              <a:buChar char="•"/>
            </a:pPr>
            <a:r>
              <a:rPr lang="en-US" dirty="0" smtClean="0"/>
              <a:t>the first day will be arranged for </a:t>
            </a:r>
            <a:r>
              <a:rPr lang="en-US" dirty="0" smtClean="0">
                <a:solidFill>
                  <a:srgbClr val="FF0000"/>
                </a:solidFill>
              </a:rPr>
              <a:t>a policy workshop </a:t>
            </a:r>
          </a:p>
          <a:p>
            <a:pPr marL="914400" lvl="1" indent="-457200">
              <a:buFont typeface="Arial"/>
              <a:buChar char="•"/>
            </a:pPr>
            <a:r>
              <a:rPr lang="en-US" dirty="0" smtClean="0"/>
              <a:t>the rest will be a </a:t>
            </a:r>
            <a:r>
              <a:rPr lang="en-US" dirty="0" smtClean="0">
                <a:solidFill>
                  <a:srgbClr val="FF0000"/>
                </a:solidFill>
              </a:rPr>
              <a:t>window performance software training</a:t>
            </a:r>
          </a:p>
          <a:p>
            <a:pPr marL="457200" indent="-457200">
              <a:buFont typeface="Arial"/>
              <a:buChar char="•"/>
            </a:pPr>
            <a:r>
              <a:rPr lang="en-US" dirty="0" smtClean="0"/>
              <a:t>The </a:t>
            </a:r>
            <a:r>
              <a:rPr lang="en-US" dirty="0"/>
              <a:t>project costs </a:t>
            </a:r>
            <a:r>
              <a:rPr lang="en-US" b="1" i="1" dirty="0"/>
              <a:t>USD</a:t>
            </a:r>
            <a:r>
              <a:rPr lang="en-US" i="1" dirty="0"/>
              <a:t> </a:t>
            </a:r>
            <a:r>
              <a:rPr lang="en-US" dirty="0" smtClean="0"/>
              <a:t>$</a:t>
            </a:r>
            <a:r>
              <a:rPr lang="en-US" dirty="0"/>
              <a:t>98,956.25 </a:t>
            </a:r>
            <a:endParaRPr lang="en-US" dirty="0" smtClean="0"/>
          </a:p>
          <a:p>
            <a:pPr marL="914400" lvl="1" indent="-457200">
              <a:buFont typeface="Arial"/>
              <a:buChar char="•"/>
            </a:pPr>
            <a:r>
              <a:rPr lang="en-US" dirty="0" smtClean="0"/>
              <a:t>Only </a:t>
            </a:r>
            <a:r>
              <a:rPr lang="en-US" b="1" i="1" dirty="0">
                <a:solidFill>
                  <a:srgbClr val="FF0000"/>
                </a:solidFill>
              </a:rPr>
              <a:t>USD </a:t>
            </a:r>
            <a:r>
              <a:rPr lang="en-US" dirty="0">
                <a:solidFill>
                  <a:srgbClr val="FF0000"/>
                </a:solidFill>
              </a:rPr>
              <a:t>67,156.25 was requested from </a:t>
            </a:r>
            <a:r>
              <a:rPr lang="en-US" dirty="0" smtClean="0">
                <a:solidFill>
                  <a:srgbClr val="FF0000"/>
                </a:solidFill>
              </a:rPr>
              <a:t>APEC </a:t>
            </a:r>
            <a:r>
              <a:rPr lang="en-US" dirty="0" smtClean="0"/>
              <a:t/>
            </a:r>
            <a:br>
              <a:rPr lang="en-US" dirty="0" smtClean="0"/>
            </a:br>
            <a:r>
              <a:rPr lang="en-US" dirty="0" smtClean="0"/>
              <a:t>(</a:t>
            </a:r>
            <a:r>
              <a:rPr lang="en-US" b="1" i="1" dirty="0" smtClean="0"/>
              <a:t>USD </a:t>
            </a:r>
            <a:r>
              <a:rPr lang="en-US" dirty="0" smtClean="0"/>
              <a:t>19,000 for </a:t>
            </a:r>
            <a:r>
              <a:rPr lang="en-US" dirty="0" err="1" smtClean="0"/>
              <a:t>labour</a:t>
            </a:r>
            <a:r>
              <a:rPr lang="en-US" dirty="0" smtClean="0"/>
              <a:t> and hosting)</a:t>
            </a:r>
          </a:p>
          <a:p>
            <a:pPr marL="914400" lvl="1" indent="-457200">
              <a:buFont typeface="Arial"/>
              <a:buChar char="•"/>
            </a:pPr>
            <a:r>
              <a:rPr lang="en-US" dirty="0" smtClean="0"/>
              <a:t>The rest will be a </a:t>
            </a:r>
            <a:r>
              <a:rPr lang="en-US" dirty="0" smtClean="0">
                <a:solidFill>
                  <a:srgbClr val="FF0000"/>
                </a:solidFill>
              </a:rPr>
              <a:t>self-funding</a:t>
            </a:r>
          </a:p>
        </p:txBody>
      </p:sp>
      <p:sp>
        <p:nvSpPr>
          <p:cNvPr id="3" name="TextBox 2"/>
          <p:cNvSpPr txBox="1"/>
          <p:nvPr/>
        </p:nvSpPr>
        <p:spPr>
          <a:xfrm>
            <a:off x="381001" y="152400"/>
            <a:ext cx="8229600" cy="523220"/>
          </a:xfrm>
          <a:prstGeom prst="rect">
            <a:avLst/>
          </a:prstGeom>
          <a:noFill/>
        </p:spPr>
        <p:txBody>
          <a:bodyPr wrap="square" rtlCol="0">
            <a:spAutoFit/>
          </a:bodyPr>
          <a:lstStyle/>
          <a:p>
            <a:r>
              <a:rPr lang="en-US" b="1" dirty="0" smtClean="0"/>
              <a:t>Project update</a:t>
            </a:r>
            <a:endParaRPr lang="th-TH" b="1" dirty="0"/>
          </a:p>
        </p:txBody>
      </p:sp>
    </p:spTree>
    <p:extLst>
      <p:ext uri="{BB962C8B-B14F-4D97-AF65-F5344CB8AC3E}">
        <p14:creationId xmlns:p14="http://schemas.microsoft.com/office/powerpoint/2010/main" val="3654985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066800"/>
            <a:ext cx="7848600" cy="3108544"/>
          </a:xfrm>
          <a:prstGeom prst="rect">
            <a:avLst/>
          </a:prstGeom>
          <a:noFill/>
        </p:spPr>
        <p:txBody>
          <a:bodyPr wrap="square" rtlCol="0">
            <a:spAutoFit/>
          </a:bodyPr>
          <a:lstStyle/>
          <a:p>
            <a:pPr marL="457200" indent="-457200">
              <a:buFont typeface="Arial"/>
              <a:buChar char="•"/>
            </a:pPr>
            <a:r>
              <a:rPr lang="en-US" dirty="0" smtClean="0"/>
              <a:t>Initially, the workshop was planned to be organized in September 2012. Unfortunately, we could not make it due to the fact that September was too soon by the time the proposal was approved.</a:t>
            </a:r>
          </a:p>
          <a:p>
            <a:pPr marL="457200" indent="-457200">
              <a:buFont typeface="Arial"/>
              <a:buChar char="•"/>
            </a:pPr>
            <a:r>
              <a:rPr lang="en-US" dirty="0" smtClean="0"/>
              <a:t>We have rescheduled the workshop to some time in February.</a:t>
            </a:r>
          </a:p>
        </p:txBody>
      </p:sp>
      <p:sp>
        <p:nvSpPr>
          <p:cNvPr id="3" name="TextBox 2"/>
          <p:cNvSpPr txBox="1"/>
          <p:nvPr/>
        </p:nvSpPr>
        <p:spPr>
          <a:xfrm>
            <a:off x="381001" y="152400"/>
            <a:ext cx="8229600" cy="523220"/>
          </a:xfrm>
          <a:prstGeom prst="rect">
            <a:avLst/>
          </a:prstGeom>
          <a:noFill/>
        </p:spPr>
        <p:txBody>
          <a:bodyPr wrap="square" rtlCol="0">
            <a:spAutoFit/>
          </a:bodyPr>
          <a:lstStyle/>
          <a:p>
            <a:r>
              <a:rPr lang="en-US" b="1" dirty="0" smtClean="0"/>
              <a:t>Project update (Cont.)</a:t>
            </a:r>
            <a:endParaRPr lang="th-TH" b="1" dirty="0"/>
          </a:p>
        </p:txBody>
      </p:sp>
    </p:spTree>
    <p:extLst>
      <p:ext uri="{BB962C8B-B14F-4D97-AF65-F5344CB8AC3E}">
        <p14:creationId xmlns:p14="http://schemas.microsoft.com/office/powerpoint/2010/main" val="3060740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228600"/>
            <a:ext cx="5144998" cy="523220"/>
          </a:xfrm>
          <a:prstGeom prst="rect">
            <a:avLst/>
          </a:prstGeom>
          <a:noFill/>
        </p:spPr>
        <p:txBody>
          <a:bodyPr wrap="none" rtlCol="0">
            <a:spAutoFit/>
          </a:bodyPr>
          <a:lstStyle/>
          <a:p>
            <a:r>
              <a:rPr lang="en-US" b="1" dirty="0" smtClean="0"/>
              <a:t>What is the status of the project?</a:t>
            </a:r>
            <a:endParaRPr lang="en-US" b="1" dirty="0"/>
          </a:p>
        </p:txBody>
      </p:sp>
      <p:sp>
        <p:nvSpPr>
          <p:cNvPr id="3" name="TextBox 2"/>
          <p:cNvSpPr txBox="1"/>
          <p:nvPr/>
        </p:nvSpPr>
        <p:spPr>
          <a:xfrm>
            <a:off x="533400" y="838200"/>
            <a:ext cx="8001000" cy="3108543"/>
          </a:xfrm>
          <a:prstGeom prst="rect">
            <a:avLst/>
          </a:prstGeom>
          <a:noFill/>
        </p:spPr>
        <p:txBody>
          <a:bodyPr wrap="square" rtlCol="0">
            <a:spAutoFit/>
          </a:bodyPr>
          <a:lstStyle/>
          <a:p>
            <a:r>
              <a:rPr lang="en-US" dirty="0" smtClean="0"/>
              <a:t>In short, we can say:</a:t>
            </a:r>
          </a:p>
          <a:p>
            <a:pPr marL="514350" indent="-514350">
              <a:buAutoNum type="arabicParenBoth"/>
            </a:pPr>
            <a:r>
              <a:rPr lang="en-US" dirty="0" smtClean="0"/>
              <a:t>DEDE has appointed KMUTT to organized the workshop.</a:t>
            </a:r>
          </a:p>
          <a:p>
            <a:pPr marL="514350" indent="-514350">
              <a:buAutoNum type="arabicParenBoth"/>
            </a:pPr>
            <a:r>
              <a:rPr lang="en-US" dirty="0" smtClean="0"/>
              <a:t>The contract between APEC and KMUTT is being developed.</a:t>
            </a:r>
          </a:p>
          <a:p>
            <a:pPr marL="514350" indent="-514350">
              <a:buAutoNum type="arabicParenBoth"/>
            </a:pPr>
            <a:r>
              <a:rPr lang="en-US" dirty="0" smtClean="0"/>
              <a:t>The workshop is expected to take place in </a:t>
            </a:r>
            <a:r>
              <a:rPr lang="en-US" dirty="0" smtClean="0">
                <a:solidFill>
                  <a:srgbClr val="FF0000"/>
                </a:solidFill>
              </a:rPr>
              <a:t>February 2013</a:t>
            </a:r>
            <a:r>
              <a:rPr lang="en-US" dirty="0" smtClean="0"/>
              <a:t>.</a:t>
            </a:r>
            <a:endParaRPr lang="en-US" dirty="0"/>
          </a:p>
        </p:txBody>
      </p:sp>
    </p:spTree>
    <p:extLst>
      <p:ext uri="{BB962C8B-B14F-4D97-AF65-F5344CB8AC3E}">
        <p14:creationId xmlns:p14="http://schemas.microsoft.com/office/powerpoint/2010/main" val="1376051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ชุดรูปแบบของ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339</Words>
  <Application>Microsoft Office PowerPoint</Application>
  <PresentationFormat>On-screen Show (4:3)</PresentationFormat>
  <Paragraphs>39</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EWG13 2012A Energy Saving Windows Thermal Performance Simulation Training Thailand</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Pattana</dc:creator>
  <cp:lastModifiedBy>Holly Nepia</cp:lastModifiedBy>
  <cp:revision>17</cp:revision>
  <dcterms:created xsi:type="dcterms:W3CDTF">2012-10-31T10:50:39Z</dcterms:created>
  <dcterms:modified xsi:type="dcterms:W3CDTF">2013-10-10T21:24:20Z</dcterms:modified>
</cp:coreProperties>
</file>