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3" r:id="rId3"/>
    <p:sldId id="311" r:id="rId4"/>
    <p:sldId id="312" r:id="rId5"/>
    <p:sldId id="297" r:id="rId6"/>
    <p:sldId id="295" r:id="rId7"/>
    <p:sldId id="278" r:id="rId8"/>
    <p:sldId id="308" r:id="rId9"/>
    <p:sldId id="309" r:id="rId10"/>
    <p:sldId id="314" r:id="rId11"/>
    <p:sldId id="306" r:id="rId12"/>
    <p:sldId id="292" r:id="rId13"/>
    <p:sldId id="302" r:id="rId14"/>
    <p:sldId id="307" r:id="rId15"/>
    <p:sldId id="279" r:id="rId16"/>
    <p:sldId id="304" r:id="rId17"/>
    <p:sldId id="315" r:id="rId18"/>
    <p:sldId id="282" r:id="rId19"/>
    <p:sldId id="280" r:id="rId20"/>
    <p:sldId id="305" r:id="rId21"/>
    <p:sldId id="285" r:id="rId22"/>
    <p:sldId id="303" r:id="rId23"/>
    <p:sldId id="281" r:id="rId24"/>
    <p:sldId id="318" r:id="rId25"/>
    <p:sldId id="317" r:id="rId26"/>
    <p:sldId id="319" r:id="rId27"/>
    <p:sldId id="316" r:id="rId28"/>
    <p:sldId id="320" r:id="rId29"/>
    <p:sldId id="321" r:id="rId30"/>
    <p:sldId id="290" r:id="rId31"/>
    <p:sldId id="287" r:id="rId32"/>
    <p:sldId id="300" r:id="rId33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C00000"/>
    <a:srgbClr val="787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64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markellis:Documents:MEA:Compliance:APEC%20Compliance:Labelling%20-%2014.02%20v1%20(ME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ellis:Documents:MEA:Compliance:APEC%20Compliance:Standards%20-%2014.02%20v1%20(ME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ellis:Documents:MEA:Compliance:APEC%20Compliance:Labelling%20-%2014.02%20v1%20(ME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ellis:Documents:MEA:Compliance:APEC%20Compliance:Labelling%20-%2014.02%20v1%20(ME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ellis:Documents:MEA:Compliance:APEC%20Compliance:Labelling%20-%2014.02%20v1%20(ME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ellis:Documents:MEA:Compliance:APEC%20Compliance:Labelling%20-%2014.02%20v1%20(ME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ellis:Documents:MEA:Compliance:APEC%20Compliance:Standards%20-%2014.02%20v1%20(M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8944665539399"/>
          <c:y val="0.128811774537129"/>
          <c:w val="0.62640841261436697"/>
          <c:h val="0.696913507194853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Sheet2!$G$21</c:f>
              <c:strCache>
                <c:ptCount val="1"/>
                <c:pt idx="0">
                  <c:v>Active Programs covered in survey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Sheet2!$B$1:$E$1</c:f>
              <c:strCache>
                <c:ptCount val="4"/>
                <c:pt idx="0">
                  <c:v>Standards</c:v>
                </c:pt>
                <c:pt idx="1">
                  <c:v>Comparative Label</c:v>
                </c:pt>
                <c:pt idx="2">
                  <c:v>Endorsement Label</c:v>
                </c:pt>
                <c:pt idx="3">
                  <c:v>Endorsement Label (ENERGY STAR)</c:v>
                </c:pt>
              </c:strCache>
            </c:strRef>
          </c:cat>
          <c:val>
            <c:numRef>
              <c:f>Sheet2!$B$21:$E$21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Sheet2!$G$22</c:f>
              <c:strCache>
                <c:ptCount val="1"/>
                <c:pt idx="0">
                  <c:v>Active Programs not covered in survey</c:v>
                </c:pt>
              </c:strCache>
            </c:strRef>
          </c:tx>
          <c:spPr>
            <a:solidFill>
              <a:srgbClr val="FF0000">
                <a:alpha val="77000"/>
              </a:srgbClr>
            </a:solidFill>
          </c:spPr>
          <c:invertIfNegative val="0"/>
          <c:cat>
            <c:strRef>
              <c:f>Sheet2!$B$1:$E$1</c:f>
              <c:strCache>
                <c:ptCount val="4"/>
                <c:pt idx="0">
                  <c:v>Standards</c:v>
                </c:pt>
                <c:pt idx="1">
                  <c:v>Comparative Label</c:v>
                </c:pt>
                <c:pt idx="2">
                  <c:v>Endorsement Label</c:v>
                </c:pt>
                <c:pt idx="3">
                  <c:v>Endorsement Label (ENERGY STAR)</c:v>
                </c:pt>
              </c:strCache>
            </c:strRef>
          </c:cat>
          <c:val>
            <c:numRef>
              <c:f>Sheet2!$B$22:$E$22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8936576"/>
        <c:axId val="38938112"/>
      </c:barChart>
      <c:catAx>
        <c:axId val="3893657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938112"/>
        <c:crosses val="autoZero"/>
        <c:auto val="1"/>
        <c:lblAlgn val="ctr"/>
        <c:lblOffset val="100"/>
        <c:noMultiLvlLbl val="0"/>
      </c:catAx>
      <c:valAx>
        <c:axId val="38938112"/>
        <c:scaling>
          <c:orientation val="minMax"/>
        </c:scaling>
        <c:delete val="0"/>
        <c:axPos val="t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8936576"/>
        <c:crosses val="autoZero"/>
        <c:crossBetween val="between"/>
      </c:valAx>
    </c:plotArea>
    <c:legend>
      <c:legendPos val="b"/>
      <c:layout/>
      <c:overlay val="0"/>
      <c:spPr>
        <a:ln>
          <a:solidFill>
            <a:schemeClr val="accent5">
              <a:lumMod val="75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5">
          <a:lumMod val="50000"/>
        </a:schemeClr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Standards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Data!$AC$90</c:f>
              <c:strCache>
                <c:ptCount val="1"/>
                <c:pt idx="0">
                  <c:v>Verification tests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val>
            <c:numRef>
              <c:f>Data!$AC$91</c:f>
              <c:numCache>
                <c:formatCode>0%</c:formatCode>
                <c:ptCount val="1"/>
                <c:pt idx="0">
                  <c:v>0.52941176470588203</c:v>
                </c:pt>
              </c:numCache>
            </c:numRef>
          </c:val>
        </c:ser>
        <c:ser>
          <c:idx val="1"/>
          <c:order val="1"/>
          <c:tx>
            <c:strRef>
              <c:f>Data!$AD$90</c:f>
              <c:strCache>
                <c:ptCount val="1"/>
                <c:pt idx="0">
                  <c:v>Third-party certification</c:v>
                </c:pt>
              </c:strCache>
            </c:strRef>
          </c:tx>
          <c:spPr>
            <a:pattFill prst="wdDnDiag">
              <a:fgClr>
                <a:srgbClr val="008000"/>
              </a:fgClr>
              <a:bgClr>
                <a:prstClr val="white"/>
              </a:bgClr>
            </a:pattFill>
          </c:spPr>
          <c:invertIfNegative val="0"/>
          <c:val>
            <c:numRef>
              <c:f>Data!$AD$91</c:f>
              <c:numCache>
                <c:formatCode>0%</c:formatCode>
                <c:ptCount val="1"/>
                <c:pt idx="0">
                  <c:v>0.17647058823529399</c:v>
                </c:pt>
              </c:numCache>
            </c:numRef>
          </c:val>
        </c:ser>
        <c:ser>
          <c:idx val="2"/>
          <c:order val="2"/>
          <c:tx>
            <c:strRef>
              <c:f>Data!$AE$90</c:f>
              <c:strCache>
                <c:ptCount val="1"/>
                <c:pt idx="0">
                  <c:v>Not known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val>
            <c:numRef>
              <c:f>Data!$AE$91</c:f>
              <c:numCache>
                <c:formatCode>0%</c:formatCode>
                <c:ptCount val="1"/>
                <c:pt idx="0">
                  <c:v>0.11764705882352899</c:v>
                </c:pt>
              </c:numCache>
            </c:numRef>
          </c:val>
        </c:ser>
        <c:ser>
          <c:idx val="3"/>
          <c:order val="3"/>
          <c:tx>
            <c:strRef>
              <c:f>Data!$AF$90</c:f>
              <c:strCache>
                <c:ptCount val="1"/>
                <c:pt idx="0">
                  <c:v>Not applicable</c:v>
                </c:pt>
              </c:strCache>
            </c:strRef>
          </c:tx>
          <c:invertIfNegative val="0"/>
          <c:val>
            <c:numRef>
              <c:f>Data!$AF$91</c:f>
              <c:numCache>
                <c:formatCode>0%</c:formatCode>
                <c:ptCount val="1"/>
                <c:pt idx="0">
                  <c:v>0.17647058823529399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08192"/>
        <c:axId val="38822272"/>
      </c:barChart>
      <c:catAx>
        <c:axId val="38808192"/>
        <c:scaling>
          <c:orientation val="minMax"/>
        </c:scaling>
        <c:delete val="1"/>
        <c:axPos val="l"/>
        <c:majorTickMark val="out"/>
        <c:minorTickMark val="none"/>
        <c:tickLblPos val="nextTo"/>
        <c:crossAx val="38822272"/>
        <c:crosses val="autoZero"/>
        <c:auto val="1"/>
        <c:lblAlgn val="ctr"/>
        <c:lblOffset val="100"/>
        <c:noMultiLvlLbl val="0"/>
      </c:catAx>
      <c:valAx>
        <c:axId val="3882227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808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5">
          <a:lumMod val="50000"/>
        </a:schemeClr>
      </a:solidFill>
    </a:ln>
  </c:spPr>
  <c:txPr>
    <a:bodyPr/>
    <a:lstStyle/>
    <a:p>
      <a:pPr>
        <a:defRPr sz="1400">
          <a:latin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Labels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DATA!$AY$113</c:f>
              <c:strCache>
                <c:ptCount val="1"/>
                <c:pt idx="0">
                  <c:v>Verification tests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val>
            <c:numRef>
              <c:f>DATA!$AY$114</c:f>
              <c:numCache>
                <c:formatCode>0%</c:formatCode>
                <c:ptCount val="1"/>
                <c:pt idx="0">
                  <c:v>0.565217391304348</c:v>
                </c:pt>
              </c:numCache>
            </c:numRef>
          </c:val>
        </c:ser>
        <c:ser>
          <c:idx val="1"/>
          <c:order val="1"/>
          <c:tx>
            <c:strRef>
              <c:f>DATA!$AZ$113</c:f>
              <c:strCache>
                <c:ptCount val="1"/>
                <c:pt idx="0">
                  <c:v>Third-party certification</c:v>
                </c:pt>
              </c:strCache>
            </c:strRef>
          </c:tx>
          <c:spPr>
            <a:pattFill prst="wdDnDiag">
              <a:fgClr>
                <a:srgbClr val="008000"/>
              </a:fgClr>
              <a:bgClr>
                <a:prstClr val="white"/>
              </a:bgClr>
            </a:pattFill>
          </c:spPr>
          <c:invertIfNegative val="0"/>
          <c:val>
            <c:numRef>
              <c:f>DATA!$AZ$114</c:f>
              <c:numCache>
                <c:formatCode>0%</c:formatCode>
                <c:ptCount val="1"/>
                <c:pt idx="0">
                  <c:v>0.26086956521739102</c:v>
                </c:pt>
              </c:numCache>
            </c:numRef>
          </c:val>
        </c:ser>
        <c:ser>
          <c:idx val="2"/>
          <c:order val="2"/>
          <c:tx>
            <c:strRef>
              <c:f>DATA!$BA$113</c:f>
              <c:strCache>
                <c:ptCount val="1"/>
                <c:pt idx="0">
                  <c:v>Not known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val>
            <c:numRef>
              <c:f>DATA!$BA$114</c:f>
              <c:numCache>
                <c:formatCode>0%</c:formatCode>
                <c:ptCount val="1"/>
                <c:pt idx="0">
                  <c:v>8.6956521739130405E-2</c:v>
                </c:pt>
              </c:numCache>
            </c:numRef>
          </c:val>
        </c:ser>
        <c:ser>
          <c:idx val="3"/>
          <c:order val="3"/>
          <c:tx>
            <c:strRef>
              <c:f>DATA!$BB$113</c:f>
              <c:strCache>
                <c:ptCount val="1"/>
                <c:pt idx="0">
                  <c:v>Not applicable</c:v>
                </c:pt>
              </c:strCache>
            </c:strRef>
          </c:tx>
          <c:invertIfNegative val="0"/>
          <c:val>
            <c:numRef>
              <c:f>DATA!$BB$114</c:f>
              <c:numCache>
                <c:formatCode>0%</c:formatCode>
                <c:ptCount val="1"/>
                <c:pt idx="0">
                  <c:v>8.6956521739130405E-2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45056"/>
        <c:axId val="38850944"/>
      </c:barChart>
      <c:catAx>
        <c:axId val="38845056"/>
        <c:scaling>
          <c:orientation val="minMax"/>
        </c:scaling>
        <c:delete val="1"/>
        <c:axPos val="l"/>
        <c:majorTickMark val="out"/>
        <c:minorTickMark val="none"/>
        <c:tickLblPos val="nextTo"/>
        <c:crossAx val="38850944"/>
        <c:crosses val="autoZero"/>
        <c:auto val="1"/>
        <c:lblAlgn val="ctr"/>
        <c:lblOffset val="100"/>
        <c:noMultiLvlLbl val="0"/>
      </c:catAx>
      <c:valAx>
        <c:axId val="388509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845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5">
          <a:lumMod val="50000"/>
        </a:schemeClr>
      </a:solidFill>
    </a:ln>
  </c:spPr>
  <c:txPr>
    <a:bodyPr/>
    <a:lstStyle/>
    <a:p>
      <a:pPr>
        <a:defRPr sz="1400">
          <a:latin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DATA!$AX$57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DATA!$BB$54</c:f>
              <c:strCache>
                <c:ptCount val="1"/>
                <c:pt idx="0">
                  <c:v>Are label display surveys conducted?</c:v>
                </c:pt>
              </c:strCache>
            </c:strRef>
          </c:cat>
          <c:val>
            <c:numRef>
              <c:f>DATA!$AX$58</c:f>
              <c:numCache>
                <c:formatCode>0%</c:formatCode>
                <c:ptCount val="1"/>
                <c:pt idx="0">
                  <c:v>0.73913043478260898</c:v>
                </c:pt>
              </c:numCache>
            </c:numRef>
          </c:val>
        </c:ser>
        <c:ser>
          <c:idx val="1"/>
          <c:order val="1"/>
          <c:tx>
            <c:strRef>
              <c:f>DATA!$AY$57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DATA!$BB$54</c:f>
              <c:strCache>
                <c:ptCount val="1"/>
                <c:pt idx="0">
                  <c:v>Are label display surveys conducted?</c:v>
                </c:pt>
              </c:strCache>
            </c:strRef>
          </c:cat>
          <c:val>
            <c:numRef>
              <c:f>DATA!$AY$58</c:f>
              <c:numCache>
                <c:formatCode>0%</c:formatCode>
                <c:ptCount val="1"/>
                <c:pt idx="0">
                  <c:v>0.13043478260869601</c:v>
                </c:pt>
              </c:numCache>
            </c:numRef>
          </c:val>
        </c:ser>
        <c:ser>
          <c:idx val="2"/>
          <c:order val="2"/>
          <c:tx>
            <c:strRef>
              <c:f>DATA!$AZ$57</c:f>
              <c:strCache>
                <c:ptCount val="1"/>
                <c:pt idx="0">
                  <c:v>n.a.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DATA!$BB$54</c:f>
              <c:strCache>
                <c:ptCount val="1"/>
                <c:pt idx="0">
                  <c:v>Are label display surveys conducted?</c:v>
                </c:pt>
              </c:strCache>
            </c:strRef>
          </c:cat>
          <c:val>
            <c:numRef>
              <c:f>DATA!$AZ$58</c:f>
              <c:numCache>
                <c:formatCode>0%</c:formatCode>
                <c:ptCount val="1"/>
                <c:pt idx="0">
                  <c:v>8.6956521739130405E-2</c:v>
                </c:pt>
              </c:numCache>
            </c:numRef>
          </c:val>
        </c:ser>
        <c:ser>
          <c:idx val="3"/>
          <c:order val="3"/>
          <c:tx>
            <c:strRef>
              <c:f>DATA!$BA$57</c:f>
              <c:strCache>
                <c:ptCount val="1"/>
                <c:pt idx="0">
                  <c:v>no response</c:v>
                </c:pt>
              </c:strCache>
            </c:strRef>
          </c:tx>
          <c:invertIfNegative val="0"/>
          <c:cat>
            <c:strRef>
              <c:f>DATA!$BB$54</c:f>
              <c:strCache>
                <c:ptCount val="1"/>
                <c:pt idx="0">
                  <c:v>Are label display surveys conducted?</c:v>
                </c:pt>
              </c:strCache>
            </c:strRef>
          </c:cat>
          <c:val>
            <c:numRef>
              <c:f>DATA!$BA$58</c:f>
              <c:numCache>
                <c:formatCode>0%</c:formatCode>
                <c:ptCount val="1"/>
                <c:pt idx="0">
                  <c:v>4.3478260869565202E-2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83328"/>
        <c:axId val="38884864"/>
      </c:barChart>
      <c:catAx>
        <c:axId val="38883328"/>
        <c:scaling>
          <c:orientation val="minMax"/>
        </c:scaling>
        <c:delete val="0"/>
        <c:axPos val="l"/>
        <c:majorTickMark val="out"/>
        <c:minorTickMark val="none"/>
        <c:tickLblPos val="nextTo"/>
        <c:crossAx val="38884864"/>
        <c:crosses val="autoZero"/>
        <c:auto val="1"/>
        <c:lblAlgn val="ctr"/>
        <c:lblOffset val="100"/>
        <c:noMultiLvlLbl val="0"/>
      </c:catAx>
      <c:valAx>
        <c:axId val="388848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883328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5">
          <a:lumMod val="50000"/>
        </a:schemeClr>
      </a:solidFill>
    </a:ln>
  </c:spPr>
  <c:txPr>
    <a:bodyPr/>
    <a:lstStyle/>
    <a:p>
      <a:pPr>
        <a:defRPr sz="1400">
          <a:latin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cat>
            <c:strRef>
              <c:f>DATA!$BA$60:$BF$60</c:f>
              <c:strCache>
                <c:ptCount val="6"/>
                <c:pt idx="0">
                  <c:v>Import controls</c:v>
                </c:pt>
                <c:pt idx="1">
                  <c:v>Visual checks of retail outlets</c:v>
                </c:pt>
                <c:pt idx="2">
                  <c:v>Checks of catalogues</c:v>
                </c:pt>
                <c:pt idx="3">
                  <c:v>Checks of internet sites</c:v>
                </c:pt>
                <c:pt idx="4">
                  <c:v>Checks at trade fairs</c:v>
                </c:pt>
                <c:pt idx="5">
                  <c:v>Other</c:v>
                </c:pt>
              </c:strCache>
            </c:strRef>
          </c:cat>
          <c:val>
            <c:numRef>
              <c:f>DATA!$BA$61:$BF$61</c:f>
              <c:numCache>
                <c:formatCode>0%</c:formatCode>
                <c:ptCount val="6"/>
                <c:pt idx="0">
                  <c:v>0.3125</c:v>
                </c:pt>
                <c:pt idx="1">
                  <c:v>0.8125</c:v>
                </c:pt>
                <c:pt idx="2">
                  <c:v>0.3125</c:v>
                </c:pt>
                <c:pt idx="3">
                  <c:v>0.5</c:v>
                </c:pt>
                <c:pt idx="4">
                  <c:v>6.25E-2</c:v>
                </c:pt>
                <c:pt idx="5">
                  <c:v>6.25E-2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04960"/>
        <c:axId val="38906496"/>
      </c:barChart>
      <c:catAx>
        <c:axId val="389049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906496"/>
        <c:crosses val="autoZero"/>
        <c:auto val="1"/>
        <c:lblAlgn val="ctr"/>
        <c:lblOffset val="100"/>
        <c:noMultiLvlLbl val="0"/>
      </c:catAx>
      <c:valAx>
        <c:axId val="38906496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904960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solidFill>
        <a:schemeClr val="accent5">
          <a:lumMod val="50000"/>
        </a:schemeClr>
      </a:solidFill>
    </a:ln>
  </c:spPr>
  <c:txPr>
    <a:bodyPr/>
    <a:lstStyle/>
    <a:p>
      <a:pPr>
        <a:defRPr sz="1400">
          <a:latin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Labels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DATA!$AY$175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DATA!$AS$176:$AS$179</c:f>
              <c:strCache>
                <c:ptCount val="4"/>
                <c:pt idx="0">
                  <c:v>The number of labelling surveys undertaken</c:v>
                </c:pt>
                <c:pt idx="1">
                  <c:v>The results of labelling surveys</c:v>
                </c:pt>
                <c:pt idx="2">
                  <c:v>The number of verification tests conducted, including pass / failure rates</c:v>
                </c:pt>
                <c:pt idx="3">
                  <c:v>Individual products or brands that have failed verification testing</c:v>
                </c:pt>
              </c:strCache>
            </c:strRef>
          </c:cat>
          <c:val>
            <c:numRef>
              <c:f>DATA!$AY$176:$AY$179</c:f>
              <c:numCache>
                <c:formatCode>0%</c:formatCode>
                <c:ptCount val="4"/>
                <c:pt idx="0">
                  <c:v>0.217391304347826</c:v>
                </c:pt>
                <c:pt idx="1">
                  <c:v>0.217391304347826</c:v>
                </c:pt>
                <c:pt idx="2">
                  <c:v>0.173913043478261</c:v>
                </c:pt>
                <c:pt idx="3">
                  <c:v>0.34782608695652201</c:v>
                </c:pt>
              </c:numCache>
            </c:numRef>
          </c:val>
        </c:ser>
        <c:ser>
          <c:idx val="1"/>
          <c:order val="1"/>
          <c:tx>
            <c:strRef>
              <c:f>DATA!$AZ$175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DATA!$AS$176:$AS$179</c:f>
              <c:strCache>
                <c:ptCount val="4"/>
                <c:pt idx="0">
                  <c:v>The number of labelling surveys undertaken</c:v>
                </c:pt>
                <c:pt idx="1">
                  <c:v>The results of labelling surveys</c:v>
                </c:pt>
                <c:pt idx="2">
                  <c:v>The number of verification tests conducted, including pass / failure rates</c:v>
                </c:pt>
                <c:pt idx="3">
                  <c:v>Individual products or brands that have failed verification testing</c:v>
                </c:pt>
              </c:strCache>
            </c:strRef>
          </c:cat>
          <c:val>
            <c:numRef>
              <c:f>DATA!$AZ$176:$AZ$179</c:f>
              <c:numCache>
                <c:formatCode>0%</c:formatCode>
                <c:ptCount val="4"/>
                <c:pt idx="0">
                  <c:v>0.434782608695652</c:v>
                </c:pt>
                <c:pt idx="1">
                  <c:v>0.434782608695652</c:v>
                </c:pt>
                <c:pt idx="2">
                  <c:v>0.47826086956521702</c:v>
                </c:pt>
                <c:pt idx="3">
                  <c:v>0.30434782608695599</c:v>
                </c:pt>
              </c:numCache>
            </c:numRef>
          </c:val>
        </c:ser>
        <c:ser>
          <c:idx val="2"/>
          <c:order val="2"/>
          <c:tx>
            <c:strRef>
              <c:f>DATA!$BA$175</c:f>
              <c:strCache>
                <c:ptCount val="1"/>
                <c:pt idx="0">
                  <c:v>Not Known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DATA!$AS$176:$AS$179</c:f>
              <c:strCache>
                <c:ptCount val="4"/>
                <c:pt idx="0">
                  <c:v>The number of labelling surveys undertaken</c:v>
                </c:pt>
                <c:pt idx="1">
                  <c:v>The results of labelling surveys</c:v>
                </c:pt>
                <c:pt idx="2">
                  <c:v>The number of verification tests conducted, including pass / failure rates</c:v>
                </c:pt>
                <c:pt idx="3">
                  <c:v>Individual products or brands that have failed verification testing</c:v>
                </c:pt>
              </c:strCache>
            </c:strRef>
          </c:cat>
          <c:val>
            <c:numRef>
              <c:f>DATA!$BA$176:$BA$179</c:f>
              <c:numCache>
                <c:formatCode>0%</c:formatCode>
                <c:ptCount val="4"/>
                <c:pt idx="0">
                  <c:v>0.26086956521739102</c:v>
                </c:pt>
                <c:pt idx="1">
                  <c:v>0.26086956521739102</c:v>
                </c:pt>
                <c:pt idx="2">
                  <c:v>0.26086956521739102</c:v>
                </c:pt>
                <c:pt idx="3">
                  <c:v>0.26086956521739102</c:v>
                </c:pt>
              </c:numCache>
            </c:numRef>
          </c:val>
        </c:ser>
        <c:ser>
          <c:idx val="3"/>
          <c:order val="3"/>
          <c:tx>
            <c:strRef>
              <c:f>DATA!$BB$175</c:f>
              <c:strCache>
                <c:ptCount val="1"/>
                <c:pt idx="0">
                  <c:v>n.a</c:v>
                </c:pt>
              </c:strCache>
            </c:strRef>
          </c:tx>
          <c:invertIfNegative val="0"/>
          <c:cat>
            <c:strRef>
              <c:f>DATA!$AS$176:$AS$179</c:f>
              <c:strCache>
                <c:ptCount val="4"/>
                <c:pt idx="0">
                  <c:v>The number of labelling surveys undertaken</c:v>
                </c:pt>
                <c:pt idx="1">
                  <c:v>The results of labelling surveys</c:v>
                </c:pt>
                <c:pt idx="2">
                  <c:v>The number of verification tests conducted, including pass / failure rates</c:v>
                </c:pt>
                <c:pt idx="3">
                  <c:v>Individual products or brands that have failed verification testing</c:v>
                </c:pt>
              </c:strCache>
            </c:strRef>
          </c:cat>
          <c:val>
            <c:numRef>
              <c:f>DATA!$BB$176:$BB$179</c:f>
              <c:numCache>
                <c:formatCode>0%</c:formatCode>
                <c:ptCount val="4"/>
                <c:pt idx="0">
                  <c:v>8.6956521739130405E-2</c:v>
                </c:pt>
                <c:pt idx="1">
                  <c:v>8.6956521739130405E-2</c:v>
                </c:pt>
                <c:pt idx="2">
                  <c:v>8.6956521739130405E-2</c:v>
                </c:pt>
                <c:pt idx="3">
                  <c:v>8.6956521739130405E-2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67872"/>
        <c:axId val="39169408"/>
      </c:barChart>
      <c:catAx>
        <c:axId val="39167872"/>
        <c:scaling>
          <c:orientation val="maxMin"/>
        </c:scaling>
        <c:delete val="0"/>
        <c:axPos val="l"/>
        <c:majorTickMark val="out"/>
        <c:minorTickMark val="none"/>
        <c:tickLblPos val="nextTo"/>
        <c:crossAx val="39169408"/>
        <c:crosses val="autoZero"/>
        <c:auto val="1"/>
        <c:lblAlgn val="ctr"/>
        <c:lblOffset val="100"/>
        <c:noMultiLvlLbl val="0"/>
      </c:catAx>
      <c:valAx>
        <c:axId val="39169408"/>
        <c:scaling>
          <c:orientation val="minMax"/>
          <c:max val="1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39167872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5">
          <a:lumMod val="50000"/>
        </a:schemeClr>
      </a:solidFill>
    </a:ln>
  </c:spPr>
  <c:txPr>
    <a:bodyPr/>
    <a:lstStyle/>
    <a:p>
      <a:pPr>
        <a:defRPr sz="1200">
          <a:latin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Standards</a:t>
            </a:r>
          </a:p>
        </c:rich>
      </c:tx>
      <c:layout>
        <c:manualLayout>
          <c:xMode val="edge"/>
          <c:yMode val="edge"/>
          <c:x val="0.44215330548326498"/>
          <c:y val="3.5764255360515501E-2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Data!$AC$149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Data!$W$152:$W$153</c:f>
              <c:strCache>
                <c:ptCount val="2"/>
                <c:pt idx="0">
                  <c:v>The number of verification tests conducted, including pass / failure rates</c:v>
                </c:pt>
                <c:pt idx="1">
                  <c:v>Individual products or brands that have failed verification testing</c:v>
                </c:pt>
              </c:strCache>
            </c:strRef>
          </c:cat>
          <c:val>
            <c:numRef>
              <c:f>Data!$AC$152:$AC$153</c:f>
              <c:numCache>
                <c:formatCode>0%</c:formatCode>
                <c:ptCount val="2"/>
                <c:pt idx="0">
                  <c:v>0.11764705882352899</c:v>
                </c:pt>
                <c:pt idx="1">
                  <c:v>0.29411764705882398</c:v>
                </c:pt>
              </c:numCache>
            </c:numRef>
          </c:val>
        </c:ser>
        <c:ser>
          <c:idx val="1"/>
          <c:order val="1"/>
          <c:tx>
            <c:strRef>
              <c:f>Data!$AD$149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Data!$W$152:$W$153</c:f>
              <c:strCache>
                <c:ptCount val="2"/>
                <c:pt idx="0">
                  <c:v>The number of verification tests conducted, including pass / failure rates</c:v>
                </c:pt>
                <c:pt idx="1">
                  <c:v>Individual products or brands that have failed verification testing</c:v>
                </c:pt>
              </c:strCache>
            </c:strRef>
          </c:cat>
          <c:val>
            <c:numRef>
              <c:f>Data!$AD$152:$AD$153</c:f>
              <c:numCache>
                <c:formatCode>0%</c:formatCode>
                <c:ptCount val="2"/>
                <c:pt idx="0">
                  <c:v>0.29411764705882398</c:v>
                </c:pt>
                <c:pt idx="1">
                  <c:v>0.17647058823529399</c:v>
                </c:pt>
              </c:numCache>
            </c:numRef>
          </c:val>
        </c:ser>
        <c:ser>
          <c:idx val="2"/>
          <c:order val="2"/>
          <c:tx>
            <c:strRef>
              <c:f>Data!$AE$149</c:f>
              <c:strCache>
                <c:ptCount val="1"/>
                <c:pt idx="0">
                  <c:v>Not known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Data!$W$152:$W$153</c:f>
              <c:strCache>
                <c:ptCount val="2"/>
                <c:pt idx="0">
                  <c:v>The number of verification tests conducted, including pass / failure rates</c:v>
                </c:pt>
                <c:pt idx="1">
                  <c:v>Individual products or brands that have failed verification testing</c:v>
                </c:pt>
              </c:strCache>
            </c:strRef>
          </c:cat>
          <c:val>
            <c:numRef>
              <c:f>Data!$AE$152:$AE$153</c:f>
              <c:numCache>
                <c:formatCode>0%</c:formatCode>
                <c:ptCount val="2"/>
                <c:pt idx="0">
                  <c:v>0.41176470588235298</c:v>
                </c:pt>
                <c:pt idx="1">
                  <c:v>0.35294117647058798</c:v>
                </c:pt>
              </c:numCache>
            </c:numRef>
          </c:val>
        </c:ser>
        <c:ser>
          <c:idx val="3"/>
          <c:order val="3"/>
          <c:tx>
            <c:strRef>
              <c:f>Data!$AF$149</c:f>
              <c:strCache>
                <c:ptCount val="1"/>
                <c:pt idx="0">
                  <c:v>n.a.</c:v>
                </c:pt>
              </c:strCache>
            </c:strRef>
          </c:tx>
          <c:invertIfNegative val="0"/>
          <c:cat>
            <c:strRef>
              <c:f>Data!$W$152:$W$153</c:f>
              <c:strCache>
                <c:ptCount val="2"/>
                <c:pt idx="0">
                  <c:v>The number of verification tests conducted, including pass / failure rates</c:v>
                </c:pt>
                <c:pt idx="1">
                  <c:v>Individual products or brands that have failed verification testing</c:v>
                </c:pt>
              </c:strCache>
            </c:strRef>
          </c:cat>
          <c:val>
            <c:numRef>
              <c:f>Data!$AF$152:$AF$153</c:f>
              <c:numCache>
                <c:formatCode>0%</c:formatCode>
                <c:ptCount val="2"/>
                <c:pt idx="0">
                  <c:v>0.17647058823529399</c:v>
                </c:pt>
                <c:pt idx="1">
                  <c:v>0.17647058823529399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222272"/>
        <c:axId val="39240448"/>
      </c:barChart>
      <c:catAx>
        <c:axId val="39222272"/>
        <c:scaling>
          <c:orientation val="minMax"/>
        </c:scaling>
        <c:delete val="0"/>
        <c:axPos val="l"/>
        <c:majorTickMark val="out"/>
        <c:minorTickMark val="none"/>
        <c:tickLblPos val="nextTo"/>
        <c:crossAx val="39240448"/>
        <c:crosses val="autoZero"/>
        <c:auto val="1"/>
        <c:lblAlgn val="ctr"/>
        <c:lblOffset val="100"/>
        <c:noMultiLvlLbl val="0"/>
      </c:catAx>
      <c:valAx>
        <c:axId val="3924044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222272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5">
          <a:lumMod val="50000"/>
        </a:schemeClr>
      </a:solidFill>
    </a:ln>
  </c:spPr>
  <c:txPr>
    <a:bodyPr/>
    <a:lstStyle/>
    <a:p>
      <a:pPr>
        <a:defRPr sz="1200">
          <a:latin typeface="Verdana"/>
          <a:cs typeface="Verdana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1617C-ED8D-7540-8F74-1FDF97ECF48B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8253FF-0BA8-8D4D-97E5-E3932C1EDE9A}">
      <dgm:prSet phldrT="[Text]" custT="1"/>
      <dgm:spPr/>
      <dgm:t>
        <a:bodyPr/>
        <a:lstStyle/>
        <a:p>
          <a:r>
            <a:rPr lang="en-US" sz="1200" dirty="0" smtClean="0">
              <a:latin typeface="Verdana"/>
              <a:cs typeface="Verdana"/>
            </a:rPr>
            <a:t>Survey designed and distributed to economies</a:t>
          </a:r>
          <a:endParaRPr lang="en-US" sz="1200" dirty="0">
            <a:latin typeface="Verdana"/>
            <a:cs typeface="Verdana"/>
          </a:endParaRPr>
        </a:p>
      </dgm:t>
    </dgm:pt>
    <dgm:pt modelId="{F7F07758-AFD7-9F44-A07D-1DB873C159EE}" type="parTrans" cxnId="{4CF1DEB9-B873-E041-B99C-1ECA97792EF9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A38CFF86-8C6E-BE42-9C0D-5ABD1D1CF069}" type="sibTrans" cxnId="{4CF1DEB9-B873-E041-B99C-1ECA97792EF9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22CA0C37-4023-5F4E-9450-3D3062D4EB44}">
      <dgm:prSet phldrT="[Text]" custT="1"/>
      <dgm:spPr/>
      <dgm:t>
        <a:bodyPr/>
        <a:lstStyle/>
        <a:p>
          <a:r>
            <a:rPr lang="en-US" sz="1200" dirty="0" smtClean="0">
              <a:latin typeface="Verdana"/>
              <a:cs typeface="Verdana"/>
            </a:rPr>
            <a:t>Completed surveys returned</a:t>
          </a:r>
          <a:endParaRPr lang="en-US" sz="1200" dirty="0">
            <a:latin typeface="Verdana"/>
            <a:cs typeface="Verdana"/>
          </a:endParaRPr>
        </a:p>
      </dgm:t>
    </dgm:pt>
    <dgm:pt modelId="{01747C07-E160-0F44-8A37-5633222E3385}" type="parTrans" cxnId="{ADF8E8AA-9A07-3B43-8AC2-EF71D43C0E94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4B63E9E1-3CB4-4B45-8DCC-B43D710EBD7F}" type="sibTrans" cxnId="{ADF8E8AA-9A07-3B43-8AC2-EF71D43C0E94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87869D81-1503-9640-BC74-AED39E0D11F7}">
      <dgm:prSet phldrT="[Text]" custT="1"/>
      <dgm:spPr/>
      <dgm:t>
        <a:bodyPr/>
        <a:lstStyle/>
        <a:p>
          <a:r>
            <a:rPr lang="en-US" sz="1200" dirty="0" smtClean="0">
              <a:latin typeface="Verdana"/>
              <a:cs typeface="Verdana"/>
            </a:rPr>
            <a:t>Follow-up questions</a:t>
          </a:r>
          <a:endParaRPr lang="en-US" sz="1200" dirty="0">
            <a:latin typeface="Verdana"/>
            <a:cs typeface="Verdana"/>
          </a:endParaRPr>
        </a:p>
      </dgm:t>
    </dgm:pt>
    <dgm:pt modelId="{3EB9B4FB-2BAE-0D4F-9C9B-432554F707D6}" type="parTrans" cxnId="{AA806002-73AD-764E-8F71-C92EDCD89F53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8581AD6B-02B2-5942-BF1E-DA083F7BF67C}" type="sibTrans" cxnId="{AA806002-73AD-764E-8F71-C92EDCD89F53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D7754DD4-C85B-DC4F-A023-5DB97E5F1E07}">
      <dgm:prSet phldrT="[Text]" custT="1"/>
      <dgm:spPr/>
      <dgm:t>
        <a:bodyPr/>
        <a:lstStyle/>
        <a:p>
          <a:r>
            <a:rPr lang="en-US" sz="1200" dirty="0" smtClean="0">
              <a:latin typeface="Verdana"/>
              <a:cs typeface="Verdana"/>
            </a:rPr>
            <a:t>Research</a:t>
          </a:r>
          <a:endParaRPr lang="en-US" sz="1200" dirty="0">
            <a:latin typeface="Verdana"/>
            <a:cs typeface="Verdana"/>
          </a:endParaRPr>
        </a:p>
      </dgm:t>
    </dgm:pt>
    <dgm:pt modelId="{61EE8851-95D4-3D40-BDCD-771BE84A4FA3}" type="parTrans" cxnId="{B7129AB6-9285-7642-931C-40435AFD444B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0EBC3DD1-5869-B547-9154-D92B83478AFA}" type="sibTrans" cxnId="{B7129AB6-9285-7642-931C-40435AFD444B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CD985F76-36D0-AC40-A4A5-CE689BACD44A}">
      <dgm:prSet phldrT="[Text]" custT="1"/>
      <dgm:spPr/>
      <dgm:t>
        <a:bodyPr/>
        <a:lstStyle/>
        <a:p>
          <a:r>
            <a:rPr lang="en-US" sz="1200" dirty="0" smtClean="0">
              <a:latin typeface="Verdana"/>
              <a:cs typeface="Verdana"/>
            </a:rPr>
            <a:t>Draft country summaries returned for approval</a:t>
          </a:r>
          <a:endParaRPr lang="en-US" sz="1200" dirty="0">
            <a:latin typeface="Verdana"/>
            <a:cs typeface="Verdana"/>
          </a:endParaRPr>
        </a:p>
      </dgm:t>
    </dgm:pt>
    <dgm:pt modelId="{56B9CAE1-5A90-1D41-AE8E-5FF07D33FDA7}" type="parTrans" cxnId="{F3CAC461-35ED-8E4C-9813-30BAB6A07499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2C0138E1-18F7-684D-8B4C-237BA56A88FA}" type="sibTrans" cxnId="{F3CAC461-35ED-8E4C-9813-30BAB6A07499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BCC3499F-B6B8-9449-B34E-B96DFEC533A0}">
      <dgm:prSet custT="1"/>
      <dgm:spPr/>
      <dgm:t>
        <a:bodyPr/>
        <a:lstStyle/>
        <a:p>
          <a:r>
            <a:rPr lang="en-US" sz="1200" dirty="0" smtClean="0">
              <a:latin typeface="Verdana"/>
              <a:cs typeface="Verdana"/>
            </a:rPr>
            <a:t>Analysis &amp; draft report for comment</a:t>
          </a:r>
          <a:endParaRPr lang="en-US" sz="1200" dirty="0">
            <a:latin typeface="Verdana"/>
            <a:cs typeface="Verdana"/>
          </a:endParaRPr>
        </a:p>
      </dgm:t>
    </dgm:pt>
    <dgm:pt modelId="{84A7CD4B-0390-B040-8515-6FB8F6867F71}" type="parTrans" cxnId="{96F53170-7899-494F-A597-119A2DE77240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52CA2409-22DC-1E44-ADA8-53CB8768CA61}" type="sibTrans" cxnId="{96F53170-7899-494F-A597-119A2DE77240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31AB0E6C-6204-084E-ABEF-62D66AF5E66C}">
      <dgm:prSet custT="1"/>
      <dgm:spPr/>
      <dgm:t>
        <a:bodyPr/>
        <a:lstStyle/>
        <a:p>
          <a:r>
            <a:rPr lang="en-US" sz="1200" dirty="0" smtClean="0">
              <a:latin typeface="Verdana"/>
              <a:cs typeface="Verdana"/>
            </a:rPr>
            <a:t>Final report</a:t>
          </a:r>
          <a:endParaRPr lang="en-US" sz="1200" dirty="0">
            <a:latin typeface="Verdana"/>
            <a:cs typeface="Verdana"/>
          </a:endParaRPr>
        </a:p>
      </dgm:t>
    </dgm:pt>
    <dgm:pt modelId="{D6DD330A-147E-1B4F-B7CE-5164E6AFBE30}" type="parTrans" cxnId="{7882E513-96D9-B349-AC11-8501BCD103C8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B5DE93C7-DA61-8045-858F-7DB73651AC32}" type="sibTrans" cxnId="{7882E513-96D9-B349-AC11-8501BCD103C8}">
      <dgm:prSet/>
      <dgm:spPr/>
      <dgm:t>
        <a:bodyPr/>
        <a:lstStyle/>
        <a:p>
          <a:endParaRPr lang="en-US" sz="1200">
            <a:latin typeface="Verdana"/>
            <a:cs typeface="Verdana"/>
          </a:endParaRPr>
        </a:p>
      </dgm:t>
    </dgm:pt>
    <dgm:pt modelId="{8CFFE3A1-0C53-9A48-BEBA-4F693213885B}" type="pres">
      <dgm:prSet presAssocID="{43D1617C-ED8D-7540-8F74-1FDF97ECF48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164256-795D-4A4F-99E0-E3B6263C767F}" type="pres">
      <dgm:prSet presAssocID="{43D1617C-ED8D-7540-8F74-1FDF97ECF48B}" presName="arrow" presStyleLbl="bgShp" presStyleIdx="0" presStyleCnt="1" custScaleX="117647"/>
      <dgm:spPr>
        <a:solidFill>
          <a:schemeClr val="accent5">
            <a:lumMod val="50000"/>
          </a:schemeClr>
        </a:solidFill>
      </dgm:spPr>
    </dgm:pt>
    <dgm:pt modelId="{FABC7013-EB4B-F443-A2C9-E108C5D1A12A}" type="pres">
      <dgm:prSet presAssocID="{43D1617C-ED8D-7540-8F74-1FDF97ECF48B}" presName="linearProcess" presStyleCnt="0"/>
      <dgm:spPr/>
    </dgm:pt>
    <dgm:pt modelId="{94F4622B-6585-3945-8B2C-FDB9D49B1F71}" type="pres">
      <dgm:prSet presAssocID="{E58253FF-0BA8-8D4D-97E5-E3932C1EDE9A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B13A5-A771-8B48-A6AD-1BE9A96226CD}" type="pres">
      <dgm:prSet presAssocID="{A38CFF86-8C6E-BE42-9C0D-5ABD1D1CF069}" presName="sibTrans" presStyleCnt="0"/>
      <dgm:spPr/>
    </dgm:pt>
    <dgm:pt modelId="{981BCA9B-C3EE-8445-811D-14DBDAC006D9}" type="pres">
      <dgm:prSet presAssocID="{22CA0C37-4023-5F4E-9450-3D3062D4EB44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7638-D6D3-A546-9779-BAAE56AFB1F0}" type="pres">
      <dgm:prSet presAssocID="{4B63E9E1-3CB4-4B45-8DCC-B43D710EBD7F}" presName="sibTrans" presStyleCnt="0"/>
      <dgm:spPr/>
    </dgm:pt>
    <dgm:pt modelId="{F5AF0C24-19B6-AC40-AC0B-8209F5A7F992}" type="pres">
      <dgm:prSet presAssocID="{87869D81-1503-9640-BC74-AED39E0D11F7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18F48-36FA-2745-87FF-C23DE84BF63E}" type="pres">
      <dgm:prSet presAssocID="{8581AD6B-02B2-5942-BF1E-DA083F7BF67C}" presName="sibTrans" presStyleCnt="0"/>
      <dgm:spPr/>
    </dgm:pt>
    <dgm:pt modelId="{939C9CEB-CD9D-7843-A28A-F11771C655C3}" type="pres">
      <dgm:prSet presAssocID="{D7754DD4-C85B-DC4F-A023-5DB97E5F1E07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5480-6312-004B-87AE-0E27CA642818}" type="pres">
      <dgm:prSet presAssocID="{0EBC3DD1-5869-B547-9154-D92B83478AFA}" presName="sibTrans" presStyleCnt="0"/>
      <dgm:spPr/>
    </dgm:pt>
    <dgm:pt modelId="{E23C53F1-FE14-2746-A488-1D1D59EDFDDD}" type="pres">
      <dgm:prSet presAssocID="{CD985F76-36D0-AC40-A4A5-CE689BACD44A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6B3B8-E47A-4D47-B131-C476B412EB54}" type="pres">
      <dgm:prSet presAssocID="{2C0138E1-18F7-684D-8B4C-237BA56A88FA}" presName="sibTrans" presStyleCnt="0"/>
      <dgm:spPr/>
    </dgm:pt>
    <dgm:pt modelId="{B5431338-F5D6-0B4D-94ED-708FC7DED57C}" type="pres">
      <dgm:prSet presAssocID="{BCC3499F-B6B8-9449-B34E-B96DFEC533A0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35D27-80A7-D14D-A355-CDB89589CC29}" type="pres">
      <dgm:prSet presAssocID="{52CA2409-22DC-1E44-ADA8-53CB8768CA61}" presName="sibTrans" presStyleCnt="0"/>
      <dgm:spPr/>
    </dgm:pt>
    <dgm:pt modelId="{8A4F911E-410E-274A-ADDF-D52FB71028F3}" type="pres">
      <dgm:prSet presAssocID="{31AB0E6C-6204-084E-ABEF-62D66AF5E66C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8E8AA-9A07-3B43-8AC2-EF71D43C0E94}" srcId="{43D1617C-ED8D-7540-8F74-1FDF97ECF48B}" destId="{22CA0C37-4023-5F4E-9450-3D3062D4EB44}" srcOrd="1" destOrd="0" parTransId="{01747C07-E160-0F44-8A37-5633222E3385}" sibTransId="{4B63E9E1-3CB4-4B45-8DCC-B43D710EBD7F}"/>
    <dgm:cxn modelId="{96F53170-7899-494F-A597-119A2DE77240}" srcId="{43D1617C-ED8D-7540-8F74-1FDF97ECF48B}" destId="{BCC3499F-B6B8-9449-B34E-B96DFEC533A0}" srcOrd="5" destOrd="0" parTransId="{84A7CD4B-0390-B040-8515-6FB8F6867F71}" sibTransId="{52CA2409-22DC-1E44-ADA8-53CB8768CA61}"/>
    <dgm:cxn modelId="{DB95A374-E2D6-C943-BE7B-40B61BF7F729}" type="presOf" srcId="{22CA0C37-4023-5F4E-9450-3D3062D4EB44}" destId="{981BCA9B-C3EE-8445-811D-14DBDAC006D9}" srcOrd="0" destOrd="0" presId="urn:microsoft.com/office/officeart/2005/8/layout/hProcess9"/>
    <dgm:cxn modelId="{D3EFD486-1FBA-EA4F-9126-6E9F1B60E5B3}" type="presOf" srcId="{43D1617C-ED8D-7540-8F74-1FDF97ECF48B}" destId="{8CFFE3A1-0C53-9A48-BEBA-4F693213885B}" srcOrd="0" destOrd="0" presId="urn:microsoft.com/office/officeart/2005/8/layout/hProcess9"/>
    <dgm:cxn modelId="{4CF1DEB9-B873-E041-B99C-1ECA97792EF9}" srcId="{43D1617C-ED8D-7540-8F74-1FDF97ECF48B}" destId="{E58253FF-0BA8-8D4D-97E5-E3932C1EDE9A}" srcOrd="0" destOrd="0" parTransId="{F7F07758-AFD7-9F44-A07D-1DB873C159EE}" sibTransId="{A38CFF86-8C6E-BE42-9C0D-5ABD1D1CF069}"/>
    <dgm:cxn modelId="{DE7B030D-23A5-0B42-848E-E0812A874A67}" type="presOf" srcId="{D7754DD4-C85B-DC4F-A023-5DB97E5F1E07}" destId="{939C9CEB-CD9D-7843-A28A-F11771C655C3}" srcOrd="0" destOrd="0" presId="urn:microsoft.com/office/officeart/2005/8/layout/hProcess9"/>
    <dgm:cxn modelId="{056AAA41-215D-704D-B501-7CA5B511395F}" type="presOf" srcId="{BCC3499F-B6B8-9449-B34E-B96DFEC533A0}" destId="{B5431338-F5D6-0B4D-94ED-708FC7DED57C}" srcOrd="0" destOrd="0" presId="urn:microsoft.com/office/officeart/2005/8/layout/hProcess9"/>
    <dgm:cxn modelId="{D5022E5B-222D-D64C-B4C5-ECBF1F85BD0D}" type="presOf" srcId="{CD985F76-36D0-AC40-A4A5-CE689BACD44A}" destId="{E23C53F1-FE14-2746-A488-1D1D59EDFDDD}" srcOrd="0" destOrd="0" presId="urn:microsoft.com/office/officeart/2005/8/layout/hProcess9"/>
    <dgm:cxn modelId="{7882E513-96D9-B349-AC11-8501BCD103C8}" srcId="{43D1617C-ED8D-7540-8F74-1FDF97ECF48B}" destId="{31AB0E6C-6204-084E-ABEF-62D66AF5E66C}" srcOrd="6" destOrd="0" parTransId="{D6DD330A-147E-1B4F-B7CE-5164E6AFBE30}" sibTransId="{B5DE93C7-DA61-8045-858F-7DB73651AC32}"/>
    <dgm:cxn modelId="{B7129AB6-9285-7642-931C-40435AFD444B}" srcId="{43D1617C-ED8D-7540-8F74-1FDF97ECF48B}" destId="{D7754DD4-C85B-DC4F-A023-5DB97E5F1E07}" srcOrd="3" destOrd="0" parTransId="{61EE8851-95D4-3D40-BDCD-771BE84A4FA3}" sibTransId="{0EBC3DD1-5869-B547-9154-D92B83478AFA}"/>
    <dgm:cxn modelId="{F3CAC461-35ED-8E4C-9813-30BAB6A07499}" srcId="{43D1617C-ED8D-7540-8F74-1FDF97ECF48B}" destId="{CD985F76-36D0-AC40-A4A5-CE689BACD44A}" srcOrd="4" destOrd="0" parTransId="{56B9CAE1-5A90-1D41-AE8E-5FF07D33FDA7}" sibTransId="{2C0138E1-18F7-684D-8B4C-237BA56A88FA}"/>
    <dgm:cxn modelId="{10BE3090-0298-1941-B71F-4AA2360A7743}" type="presOf" srcId="{E58253FF-0BA8-8D4D-97E5-E3932C1EDE9A}" destId="{94F4622B-6585-3945-8B2C-FDB9D49B1F71}" srcOrd="0" destOrd="0" presId="urn:microsoft.com/office/officeart/2005/8/layout/hProcess9"/>
    <dgm:cxn modelId="{BC8A333A-6776-BA43-9F2A-41C31B5EBBC9}" type="presOf" srcId="{31AB0E6C-6204-084E-ABEF-62D66AF5E66C}" destId="{8A4F911E-410E-274A-ADDF-D52FB71028F3}" srcOrd="0" destOrd="0" presId="urn:microsoft.com/office/officeart/2005/8/layout/hProcess9"/>
    <dgm:cxn modelId="{AA806002-73AD-764E-8F71-C92EDCD89F53}" srcId="{43D1617C-ED8D-7540-8F74-1FDF97ECF48B}" destId="{87869D81-1503-9640-BC74-AED39E0D11F7}" srcOrd="2" destOrd="0" parTransId="{3EB9B4FB-2BAE-0D4F-9C9B-432554F707D6}" sibTransId="{8581AD6B-02B2-5942-BF1E-DA083F7BF67C}"/>
    <dgm:cxn modelId="{A39F5A72-19A2-6C47-A5E2-817581FDEE21}" type="presOf" srcId="{87869D81-1503-9640-BC74-AED39E0D11F7}" destId="{F5AF0C24-19B6-AC40-AC0B-8209F5A7F992}" srcOrd="0" destOrd="0" presId="urn:microsoft.com/office/officeart/2005/8/layout/hProcess9"/>
    <dgm:cxn modelId="{A63DB2AC-269B-FE41-8B32-7FB44A5F00EA}" type="presParOf" srcId="{8CFFE3A1-0C53-9A48-BEBA-4F693213885B}" destId="{67164256-795D-4A4F-99E0-E3B6263C767F}" srcOrd="0" destOrd="0" presId="urn:microsoft.com/office/officeart/2005/8/layout/hProcess9"/>
    <dgm:cxn modelId="{CD1A5899-1938-2349-8C52-7CE5BD609723}" type="presParOf" srcId="{8CFFE3A1-0C53-9A48-BEBA-4F693213885B}" destId="{FABC7013-EB4B-F443-A2C9-E108C5D1A12A}" srcOrd="1" destOrd="0" presId="urn:microsoft.com/office/officeart/2005/8/layout/hProcess9"/>
    <dgm:cxn modelId="{EF78A953-8BA3-264F-A3B5-CB80620456AC}" type="presParOf" srcId="{FABC7013-EB4B-F443-A2C9-E108C5D1A12A}" destId="{94F4622B-6585-3945-8B2C-FDB9D49B1F71}" srcOrd="0" destOrd="0" presId="urn:microsoft.com/office/officeart/2005/8/layout/hProcess9"/>
    <dgm:cxn modelId="{6EC44D00-6D8F-D54D-BDFB-67B8B10E5957}" type="presParOf" srcId="{FABC7013-EB4B-F443-A2C9-E108C5D1A12A}" destId="{263B13A5-A771-8B48-A6AD-1BE9A96226CD}" srcOrd="1" destOrd="0" presId="urn:microsoft.com/office/officeart/2005/8/layout/hProcess9"/>
    <dgm:cxn modelId="{8FCE5413-D4BB-344F-8716-741CD5B3A6CD}" type="presParOf" srcId="{FABC7013-EB4B-F443-A2C9-E108C5D1A12A}" destId="{981BCA9B-C3EE-8445-811D-14DBDAC006D9}" srcOrd="2" destOrd="0" presId="urn:microsoft.com/office/officeart/2005/8/layout/hProcess9"/>
    <dgm:cxn modelId="{89CE9E65-4FD0-2C49-89D4-012635471F50}" type="presParOf" srcId="{FABC7013-EB4B-F443-A2C9-E108C5D1A12A}" destId="{10FE7638-D6D3-A546-9779-BAAE56AFB1F0}" srcOrd="3" destOrd="0" presId="urn:microsoft.com/office/officeart/2005/8/layout/hProcess9"/>
    <dgm:cxn modelId="{6427F178-E3B9-1642-863D-8937F0B26FAB}" type="presParOf" srcId="{FABC7013-EB4B-F443-A2C9-E108C5D1A12A}" destId="{F5AF0C24-19B6-AC40-AC0B-8209F5A7F992}" srcOrd="4" destOrd="0" presId="urn:microsoft.com/office/officeart/2005/8/layout/hProcess9"/>
    <dgm:cxn modelId="{4EE05593-3AA7-A942-9E80-F37257B98933}" type="presParOf" srcId="{FABC7013-EB4B-F443-A2C9-E108C5D1A12A}" destId="{25B18F48-36FA-2745-87FF-C23DE84BF63E}" srcOrd="5" destOrd="0" presId="urn:microsoft.com/office/officeart/2005/8/layout/hProcess9"/>
    <dgm:cxn modelId="{3041A949-E1D1-6F4C-8D08-5FEB48E8A81C}" type="presParOf" srcId="{FABC7013-EB4B-F443-A2C9-E108C5D1A12A}" destId="{939C9CEB-CD9D-7843-A28A-F11771C655C3}" srcOrd="6" destOrd="0" presId="urn:microsoft.com/office/officeart/2005/8/layout/hProcess9"/>
    <dgm:cxn modelId="{525B08C1-5332-1D43-824F-28FAF007515C}" type="presParOf" srcId="{FABC7013-EB4B-F443-A2C9-E108C5D1A12A}" destId="{70225480-6312-004B-87AE-0E27CA642818}" srcOrd="7" destOrd="0" presId="urn:microsoft.com/office/officeart/2005/8/layout/hProcess9"/>
    <dgm:cxn modelId="{A68FAE82-2A19-6944-B9DE-E447FBCDF8FB}" type="presParOf" srcId="{FABC7013-EB4B-F443-A2C9-E108C5D1A12A}" destId="{E23C53F1-FE14-2746-A488-1D1D59EDFDDD}" srcOrd="8" destOrd="0" presId="urn:microsoft.com/office/officeart/2005/8/layout/hProcess9"/>
    <dgm:cxn modelId="{D5A19E34-1D21-904B-8BF9-2E6FEE0331C7}" type="presParOf" srcId="{FABC7013-EB4B-F443-A2C9-E108C5D1A12A}" destId="{BF66B3B8-E47A-4D47-B131-C476B412EB54}" srcOrd="9" destOrd="0" presId="urn:microsoft.com/office/officeart/2005/8/layout/hProcess9"/>
    <dgm:cxn modelId="{592A3F17-26E2-A945-B0F2-E05358DA6135}" type="presParOf" srcId="{FABC7013-EB4B-F443-A2C9-E108C5D1A12A}" destId="{B5431338-F5D6-0B4D-94ED-708FC7DED57C}" srcOrd="10" destOrd="0" presId="urn:microsoft.com/office/officeart/2005/8/layout/hProcess9"/>
    <dgm:cxn modelId="{AA1F8D0B-2072-734F-A7EA-F51647A9EB93}" type="presParOf" srcId="{FABC7013-EB4B-F443-A2C9-E108C5D1A12A}" destId="{8E535D27-80A7-D14D-A355-CDB89589CC29}" srcOrd="11" destOrd="0" presId="urn:microsoft.com/office/officeart/2005/8/layout/hProcess9"/>
    <dgm:cxn modelId="{A9A74EBC-B2EE-EC46-B695-FCCCCD51DB35}" type="presParOf" srcId="{FABC7013-EB4B-F443-A2C9-E108C5D1A12A}" destId="{8A4F911E-410E-274A-ADDF-D52FB71028F3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64256-795D-4A4F-99E0-E3B6263C767F}">
      <dsp:nvSpPr>
        <dsp:cNvPr id="0" name=""/>
        <dsp:cNvSpPr/>
      </dsp:nvSpPr>
      <dsp:spPr>
        <a:xfrm>
          <a:off x="2" y="0"/>
          <a:ext cx="8254995" cy="4519534"/>
        </a:xfrm>
        <a:prstGeom prst="rightArrow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F4622B-6585-3945-8B2C-FDB9D49B1F71}">
      <dsp:nvSpPr>
        <dsp:cNvPr id="0" name=""/>
        <dsp:cNvSpPr/>
      </dsp:nvSpPr>
      <dsp:spPr>
        <a:xfrm>
          <a:off x="1612" y="1355860"/>
          <a:ext cx="1031471" cy="18078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/>
              <a:cs typeface="Verdana"/>
            </a:rPr>
            <a:t>Survey designed and distributed to economies</a:t>
          </a:r>
          <a:endParaRPr lang="en-US" sz="1200" kern="1200" dirty="0">
            <a:latin typeface="Verdana"/>
            <a:cs typeface="Verdana"/>
          </a:endParaRPr>
        </a:p>
      </dsp:txBody>
      <dsp:txXfrm>
        <a:off x="51964" y="1406212"/>
        <a:ext cx="930767" cy="1707109"/>
      </dsp:txXfrm>
    </dsp:sp>
    <dsp:sp modelId="{981BCA9B-C3EE-8445-811D-14DBDAC006D9}">
      <dsp:nvSpPr>
        <dsp:cNvPr id="0" name=""/>
        <dsp:cNvSpPr/>
      </dsp:nvSpPr>
      <dsp:spPr>
        <a:xfrm>
          <a:off x="1204996" y="1355860"/>
          <a:ext cx="1031471" cy="18078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/>
              <a:cs typeface="Verdana"/>
            </a:rPr>
            <a:t>Completed surveys returned</a:t>
          </a:r>
          <a:endParaRPr lang="en-US" sz="1200" kern="1200" dirty="0">
            <a:latin typeface="Verdana"/>
            <a:cs typeface="Verdana"/>
          </a:endParaRPr>
        </a:p>
      </dsp:txBody>
      <dsp:txXfrm>
        <a:off x="1255348" y="1406212"/>
        <a:ext cx="930767" cy="1707109"/>
      </dsp:txXfrm>
    </dsp:sp>
    <dsp:sp modelId="{F5AF0C24-19B6-AC40-AC0B-8209F5A7F992}">
      <dsp:nvSpPr>
        <dsp:cNvPr id="0" name=""/>
        <dsp:cNvSpPr/>
      </dsp:nvSpPr>
      <dsp:spPr>
        <a:xfrm>
          <a:off x="2408380" y="1355860"/>
          <a:ext cx="1031471" cy="18078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/>
              <a:cs typeface="Verdana"/>
            </a:rPr>
            <a:t>Follow-up questions</a:t>
          </a:r>
          <a:endParaRPr lang="en-US" sz="1200" kern="1200" dirty="0">
            <a:latin typeface="Verdana"/>
            <a:cs typeface="Verdana"/>
          </a:endParaRPr>
        </a:p>
      </dsp:txBody>
      <dsp:txXfrm>
        <a:off x="2458732" y="1406212"/>
        <a:ext cx="930767" cy="1707109"/>
      </dsp:txXfrm>
    </dsp:sp>
    <dsp:sp modelId="{939C9CEB-CD9D-7843-A28A-F11771C655C3}">
      <dsp:nvSpPr>
        <dsp:cNvPr id="0" name=""/>
        <dsp:cNvSpPr/>
      </dsp:nvSpPr>
      <dsp:spPr>
        <a:xfrm>
          <a:off x="3611764" y="1355860"/>
          <a:ext cx="1031471" cy="18078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/>
              <a:cs typeface="Verdana"/>
            </a:rPr>
            <a:t>Research</a:t>
          </a:r>
          <a:endParaRPr lang="en-US" sz="1200" kern="1200" dirty="0">
            <a:latin typeface="Verdana"/>
            <a:cs typeface="Verdana"/>
          </a:endParaRPr>
        </a:p>
      </dsp:txBody>
      <dsp:txXfrm>
        <a:off x="3662116" y="1406212"/>
        <a:ext cx="930767" cy="1707109"/>
      </dsp:txXfrm>
    </dsp:sp>
    <dsp:sp modelId="{E23C53F1-FE14-2746-A488-1D1D59EDFDDD}">
      <dsp:nvSpPr>
        <dsp:cNvPr id="0" name=""/>
        <dsp:cNvSpPr/>
      </dsp:nvSpPr>
      <dsp:spPr>
        <a:xfrm>
          <a:off x="4815147" y="1355860"/>
          <a:ext cx="1031471" cy="18078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/>
              <a:cs typeface="Verdana"/>
            </a:rPr>
            <a:t>Draft country summaries returned for approval</a:t>
          </a:r>
          <a:endParaRPr lang="en-US" sz="1200" kern="1200" dirty="0">
            <a:latin typeface="Verdana"/>
            <a:cs typeface="Verdana"/>
          </a:endParaRPr>
        </a:p>
      </dsp:txBody>
      <dsp:txXfrm>
        <a:off x="4865499" y="1406212"/>
        <a:ext cx="930767" cy="1707109"/>
      </dsp:txXfrm>
    </dsp:sp>
    <dsp:sp modelId="{B5431338-F5D6-0B4D-94ED-708FC7DED57C}">
      <dsp:nvSpPr>
        <dsp:cNvPr id="0" name=""/>
        <dsp:cNvSpPr/>
      </dsp:nvSpPr>
      <dsp:spPr>
        <a:xfrm>
          <a:off x="6018531" y="1355860"/>
          <a:ext cx="1031471" cy="18078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/>
              <a:cs typeface="Verdana"/>
            </a:rPr>
            <a:t>Analysis &amp; draft report for comment</a:t>
          </a:r>
          <a:endParaRPr lang="en-US" sz="1200" kern="1200" dirty="0">
            <a:latin typeface="Verdana"/>
            <a:cs typeface="Verdana"/>
          </a:endParaRPr>
        </a:p>
      </dsp:txBody>
      <dsp:txXfrm>
        <a:off x="6068883" y="1406212"/>
        <a:ext cx="930767" cy="1707109"/>
      </dsp:txXfrm>
    </dsp:sp>
    <dsp:sp modelId="{8A4F911E-410E-274A-ADDF-D52FB71028F3}">
      <dsp:nvSpPr>
        <dsp:cNvPr id="0" name=""/>
        <dsp:cNvSpPr/>
      </dsp:nvSpPr>
      <dsp:spPr>
        <a:xfrm>
          <a:off x="7221915" y="1355860"/>
          <a:ext cx="1031471" cy="18078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/>
              <a:cs typeface="Verdana"/>
            </a:rPr>
            <a:t>Final report</a:t>
          </a:r>
          <a:endParaRPr lang="en-US" sz="1200" kern="1200" dirty="0">
            <a:latin typeface="Verdana"/>
            <a:cs typeface="Verdana"/>
          </a:endParaRPr>
        </a:p>
      </dsp:txBody>
      <dsp:txXfrm>
        <a:off x="7272267" y="1406212"/>
        <a:ext cx="930767" cy="1707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0.90194</cdr:x>
      <cdr:y>0.17391</cdr:y>
    </cdr:from>
    <cdr:to>
      <cdr:x>0.96754</cdr:x>
      <cdr:y>0.25751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920880" y="576064"/>
          <a:ext cx="576064" cy="276914"/>
        </a:xfrm>
        <a:prstGeom xmlns:a="http://schemas.openxmlformats.org/drawingml/2006/main" prst="rect">
          <a:avLst/>
        </a:prstGeom>
        <a:solidFill xmlns:a="http://schemas.openxmlformats.org/drawingml/2006/main">
          <a:srgbClr val="A47B38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rgbClr val="FFFF00"/>
              </a:solidFill>
            </a:rPr>
            <a:t>n = 16</a:t>
          </a:r>
        </a:p>
      </cdr:txBody>
    </cdr:sp>
  </cdr:relSizeAnchor>
  <cdr:relSizeAnchor xmlns:cdr="http://schemas.openxmlformats.org/drawingml/2006/chartDrawing">
    <cdr:from>
      <cdr:x>0.90194</cdr:x>
      <cdr:y>0.34783</cdr:y>
    </cdr:from>
    <cdr:to>
      <cdr:x>0.96754</cdr:x>
      <cdr:y>0.42822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920880" y="1152128"/>
          <a:ext cx="576064" cy="266282"/>
        </a:xfrm>
        <a:prstGeom xmlns:a="http://schemas.openxmlformats.org/drawingml/2006/main" prst="rect">
          <a:avLst/>
        </a:prstGeom>
        <a:solidFill xmlns:a="http://schemas.openxmlformats.org/drawingml/2006/main">
          <a:srgbClr val="A47B38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rgbClr val="FFFF00"/>
              </a:solidFill>
            </a:rPr>
            <a:t>n = 15</a:t>
          </a:r>
        </a:p>
      </cdr:txBody>
    </cdr:sp>
  </cdr:relSizeAnchor>
  <cdr:relSizeAnchor xmlns:cdr="http://schemas.openxmlformats.org/drawingml/2006/chartDrawing">
    <cdr:from>
      <cdr:x>0.90194</cdr:x>
      <cdr:y>0.52174</cdr:y>
    </cdr:from>
    <cdr:to>
      <cdr:x>0.96557</cdr:x>
      <cdr:y>0.61177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920880" y="1728192"/>
          <a:ext cx="558802" cy="29821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rgbClr val="FFFF00"/>
              </a:solidFill>
            </a:rPr>
            <a:t>n = </a:t>
          </a:r>
          <a:r>
            <a:rPr lang="en-US" dirty="0" smtClean="0">
              <a:solidFill>
                <a:srgbClr val="FFFF00"/>
              </a:solidFill>
            </a:rPr>
            <a:t>13</a:t>
          </a:r>
          <a:endParaRPr lang="en-US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0.90194</cdr:x>
      <cdr:y>0.69565</cdr:y>
    </cdr:from>
    <cdr:to>
      <cdr:x>0.96754</cdr:x>
      <cdr:y>0.78261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20880" y="2304256"/>
          <a:ext cx="576064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A47B38"/>
        </a:solidFill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rgbClr val="FFFF00"/>
              </a:solidFill>
            </a:rPr>
            <a:t>n</a:t>
          </a:r>
          <a:r>
            <a:rPr lang="en-US" sz="1100" dirty="0" smtClean="0">
              <a:solidFill>
                <a:srgbClr val="FFFF00"/>
              </a:solidFill>
            </a:rPr>
            <a:t> = 6</a:t>
          </a:r>
          <a:endParaRPr lang="en-US" sz="1100" dirty="0">
            <a:solidFill>
              <a:srgbClr val="FFFF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C85E6-EFBF-4F14-96AC-ABC7DE1E3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37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B9715-FF92-8D45-86E0-7ED83C1B6D02}" type="datetime1">
              <a:rPr lang="en-AU" smtClean="0"/>
              <a:t>26/02/2012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DCC3B-C13E-C343-AC26-C0C2C406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618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CC3B-C13E-C343-AC26-C0C2C406D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05001"/>
            <a:ext cx="817245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rgbClr val="3366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572000"/>
            <a:ext cx="70002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380A-25BA-7D41-9787-5C2AADE37C5D}" type="datetime1">
              <a:rPr lang="en-AU" smtClean="0"/>
              <a:t>26/02/2012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1050-E2C0-CC48-8DF4-3ECA030BD35E}" type="datetime1">
              <a:rPr lang="en-AU" smtClean="0"/>
              <a:t>26/02/2012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9865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1427-60F0-054B-9A83-BA686BDB74EC}" type="datetime1">
              <a:rPr lang="en-AU" smtClean="0"/>
              <a:t>26/02/2012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D5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defRPr sz="2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3000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D4E-F9B4-0340-B759-E54FB3C21510}" type="datetime1">
              <a:rPr lang="en-AU" smtClean="0"/>
              <a:t>26/02/2012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06" y="6165304"/>
            <a:ext cx="8502946" cy="49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486400"/>
            <a:ext cx="8297994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852863"/>
            <a:ext cx="6646994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ADF4-42D1-3B45-A706-0D207C9E884D}" type="datetime1">
              <a:rPr lang="en-AU" smtClean="0"/>
              <a:t>26/02/2012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36C4-57A6-E84F-9509-214A5436065E}" type="datetime1">
              <a:rPr lang="en-AU" smtClean="0"/>
              <a:t>26/02/2012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5E8C-E757-6C4A-90AA-D41F9AB86B67}" type="datetime1">
              <a:rPr lang="en-AU" smtClean="0"/>
              <a:t>26/02/2012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F6A6-2A47-ED45-989B-69D92886D5CA}" type="datetime1">
              <a:rPr lang="en-AU" smtClean="0"/>
              <a:t>26/02/2012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92AC-DF94-A742-8DC3-2DB49AAE2B66}" type="datetime1">
              <a:rPr lang="en-AU" smtClean="0"/>
              <a:t>26/02/2012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5495544"/>
            <a:ext cx="84201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199" y="6096000"/>
            <a:ext cx="84201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FDCC-7360-CF4B-9752-705C499B1FC7}" type="datetime1">
              <a:rPr lang="en-AU" smtClean="0"/>
              <a:t>26/02/2012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0200" y="381000"/>
            <a:ext cx="84201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495278"/>
            <a:ext cx="84201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6305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898" y="6096000"/>
            <a:ext cx="84201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2830-9E57-A844-B96A-3894C23954B7}" type="datetime1">
              <a:rPr lang="en-AU" smtClean="0"/>
              <a:t>26/02/2012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255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63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63050" y="5486400"/>
            <a:ext cx="74295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70" y="5648960"/>
            <a:ext cx="59436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89CC9D0-0935-45C2-8ADB-A3C689C04C7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17790" y="4033520"/>
            <a:ext cx="236728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82231" y="1630680"/>
            <a:ext cx="2438399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A47208-9B2E-4246-824B-9113AF135175}" type="datetime1">
              <a:rPr lang="en-AU" smtClean="0"/>
              <a:t>26/02/2012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none" spc="-100" baseline="0">
          <a:ln>
            <a:noFill/>
          </a:ln>
          <a:solidFill>
            <a:schemeClr val="accent5">
              <a:lumMod val="50000"/>
            </a:schemeClr>
          </a:solidFill>
          <a:effectLst/>
          <a:latin typeface="Verdana"/>
          <a:ea typeface="+mj-ea"/>
          <a:cs typeface="Verdana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528" y="2060848"/>
            <a:ext cx="8172450" cy="229411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6D5225"/>
                </a:solidFill>
              </a:rPr>
              <a:t>Survey of </a:t>
            </a:r>
            <a:r>
              <a:rPr lang="en-US" sz="3600" b="1" dirty="0" smtClean="0">
                <a:solidFill>
                  <a:srgbClr val="6D5225"/>
                </a:solidFill>
              </a:rPr>
              <a:t>market </a:t>
            </a:r>
            <a:r>
              <a:rPr lang="en-US" sz="3600" dirty="0">
                <a:solidFill>
                  <a:srgbClr val="6D5225"/>
                </a:solidFill>
              </a:rPr>
              <a:t>c</a:t>
            </a:r>
            <a:r>
              <a:rPr lang="en-US" sz="3600" b="1" dirty="0" smtClean="0">
                <a:solidFill>
                  <a:srgbClr val="6D5225"/>
                </a:solidFill>
              </a:rPr>
              <a:t>ompliance </a:t>
            </a:r>
            <a:r>
              <a:rPr lang="en-US" sz="3600" dirty="0">
                <a:solidFill>
                  <a:srgbClr val="6D5225"/>
                </a:solidFill>
              </a:rPr>
              <a:t>m</a:t>
            </a:r>
            <a:r>
              <a:rPr lang="en-US" sz="3600" b="1" dirty="0" smtClean="0">
                <a:solidFill>
                  <a:srgbClr val="6D5225"/>
                </a:solidFill>
              </a:rPr>
              <a:t>echanisms </a:t>
            </a:r>
            <a:r>
              <a:rPr lang="en-US" sz="3600" b="1" dirty="0">
                <a:solidFill>
                  <a:srgbClr val="6D5225"/>
                </a:solidFill>
              </a:rPr>
              <a:t>for </a:t>
            </a:r>
            <a:r>
              <a:rPr lang="en-US" sz="3600" b="1" dirty="0" smtClean="0">
                <a:solidFill>
                  <a:srgbClr val="6D5225"/>
                </a:solidFill>
              </a:rPr>
              <a:t>energy </a:t>
            </a:r>
            <a:r>
              <a:rPr lang="en-US" sz="3600" dirty="0">
                <a:solidFill>
                  <a:srgbClr val="6D5225"/>
                </a:solidFill>
              </a:rPr>
              <a:t>e</a:t>
            </a:r>
            <a:r>
              <a:rPr lang="en-US" sz="3600" b="1" dirty="0" smtClean="0">
                <a:solidFill>
                  <a:srgbClr val="6D5225"/>
                </a:solidFill>
              </a:rPr>
              <a:t>fficiency </a:t>
            </a:r>
            <a:r>
              <a:rPr lang="en-US" sz="3600" dirty="0">
                <a:solidFill>
                  <a:srgbClr val="6D5225"/>
                </a:solidFill>
              </a:rPr>
              <a:t>p</a:t>
            </a:r>
            <a:r>
              <a:rPr lang="en-US" sz="3600" b="1" dirty="0" smtClean="0">
                <a:solidFill>
                  <a:srgbClr val="6D5225"/>
                </a:solidFill>
              </a:rPr>
              <a:t>rograms in APEC economies</a:t>
            </a:r>
            <a:endParaRPr lang="en-AU" sz="3600" b="1" dirty="0">
              <a:solidFill>
                <a:srgbClr val="6D522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797152"/>
            <a:ext cx="7000240" cy="1066800"/>
          </a:xfrm>
        </p:spPr>
        <p:txBody>
          <a:bodyPr/>
          <a:lstStyle/>
          <a:p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</a:rPr>
              <a:t>Mark Ellis</a:t>
            </a:r>
          </a:p>
          <a:p>
            <a:r>
              <a:rPr lang="en-AU" sz="2000" dirty="0" smtClean="0"/>
              <a:t>Mark Ellis &amp; Associates</a:t>
            </a:r>
            <a:endParaRPr lang="en-AU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98330"/>
              </p:ext>
            </p:extLst>
          </p:nvPr>
        </p:nvGraphicFramePr>
        <p:xfrm>
          <a:off x="704528" y="836712"/>
          <a:ext cx="691276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4" imgW="5486400" imgH="685800" progId="Word.Document.12">
                  <p:embed/>
                </p:oleObj>
              </mc:Choice>
              <mc:Fallback>
                <p:oleObj name="Document" r:id="rId4" imgW="54864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528" y="836712"/>
                        <a:ext cx="6912768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APEC EGEE&amp;C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u="sng" dirty="0" smtClean="0"/>
              <a:t>Aims to:</a:t>
            </a:r>
          </a:p>
          <a:p>
            <a:r>
              <a:rPr lang="en-US" dirty="0"/>
              <a:t>D</a:t>
            </a:r>
            <a:r>
              <a:rPr lang="en-US" dirty="0" smtClean="0"/>
              <a:t>escribe the </a:t>
            </a:r>
            <a:r>
              <a:rPr lang="en-US" dirty="0" smtClean="0">
                <a:solidFill>
                  <a:srgbClr val="C00000"/>
                </a:solidFill>
              </a:rPr>
              <a:t>compliance regime </a:t>
            </a:r>
            <a:r>
              <a:rPr lang="en-US" dirty="0" smtClean="0"/>
              <a:t>in APEC economies for Standards and Labelling (S&amp;L) energy efficiency programs</a:t>
            </a:r>
          </a:p>
          <a:p>
            <a:r>
              <a:rPr lang="en-US" dirty="0" smtClean="0"/>
              <a:t>Provide information on compliance </a:t>
            </a:r>
            <a:r>
              <a:rPr lang="en-US" dirty="0" smtClean="0">
                <a:solidFill>
                  <a:srgbClr val="C00000"/>
                </a:solidFill>
              </a:rPr>
              <a:t>activities</a:t>
            </a:r>
            <a:r>
              <a:rPr lang="en-US" dirty="0" smtClean="0"/>
              <a:t> where possible</a:t>
            </a:r>
          </a:p>
          <a:p>
            <a:r>
              <a:rPr lang="en-US" dirty="0" smtClean="0"/>
              <a:t>Identify ‘good practice’, interesting approaches,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Identify common issues, concerns, areas for improvement</a:t>
            </a:r>
          </a:p>
          <a:p>
            <a:r>
              <a:rPr lang="en-US" dirty="0" smtClean="0"/>
              <a:t>Compare results to surveys in other regions</a:t>
            </a:r>
          </a:p>
          <a:p>
            <a:pPr marL="114300" indent="0">
              <a:buNone/>
            </a:pPr>
            <a:r>
              <a:rPr lang="en-US" u="sng" dirty="0" smtClean="0"/>
              <a:t>It does NOT aim to:</a:t>
            </a:r>
          </a:p>
          <a:p>
            <a:r>
              <a:rPr lang="en-US" dirty="0" smtClean="0"/>
              <a:t>Compare or rank each economy (no objective measure)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70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procedure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731759"/>
              </p:ext>
            </p:extLst>
          </p:nvPr>
        </p:nvGraphicFramePr>
        <p:xfrm>
          <a:off x="495300" y="1501754"/>
          <a:ext cx="8255000" cy="451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5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Economy-Program Coverage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75607"/>
              </p:ext>
            </p:extLst>
          </p:nvPr>
        </p:nvGraphicFramePr>
        <p:xfrm>
          <a:off x="560512" y="1412776"/>
          <a:ext cx="7272810" cy="4533900"/>
        </p:xfrm>
        <a:graphic>
          <a:graphicData uri="http://schemas.openxmlformats.org/drawingml/2006/table">
            <a:tbl>
              <a:tblPr firstRow="1" firstCol="1">
                <a:tableStyleId>{E269D01E-BC32-4049-B463-5C60D7B0CCD2}</a:tableStyleId>
              </a:tblPr>
              <a:tblGrid>
                <a:gridCol w="1454562"/>
                <a:gridCol w="1454562"/>
                <a:gridCol w="1454562"/>
                <a:gridCol w="1454562"/>
                <a:gridCol w="1454562"/>
              </a:tblGrid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 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Standards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Comparative Label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Endorsement Label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Endorsement Label (ENERGY STAR)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Australia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✓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O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✗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Canada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O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✓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Chile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✗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O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China PRC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✗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Chinese Taipei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✓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✗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✗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Hong Kong, China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O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✓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Indonesia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✗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✗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✓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Japan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 Top Runner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 smtClean="0">
                          <a:effectLst/>
                        </a:rPr>
                        <a:t>✗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✗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Korea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u="none" strike="noStrike" dirty="0" smtClean="0">
                          <a:effectLst/>
                        </a:rPr>
                        <a:t>✓✓</a:t>
                      </a:r>
                      <a:endParaRPr lang="en-A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Malaysia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✗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Mexico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New Zealand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O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✗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Peru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 (ELI)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Philippines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✗ (ELI)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Singapore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Thailand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USA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✗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Vietnam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✓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✓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✓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O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22761"/>
              </p:ext>
            </p:extLst>
          </p:nvPr>
        </p:nvGraphicFramePr>
        <p:xfrm>
          <a:off x="7977336" y="4179377"/>
          <a:ext cx="1069752" cy="17324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040"/>
                <a:gridCol w="709712"/>
              </a:tblGrid>
              <a:tr h="355691"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KEY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35569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Covered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57008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Program but not covered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40928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O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No program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APEC survey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340768"/>
            <a:ext cx="8255000" cy="1008112"/>
          </a:xfrm>
        </p:spPr>
        <p:txBody>
          <a:bodyPr>
            <a:noAutofit/>
          </a:bodyPr>
          <a:lstStyle/>
          <a:p>
            <a:r>
              <a:rPr lang="en-US" sz="2000" dirty="0" smtClean="0"/>
              <a:t>18 economies – all have one type of program</a:t>
            </a:r>
          </a:p>
          <a:p>
            <a:r>
              <a:rPr lang="en-US" sz="2000" dirty="0" smtClean="0"/>
              <a:t>50 Standards and Labelling programs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546456"/>
              </p:ext>
            </p:extLst>
          </p:nvPr>
        </p:nvGraphicFramePr>
        <p:xfrm>
          <a:off x="272480" y="2420888"/>
          <a:ext cx="878205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APEC S&amp;L Programs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mature programs </a:t>
            </a:r>
            <a:r>
              <a:rPr lang="en-US" sz="2000" dirty="0" smtClean="0"/>
              <a:t>(USA, Australia, Mexico) </a:t>
            </a:r>
            <a:endParaRPr lang="en-US" dirty="0" smtClean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new programs </a:t>
            </a:r>
            <a:r>
              <a:rPr lang="en-US" dirty="0" smtClean="0"/>
              <a:t>(Indonesia, Vietnam, Singapore)</a:t>
            </a:r>
          </a:p>
          <a:p>
            <a:r>
              <a:rPr lang="en-US" dirty="0" smtClean="0"/>
              <a:t>Some with many </a:t>
            </a:r>
            <a:r>
              <a:rPr lang="en-US" dirty="0"/>
              <a:t>products </a:t>
            </a:r>
            <a:r>
              <a:rPr lang="en-US" sz="2000" dirty="0" smtClean="0"/>
              <a:t>(USA, Canada, Korea, China)</a:t>
            </a:r>
          </a:p>
          <a:p>
            <a:pPr lvl="1"/>
            <a:r>
              <a:rPr lang="en-US" dirty="0" smtClean="0"/>
              <a:t>and with fewer products (Malaysia, Philippines) 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Provides good opportunity to share experience and expertise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dirty="0" smtClean="0"/>
              <a:t>Some </a:t>
            </a:r>
            <a:r>
              <a:rPr lang="en-US" dirty="0"/>
              <a:t>programs under consideration </a:t>
            </a:r>
            <a:r>
              <a:rPr lang="en-US" dirty="0" smtClean="0"/>
              <a:t>or about to start </a:t>
            </a:r>
          </a:p>
          <a:p>
            <a:pPr lvl="1"/>
            <a:r>
              <a:rPr lang="en-US" dirty="0" smtClean="0"/>
              <a:t>MV&amp;</a:t>
            </a:r>
            <a:r>
              <a:rPr lang="en-US" dirty="0"/>
              <a:t>E </a:t>
            </a:r>
            <a:r>
              <a:rPr lang="en-US" dirty="0" smtClean="0"/>
              <a:t>regime to be designed  (Vietnam, Indonesia, Peru)  </a:t>
            </a:r>
          </a:p>
          <a:p>
            <a:r>
              <a:rPr lang="en-US" dirty="0"/>
              <a:t>Some mature programs improving systems </a:t>
            </a:r>
            <a:r>
              <a:rPr lang="en-US" sz="2000" dirty="0"/>
              <a:t>(US DOE, US ENERGY STAR, Australia)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– MV&amp;E design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776"/>
            <a:ext cx="8255000" cy="302433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small number of different ‘models’:</a:t>
            </a:r>
          </a:p>
          <a:p>
            <a:pPr lvl="1"/>
            <a:r>
              <a:rPr lang="en-US" dirty="0" smtClean="0"/>
              <a:t>Third-party certification prior to entry – verification by third-party (Canada, US Energy Star, Chile)</a:t>
            </a:r>
          </a:p>
          <a:p>
            <a:pPr lvl="1"/>
            <a:r>
              <a:rPr lang="en-US" dirty="0" smtClean="0"/>
              <a:t>Registration prior to entry – verification government agencies (Australia/NZ, </a:t>
            </a:r>
            <a:r>
              <a:rPr lang="en-US" dirty="0" smtClean="0">
                <a:solidFill>
                  <a:srgbClr val="2F2B20"/>
                </a:solidFill>
              </a:rPr>
              <a:t>Singapore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Small variations e.g. industry certification</a:t>
            </a:r>
          </a:p>
          <a:p>
            <a:r>
              <a:rPr lang="en-US" dirty="0" smtClean="0"/>
              <a:t>Examples of each type that appear to work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Issues - MV&amp;E design</a:t>
            </a:r>
            <a:endParaRPr lang="en-AU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823324"/>
              </p:ext>
            </p:extLst>
          </p:nvPr>
        </p:nvGraphicFramePr>
        <p:xfrm>
          <a:off x="488504" y="3933056"/>
          <a:ext cx="8496944" cy="203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817008"/>
              </p:ext>
            </p:extLst>
          </p:nvPr>
        </p:nvGraphicFramePr>
        <p:xfrm>
          <a:off x="488504" y="1556792"/>
          <a:ext cx="84969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23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- legal &amp; organisational framework for MV&amp;E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Most programs appear to have adequate legal basis </a:t>
            </a:r>
          </a:p>
          <a:p>
            <a:pPr lvl="1"/>
            <a:r>
              <a:rPr lang="en-US" dirty="0" smtClean="0"/>
              <a:t>Although </a:t>
            </a:r>
            <a:r>
              <a:rPr lang="en-US" dirty="0"/>
              <a:t>some enforcement procedures appear unwieldy</a:t>
            </a:r>
          </a:p>
          <a:p>
            <a:pPr lvl="1"/>
            <a:r>
              <a:rPr lang="en-AU" dirty="0"/>
              <a:t>Not many examples of public guidelines on MV&amp;E processes</a:t>
            </a:r>
          </a:p>
          <a:p>
            <a:pPr lvl="1"/>
            <a:r>
              <a:rPr lang="en-US" dirty="0" smtClean="0"/>
              <a:t>Voluntary labels tend to be less ‘regulated’ </a:t>
            </a:r>
          </a:p>
          <a:p>
            <a:pPr lvl="0"/>
            <a:r>
              <a:rPr lang="en-US" dirty="0" smtClean="0"/>
              <a:t>Majority of respondents were able to clearly identify the entity or entities responsible for MV&amp;E</a:t>
            </a:r>
          </a:p>
          <a:p>
            <a:pPr lvl="1"/>
            <a:r>
              <a:rPr lang="en-US" dirty="0" smtClean="0"/>
              <a:t>Market surveillance/monitoring &amp; enforcement may be the responsibility of separate organizations</a:t>
            </a:r>
          </a:p>
          <a:p>
            <a:pPr lvl="1"/>
            <a:r>
              <a:rPr lang="en-US" dirty="0" smtClean="0"/>
              <a:t>may be justified to avoid the potential for conflicts of interest</a:t>
            </a:r>
          </a:p>
          <a:p>
            <a:pPr lvl="1"/>
            <a:r>
              <a:rPr lang="en-US" dirty="0" smtClean="0"/>
              <a:t>issues of co-ordination that need addressing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9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- resources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504" y="1412776"/>
            <a:ext cx="8496944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50" indent="-361950">
              <a:spcBef>
                <a:spcPts val="10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400" dirty="0" smtClean="0"/>
              <a:t>Only a few programs replied to questions on overall budgets or expenditure on individual activities</a:t>
            </a:r>
          </a:p>
          <a:p>
            <a:pPr marL="361950" indent="-361950">
              <a:spcBef>
                <a:spcPts val="10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400" dirty="0" smtClean="0"/>
              <a:t>Does this indicate:</a:t>
            </a:r>
          </a:p>
          <a:p>
            <a:pPr marL="819150" lvl="1" indent="-361950">
              <a:spcBef>
                <a:spcPts val="1000"/>
              </a:spcBef>
              <a:spcAft>
                <a:spcPts val="400"/>
              </a:spcAft>
              <a:buClr>
                <a:srgbClr val="3366FF"/>
              </a:buClr>
              <a:buSzPct val="12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A lack of defined </a:t>
            </a:r>
            <a:r>
              <a:rPr lang="en-US" sz="2000" dirty="0">
                <a:solidFill>
                  <a:srgbClr val="C00000"/>
                </a:solidFill>
              </a:rPr>
              <a:t>budget </a:t>
            </a:r>
            <a:r>
              <a:rPr lang="en-US" sz="2000" dirty="0" smtClean="0">
                <a:solidFill>
                  <a:srgbClr val="C00000"/>
                </a:solidFill>
              </a:rPr>
              <a:t>allocations?</a:t>
            </a:r>
          </a:p>
          <a:p>
            <a:pPr marL="819150" lvl="1" indent="-361950">
              <a:spcBef>
                <a:spcPts val="1000"/>
              </a:spcBef>
              <a:spcAft>
                <a:spcPts val="400"/>
              </a:spcAft>
              <a:buClr>
                <a:srgbClr val="3366FF"/>
              </a:buClr>
              <a:buSzPct val="12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Our contact is sufficiently senior?</a:t>
            </a:r>
          </a:p>
          <a:p>
            <a:pPr marL="819150" lvl="1" indent="-361950">
              <a:spcBef>
                <a:spcPts val="1000"/>
              </a:spcBef>
              <a:spcAft>
                <a:spcPts val="400"/>
              </a:spcAft>
              <a:buClr>
                <a:srgbClr val="3366FF"/>
              </a:buClr>
              <a:buSzPct val="12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Unwillingness to divulge? </a:t>
            </a:r>
          </a:p>
          <a:p>
            <a:pPr marL="819150" lvl="1" indent="-361950">
              <a:spcBef>
                <a:spcPts val="1000"/>
              </a:spcBef>
              <a:spcAft>
                <a:spcPts val="400"/>
              </a:spcAft>
              <a:buClr>
                <a:srgbClr val="3366FF"/>
              </a:buClr>
              <a:buSzPct val="12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Other?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Labelling display surveillance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4797152"/>
            <a:ext cx="8262918" cy="1224136"/>
          </a:xfrm>
        </p:spPr>
        <p:txBody>
          <a:bodyPr>
            <a:noAutofit/>
          </a:bodyPr>
          <a:lstStyle/>
          <a:p>
            <a:r>
              <a:rPr lang="en-US" dirty="0" smtClean="0"/>
              <a:t>Most labelling programs undertake some market surveillance</a:t>
            </a:r>
          </a:p>
          <a:p>
            <a:pPr lvl="1"/>
            <a:r>
              <a:rPr lang="en-US" sz="1800" dirty="0" smtClean="0"/>
              <a:t>Increasing in recent years- extending to on-line sales</a:t>
            </a:r>
          </a:p>
          <a:p>
            <a:pPr lvl="1"/>
            <a:r>
              <a:rPr lang="en-US" sz="1800" dirty="0" smtClean="0"/>
              <a:t>But few have readily available records on the extent follow-up activities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786177"/>
              </p:ext>
            </p:extLst>
          </p:nvPr>
        </p:nvGraphicFramePr>
        <p:xfrm>
          <a:off x="488504" y="1268760"/>
          <a:ext cx="8496944" cy="145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87179"/>
              </p:ext>
            </p:extLst>
          </p:nvPr>
        </p:nvGraphicFramePr>
        <p:xfrm>
          <a:off x="488504" y="2924944"/>
          <a:ext cx="849694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to the </a:t>
            </a:r>
            <a:r>
              <a:rPr lang="en-US" dirty="0"/>
              <a:t>A</a:t>
            </a:r>
            <a:r>
              <a:rPr lang="en-US" dirty="0" smtClean="0"/>
              <a:t>PEC EGEE&amp;C Compliance Project</a:t>
            </a:r>
          </a:p>
          <a:p>
            <a:r>
              <a:rPr lang="en-US" dirty="0" smtClean="0"/>
              <a:t>Progress with the APEC Compliance Survey</a:t>
            </a:r>
          </a:p>
          <a:p>
            <a:r>
              <a:rPr lang="en-US" dirty="0" smtClean="0"/>
              <a:t>Preliminary Results of the Survey</a:t>
            </a:r>
          </a:p>
          <a:p>
            <a:r>
              <a:rPr lang="en-US" dirty="0" smtClean="0"/>
              <a:t>Ideas for the Workshop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testing &amp;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programs have some process for verifying claimed performance</a:t>
            </a:r>
          </a:p>
          <a:p>
            <a:r>
              <a:rPr lang="en-US" dirty="0" smtClean="0"/>
              <a:t>Quantity of testing varies considerably</a:t>
            </a:r>
          </a:p>
          <a:p>
            <a:r>
              <a:rPr lang="en-US" dirty="0" smtClean="0"/>
              <a:t>Individual test costs vary considerably by product</a:t>
            </a:r>
          </a:p>
          <a:p>
            <a:pPr lvl="1"/>
            <a:r>
              <a:rPr lang="en-US" dirty="0" smtClean="0"/>
              <a:t>some much more expensive</a:t>
            </a:r>
          </a:p>
          <a:p>
            <a:r>
              <a:rPr lang="en-US" i="1" dirty="0" smtClean="0"/>
              <a:t>Issues of </a:t>
            </a:r>
            <a:r>
              <a:rPr lang="en-US" i="1" dirty="0" smtClean="0">
                <a:solidFill>
                  <a:srgbClr val="C00000"/>
                </a:solidFill>
              </a:rPr>
              <a:t>costs (budget) </a:t>
            </a:r>
            <a:r>
              <a:rPr lang="en-US" i="1" dirty="0" smtClean="0"/>
              <a:t>&amp; </a:t>
            </a:r>
            <a:r>
              <a:rPr lang="en-US" i="1" dirty="0" smtClean="0">
                <a:solidFill>
                  <a:srgbClr val="C00000"/>
                </a:solidFill>
              </a:rPr>
              <a:t>capacity (capable test facilities)</a:t>
            </a:r>
          </a:p>
          <a:p>
            <a:r>
              <a:rPr lang="en-US" dirty="0" smtClean="0"/>
              <a:t>Very little data on enforcement action</a:t>
            </a:r>
          </a:p>
          <a:p>
            <a:r>
              <a:rPr lang="en-US" i="1" dirty="0" smtClean="0"/>
              <a:t>Issues of </a:t>
            </a:r>
            <a:r>
              <a:rPr lang="en-US" i="1" dirty="0" smtClean="0">
                <a:solidFill>
                  <a:srgbClr val="C00000"/>
                </a:solidFill>
              </a:rPr>
              <a:t>record keeping, capacity to respond (human, authority, culture)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Public disclosure</a:t>
            </a:r>
            <a:endParaRPr lang="en-AU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749547"/>
              </p:ext>
            </p:extLst>
          </p:nvPr>
        </p:nvGraphicFramePr>
        <p:xfrm>
          <a:off x="488504" y="1844824"/>
          <a:ext cx="842493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disclosure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0512" y="3933056"/>
            <a:ext cx="8255000" cy="2044824"/>
          </a:xfrm>
        </p:spPr>
        <p:txBody>
          <a:bodyPr>
            <a:normAutofit/>
          </a:bodyPr>
          <a:lstStyle/>
          <a:p>
            <a:r>
              <a:rPr lang="en-AU" sz="2400" dirty="0" smtClean="0"/>
              <a:t>Less </a:t>
            </a:r>
            <a:r>
              <a:rPr lang="en-AU" dirty="0" smtClean="0"/>
              <a:t>public disclosure than other regions</a:t>
            </a:r>
          </a:p>
          <a:p>
            <a:pPr lvl="1"/>
            <a:r>
              <a:rPr lang="en-AU" dirty="0" smtClean="0"/>
              <a:t>Applies to MV&amp;E activities and results</a:t>
            </a:r>
          </a:p>
          <a:p>
            <a:r>
              <a:rPr lang="en-AU" sz="2400" dirty="0" smtClean="0"/>
              <a:t>Tends to be less where third-party certification is involved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sz="1600" dirty="0" smtClean="0"/>
          </a:p>
          <a:p>
            <a:endParaRPr lang="en-AU" sz="1600" dirty="0" smtClean="0"/>
          </a:p>
          <a:p>
            <a:endParaRPr lang="en-AU" sz="2000" dirty="0"/>
          </a:p>
          <a:p>
            <a:endParaRPr lang="en-AU" sz="2000" dirty="0" smtClean="0"/>
          </a:p>
          <a:p>
            <a:endParaRPr lang="en-AU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837200"/>
              </p:ext>
            </p:extLst>
          </p:nvPr>
        </p:nvGraphicFramePr>
        <p:xfrm>
          <a:off x="488504" y="1196752"/>
          <a:ext cx="813690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55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066130"/>
          </a:xfrm>
        </p:spPr>
        <p:txBody>
          <a:bodyPr/>
          <a:lstStyle/>
          <a:p>
            <a:r>
              <a:rPr lang="en-AU" dirty="0" smtClean="0"/>
              <a:t>Preliminary 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40768"/>
            <a:ext cx="8255000" cy="4824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Findings very consistent with previous studies</a:t>
            </a:r>
          </a:p>
          <a:p>
            <a:r>
              <a:rPr lang="en-US" dirty="0" smtClean="0"/>
              <a:t>Programs are increasingly aware they need to address compliance</a:t>
            </a:r>
          </a:p>
          <a:p>
            <a:r>
              <a:rPr lang="en-US" dirty="0" smtClean="0"/>
              <a:t>Most </a:t>
            </a:r>
            <a:r>
              <a:rPr lang="en-US" dirty="0"/>
              <a:t>programs appear to have adequate legal basis </a:t>
            </a:r>
          </a:p>
          <a:p>
            <a:pPr lvl="1"/>
            <a:r>
              <a:rPr lang="en-US" dirty="0"/>
              <a:t>Some enforcement procedures appear unwieldy – need to ensure that enforcement actions can be scalable to match degree of transgression </a:t>
            </a:r>
          </a:p>
          <a:p>
            <a:pPr lvl="0"/>
            <a:r>
              <a:rPr lang="en-US" dirty="0"/>
              <a:t>All respondents were able to clearly identify the entity or entities responsible for MV&amp;</a:t>
            </a:r>
            <a:r>
              <a:rPr lang="en-US" dirty="0" smtClean="0"/>
              <a:t>E.  MV</a:t>
            </a:r>
            <a:r>
              <a:rPr lang="en-US" dirty="0"/>
              <a:t>&amp;E may be the responsibility of separate organizations</a:t>
            </a:r>
          </a:p>
          <a:p>
            <a:pPr lvl="1"/>
            <a:r>
              <a:rPr lang="en-US" dirty="0" smtClean="0"/>
              <a:t>issues </a:t>
            </a:r>
            <a:r>
              <a:rPr lang="en-US" dirty="0"/>
              <a:t>of co-ordination that need addressing</a:t>
            </a:r>
            <a:endParaRPr lang="en-AU" dirty="0"/>
          </a:p>
          <a:p>
            <a:r>
              <a:rPr lang="en-US" dirty="0" smtClean="0"/>
              <a:t>Significant number of programs appear to lack planning, implementation, record keeping and reporting</a:t>
            </a:r>
          </a:p>
          <a:p>
            <a:pPr lvl="1"/>
            <a:r>
              <a:rPr lang="en-US" dirty="0" smtClean="0"/>
              <a:t>Although several are revising compliance regimes  </a:t>
            </a:r>
          </a:p>
          <a:p>
            <a:r>
              <a:rPr lang="en-AU" dirty="0" smtClean="0"/>
              <a:t>Opportunity to improve compliance through more public disclosure</a:t>
            </a:r>
          </a:p>
          <a:p>
            <a:pPr lvl="1"/>
            <a:r>
              <a:rPr lang="en-AU" dirty="0" smtClean="0"/>
              <a:t>Raising </a:t>
            </a:r>
            <a:r>
              <a:rPr lang="en-AU" dirty="0"/>
              <a:t>perception that non-compliance will be detected and acted </a:t>
            </a:r>
            <a:r>
              <a:rPr lang="en-AU" dirty="0" smtClean="0"/>
              <a:t>upon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Finalising</a:t>
            </a:r>
            <a:r>
              <a:rPr lang="en-US" dirty="0" smtClean="0"/>
              <a:t>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wish to make the report as accurate as possible</a:t>
            </a:r>
          </a:p>
          <a:p>
            <a:pPr lvl="1"/>
            <a:r>
              <a:rPr lang="en-US" dirty="0" smtClean="0"/>
              <a:t>We have communicated with 60 people from 18 economies over several months</a:t>
            </a:r>
          </a:p>
          <a:p>
            <a:pPr lvl="1"/>
            <a:r>
              <a:rPr lang="en-US" dirty="0" smtClean="0"/>
              <a:t>Drawn information from over 30 other reports</a:t>
            </a:r>
          </a:p>
          <a:p>
            <a:r>
              <a:rPr lang="en-US" dirty="0"/>
              <a:t>All respondents have been very generous with their time</a:t>
            </a:r>
            <a:r>
              <a:rPr lang="en-US" dirty="0" smtClean="0"/>
              <a:t>!</a:t>
            </a:r>
          </a:p>
          <a:p>
            <a:r>
              <a:rPr lang="en-US" dirty="0" smtClean="0"/>
              <a:t>We need a little more effort from each economy to:</a:t>
            </a:r>
          </a:p>
          <a:p>
            <a:pPr lvl="1"/>
            <a:r>
              <a:rPr lang="en-US" dirty="0" smtClean="0"/>
              <a:t>Ensure that the Draft Summary of your economy is accurate</a:t>
            </a:r>
          </a:p>
          <a:p>
            <a:pPr lvl="1"/>
            <a:r>
              <a:rPr lang="en-US" dirty="0" smtClean="0"/>
              <a:t>Respond to our questions seeking clarification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3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412776"/>
            <a:ext cx="8255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2 Days</a:t>
            </a:r>
          </a:p>
          <a:p>
            <a:pPr lvl="1"/>
            <a:r>
              <a:rPr lang="en-US" sz="1800" dirty="0" smtClean="0"/>
              <a:t>Day 1: </a:t>
            </a:r>
            <a:r>
              <a:rPr lang="en-AU" sz="1800" dirty="0"/>
              <a:t>MV&amp;E S&amp;L Program Practitioners Workshop </a:t>
            </a:r>
            <a:endParaRPr lang="en-AU" sz="1800" dirty="0" smtClean="0"/>
          </a:p>
          <a:p>
            <a:pPr lvl="1"/>
            <a:r>
              <a:rPr lang="en-AU" sz="1800" dirty="0" smtClean="0"/>
              <a:t>Day 2: </a:t>
            </a:r>
            <a:r>
              <a:rPr lang="en-AU" sz="1800" dirty="0"/>
              <a:t>MV&amp;E Industry Workshop </a:t>
            </a:r>
            <a:endParaRPr lang="en-AU" sz="1800" dirty="0" smtClean="0"/>
          </a:p>
          <a:p>
            <a:pPr lvl="1"/>
            <a:r>
              <a:rPr lang="en-AU" sz="1800" dirty="0" smtClean="0"/>
              <a:t>Dinner between Day 1 &amp; 2</a:t>
            </a:r>
            <a:endParaRPr lang="en-AU" sz="1800" dirty="0" smtClean="0"/>
          </a:p>
          <a:p>
            <a:r>
              <a:rPr lang="en-US" sz="2000" dirty="0" smtClean="0"/>
              <a:t>Location</a:t>
            </a:r>
          </a:p>
          <a:p>
            <a:pPr lvl="1"/>
            <a:r>
              <a:rPr lang="en-US" sz="1800" dirty="0" smtClean="0"/>
              <a:t>Beijing</a:t>
            </a:r>
            <a:endParaRPr lang="en-US" sz="1800" dirty="0" smtClean="0"/>
          </a:p>
          <a:p>
            <a:r>
              <a:rPr lang="en-US" sz="2000" dirty="0" smtClean="0"/>
              <a:t>Date</a:t>
            </a:r>
          </a:p>
          <a:p>
            <a:pPr lvl="1"/>
            <a:r>
              <a:rPr lang="en-US" sz="1800" dirty="0" smtClean="0"/>
              <a:t>June 2012 (to be confirmed)</a:t>
            </a:r>
          </a:p>
          <a:p>
            <a:pPr lvl="1"/>
            <a:r>
              <a:rPr lang="en-US" sz="1800" dirty="0" smtClean="0"/>
              <a:t>Currently constrained by terms of APEC contract</a:t>
            </a:r>
          </a:p>
          <a:p>
            <a:r>
              <a:rPr lang="en-US" sz="2000" dirty="0" smtClean="0"/>
              <a:t>Host</a:t>
            </a:r>
          </a:p>
          <a:p>
            <a:pPr lvl="1"/>
            <a:r>
              <a:rPr lang="en-US" sz="1800" dirty="0" smtClean="0"/>
              <a:t>China Institute of </a:t>
            </a:r>
            <a:r>
              <a:rPr lang="en-US" sz="1800" dirty="0" err="1" smtClean="0"/>
              <a:t>Standardisation</a:t>
            </a:r>
            <a:r>
              <a:rPr lang="en-US" sz="1800" dirty="0" smtClean="0"/>
              <a:t> (CNI</a:t>
            </a:r>
            <a:r>
              <a:rPr lang="en-US" sz="2100" dirty="0" smtClean="0"/>
              <a:t>S</a:t>
            </a:r>
            <a:r>
              <a:rPr lang="en-US" sz="2100" dirty="0" smtClean="0"/>
              <a:t>)</a:t>
            </a:r>
            <a:endParaRPr lang="en-US" sz="2100" dirty="0" smtClean="0"/>
          </a:p>
          <a:p>
            <a:r>
              <a:rPr lang="en-US" sz="2100" dirty="0" smtClean="0"/>
              <a:t>Sponsors</a:t>
            </a:r>
          </a:p>
          <a:p>
            <a:pPr lvl="1"/>
            <a:r>
              <a:rPr lang="en-US" sz="1800" dirty="0" smtClean="0"/>
              <a:t>CLASP, International Copper Association (ICA), plus others</a:t>
            </a:r>
            <a:r>
              <a:rPr lang="en-US" sz="1800" dirty="0" smtClean="0"/>
              <a:t>?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9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98388"/>
              </p:ext>
            </p:extLst>
          </p:nvPr>
        </p:nvGraphicFramePr>
        <p:xfrm>
          <a:off x="488504" y="332655"/>
          <a:ext cx="8280920" cy="6336704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296144"/>
                <a:gridCol w="6984776"/>
              </a:tblGrid>
              <a:tr h="447765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Day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9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Aim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To share information on best practice in MV&amp;E design and implementation amongst S&amp;L practitioners in APEC economies.  </a:t>
                      </a:r>
                      <a:endParaRPr lang="en-AU" sz="16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To provide feedback from the survey of MV&amp;E regimes in APEC economies.</a:t>
                      </a:r>
                      <a:endParaRPr lang="en-AU" sz="16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To discuss further initiatives to assist in the development of MV&amp;E amongst APEC economies.</a:t>
                      </a:r>
                      <a:endParaRPr lang="en-AU" sz="16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Audience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S&amp;L Program managers and staff responsible for MV&amp;E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Related Agency staff where they have a role in MV&amp;E (i.e. enforcement agencies).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Mainly government staff.</a:t>
                      </a:r>
                      <a:r>
                        <a:rPr lang="en-AU" sz="1600" dirty="0" smtClean="0">
                          <a:effectLst/>
                          <a:latin typeface="+mn-lt"/>
                        </a:rPr>
                        <a:t>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Content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and discussion of the survey of APEC economies</a:t>
                      </a:r>
                    </a:p>
                    <a:p>
                      <a:endParaRPr lang="en-AU" sz="16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and discussion of case studies </a:t>
                      </a:r>
                    </a:p>
                    <a:p>
                      <a:endParaRPr lang="en-US" sz="16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of strengths and weaknesses of MV&amp;E regimes in APEC economies</a:t>
                      </a:r>
                    </a:p>
                    <a:p>
                      <a:endParaRPr lang="en-US" sz="16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of opportunities for collaborations and other initiatives to support MV&amp;E in the region </a:t>
                      </a:r>
                      <a:endParaRPr lang="en-AU" sz="16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71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participants: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15-25</a:t>
                      </a:r>
                      <a:endParaRPr lang="en-AU" sz="16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Materials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CLASP/MEA Best Practice Guidebook </a:t>
                      </a:r>
                      <a:endParaRPr lang="en-AU" sz="160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APEC Survey</a:t>
                      </a:r>
                      <a:endParaRPr lang="en-AU" sz="16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49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Workshop attendees – responses from EGEE&amp;C delegates to date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874707"/>
              </p:ext>
            </p:extLst>
          </p:nvPr>
        </p:nvGraphicFramePr>
        <p:xfrm>
          <a:off x="920552" y="1556794"/>
          <a:ext cx="6840760" cy="444131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652020"/>
                <a:gridCol w="5188740"/>
              </a:tblGrid>
              <a:tr h="648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Country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APEC Representative to attend conference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Australia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Shane Holt, Tim Farrell and Simone </a:t>
                      </a:r>
                      <a:r>
                        <a:rPr lang="en-US" sz="1600" u="none" strike="noStrike" dirty="0" err="1">
                          <a:effectLst/>
                        </a:rPr>
                        <a:t>Tiele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Chile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Virginia </a:t>
                      </a:r>
                      <a:r>
                        <a:rPr lang="en-US" sz="1600" u="none" strike="noStrike" dirty="0" err="1">
                          <a:effectLst/>
                        </a:rPr>
                        <a:t>Zalaquett</a:t>
                      </a:r>
                      <a:r>
                        <a:rPr lang="en-US" sz="1600" u="none" strike="noStrike" dirty="0">
                          <a:effectLst/>
                        </a:rPr>
                        <a:t>, Marcelo Padilla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Hong Kong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TBA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Indonesia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Totok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Sulistiyanto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Feby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Misna</a:t>
                      </a:r>
                      <a:r>
                        <a:rPr lang="en-US" sz="1600" u="none" strike="noStrike" dirty="0">
                          <a:effectLst/>
                        </a:rPr>
                        <a:t>, Mr. Harris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Japan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TBA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Malaysia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TBA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Mexico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Fernando Hernandez </a:t>
                      </a:r>
                      <a:r>
                        <a:rPr lang="en-US" sz="1600" u="none" strike="noStrike" dirty="0" err="1">
                          <a:effectLst/>
                        </a:rPr>
                        <a:t>Pensado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Philippines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Raquel </a:t>
                      </a:r>
                      <a:r>
                        <a:rPr lang="en-US" sz="1600" u="none" strike="noStrike" dirty="0" err="1">
                          <a:effectLst/>
                        </a:rPr>
                        <a:t>Huliganga</a:t>
                      </a:r>
                      <a:r>
                        <a:rPr lang="en-US" sz="1600" u="none" strike="noStrike" dirty="0">
                          <a:effectLst/>
                        </a:rPr>
                        <a:t>, Genesis Ramos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Thailand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TBA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9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133680"/>
              </p:ext>
            </p:extLst>
          </p:nvPr>
        </p:nvGraphicFramePr>
        <p:xfrm>
          <a:off x="488504" y="251992"/>
          <a:ext cx="8280920" cy="641736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296144"/>
                <a:gridCol w="6984776"/>
              </a:tblGrid>
              <a:tr h="356046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Day 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1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Aim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To provide the opportunity for a dialogue between major suppliers and managers of S&amp;L Programs on MV&amp;E issues.</a:t>
                      </a:r>
                      <a:endParaRPr lang="en-A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For APEC economies (and perhaps others, e.g. Europe) to explain their MV&amp;E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processes 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to industries supplying appliances. </a:t>
                      </a:r>
                      <a:endParaRPr lang="en-A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To discuss further initiatives to assist in the development of MV&amp;E amongst APEC economies.</a:t>
                      </a:r>
                      <a:endParaRPr lang="en-AU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Audience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Representatives from industry associations in APEC region</a:t>
                      </a:r>
                      <a:endParaRPr lang="en-A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Representatives from major test laboratories</a:t>
                      </a:r>
                      <a:endParaRPr lang="en-A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Managers of S&amp;L Programs</a:t>
                      </a:r>
                      <a:endParaRPr lang="en-A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Content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and discussion of MV&amp;E regimes in a selection of major economies</a:t>
                      </a:r>
                    </a:p>
                    <a:p>
                      <a:endParaRPr lang="en-A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by industry of case study experiences of MV&amp;E processes within companies – challenges and barrier</a:t>
                      </a:r>
                    </a:p>
                    <a:p>
                      <a:endParaRPr lang="en-US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of opportunities: 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- to reduce compliance burdens</a:t>
                      </a:r>
                    </a:p>
                    <a:p>
                      <a:r>
                        <a:rPr lang="en-AU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-</a:t>
                      </a:r>
                      <a:r>
                        <a:rPr lang="en-AU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collaborations &amp; initiatives to support MV&amp;E in the region</a:t>
                      </a:r>
                      <a:endParaRPr lang="en-A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019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participants: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Approx</a:t>
                      </a:r>
                      <a:r>
                        <a:rPr lang="en-AU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</a:t>
                      </a:r>
                      <a:endParaRPr lang="en-AU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Materials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APEC Survey</a:t>
                      </a:r>
                      <a:endParaRPr lang="en-AU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3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MV&amp;E </a:t>
            </a:r>
            <a:r>
              <a:rPr lang="en-US" dirty="0" smtClean="0"/>
              <a:t>Workshop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date of workshop</a:t>
            </a:r>
          </a:p>
          <a:p>
            <a:r>
              <a:rPr lang="en-US" dirty="0" smtClean="0"/>
              <a:t>Invite participants for Day 1 from APEC economies</a:t>
            </a:r>
          </a:p>
          <a:p>
            <a:r>
              <a:rPr lang="en-US" dirty="0" smtClean="0"/>
              <a:t>Identify invitees for industry day – </a:t>
            </a:r>
            <a:r>
              <a:rPr lang="en-US" i="1" dirty="0" smtClean="0"/>
              <a:t>EGEE&amp;C DELEGATES assist?</a:t>
            </a:r>
          </a:p>
          <a:p>
            <a:r>
              <a:rPr lang="en-US" dirty="0" smtClean="0"/>
              <a:t>CNIS issue invitations</a:t>
            </a:r>
          </a:p>
          <a:p>
            <a:r>
              <a:rPr lang="en-US" dirty="0" err="1" smtClean="0"/>
              <a:t>Finalise</a:t>
            </a:r>
            <a:r>
              <a:rPr lang="en-US" dirty="0" smtClean="0"/>
              <a:t> Agendas</a:t>
            </a:r>
          </a:p>
          <a:p>
            <a:r>
              <a:rPr lang="en-US" dirty="0" smtClean="0"/>
              <a:t>Approach speakers</a:t>
            </a:r>
          </a:p>
          <a:p>
            <a:r>
              <a:rPr lang="en-US" dirty="0" smtClean="0"/>
              <a:t>Take bookings</a:t>
            </a:r>
          </a:p>
          <a:p>
            <a:r>
              <a:rPr lang="en-US" dirty="0" err="1" smtClean="0"/>
              <a:t>Organise</a:t>
            </a:r>
            <a:r>
              <a:rPr lang="en-US" dirty="0" smtClean="0"/>
              <a:t> catering/dinner</a:t>
            </a:r>
          </a:p>
          <a:p>
            <a:r>
              <a:rPr lang="en-US" i="1" dirty="0" smtClean="0"/>
              <a:t>Can we do all this by June? </a:t>
            </a:r>
            <a:endParaRPr lang="en-US" i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0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Terminology - what are we talking about?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56792"/>
            <a:ext cx="8255000" cy="4608512"/>
          </a:xfrm>
        </p:spPr>
        <p:txBody>
          <a:bodyPr>
            <a:normAutofit fontScale="85000" lnSpcReduction="10000"/>
          </a:bodyPr>
          <a:lstStyle/>
          <a:p>
            <a:r>
              <a:rPr lang="en-AU" sz="2400" dirty="0" smtClean="0"/>
              <a:t>All S&amp;L programs have ‘rules’</a:t>
            </a:r>
          </a:p>
          <a:p>
            <a:pPr lvl="1"/>
            <a:r>
              <a:rPr lang="en-AU" dirty="0" smtClean="0"/>
              <a:t>Mandatory and voluntary programs</a:t>
            </a:r>
          </a:p>
          <a:p>
            <a:pPr lvl="1"/>
            <a:r>
              <a:rPr lang="en-AU" dirty="0" smtClean="0"/>
              <a:t>In legislation, regulation or administrative guidelines or a combination</a:t>
            </a:r>
          </a:p>
          <a:p>
            <a:r>
              <a:rPr lang="en-AU" dirty="0"/>
              <a:t>The </a:t>
            </a:r>
            <a:r>
              <a:rPr lang="en-AU" dirty="0" smtClean="0"/>
              <a:t>rules establish the processes to be followed by stakeholders</a:t>
            </a:r>
          </a:p>
          <a:p>
            <a:pPr lvl="1"/>
            <a:r>
              <a:rPr lang="en-AU" dirty="0" smtClean="0"/>
              <a:t> The rules vary (although there are only a few basic models)  </a:t>
            </a:r>
            <a:endParaRPr lang="en-AU" dirty="0"/>
          </a:p>
          <a:p>
            <a:pPr lvl="1"/>
            <a:r>
              <a:rPr lang="en-AU" dirty="0" smtClean="0"/>
              <a:t>Scheme design influenced by </a:t>
            </a:r>
            <a:r>
              <a:rPr lang="en-AU" dirty="0"/>
              <a:t>e</a:t>
            </a:r>
            <a:r>
              <a:rPr lang="en-AU" dirty="0" smtClean="0"/>
              <a:t>xisting </a:t>
            </a:r>
            <a:r>
              <a:rPr lang="en-AU" dirty="0"/>
              <a:t>legislation, political ambition, national governance issues, resources (in-house and external), stakeholder attitudes, </a:t>
            </a:r>
            <a:r>
              <a:rPr lang="en-AU" dirty="0" err="1" smtClean="0"/>
              <a:t>etc</a:t>
            </a:r>
            <a:endParaRPr lang="en-AU" dirty="0" smtClean="0"/>
          </a:p>
          <a:p>
            <a:pPr lvl="1"/>
            <a:r>
              <a:rPr lang="en-AU" dirty="0" smtClean="0"/>
              <a:t>Obligations </a:t>
            </a:r>
            <a:r>
              <a:rPr lang="en-AU" dirty="0"/>
              <a:t>may apply to different </a:t>
            </a:r>
            <a:r>
              <a:rPr lang="en-AU" dirty="0" smtClean="0"/>
              <a:t>stakeholders: </a:t>
            </a:r>
            <a:r>
              <a:rPr lang="en-AU" dirty="0"/>
              <a:t>s</a:t>
            </a:r>
            <a:r>
              <a:rPr lang="en-AU" dirty="0" smtClean="0"/>
              <a:t>uppliers</a:t>
            </a:r>
            <a:r>
              <a:rPr lang="en-AU" dirty="0"/>
              <a:t>, importers, retailers, wholesalers, on-line suppliers, </a:t>
            </a:r>
            <a:r>
              <a:rPr lang="en-AU" dirty="0" err="1" smtClean="0"/>
              <a:t>etc</a:t>
            </a:r>
            <a:endParaRPr lang="en-AU" dirty="0"/>
          </a:p>
          <a:p>
            <a:r>
              <a:rPr lang="en-AU" sz="2400" dirty="0" smtClean="0"/>
              <a:t>“</a:t>
            </a:r>
            <a:r>
              <a:rPr lang="en-AU" sz="2400" dirty="0" smtClean="0">
                <a:solidFill>
                  <a:srgbClr val="C00000"/>
                </a:solidFill>
              </a:rPr>
              <a:t>Compliance</a:t>
            </a:r>
            <a:r>
              <a:rPr lang="en-AU" sz="2400" dirty="0" smtClean="0"/>
              <a:t>” means adherence to these sets of rules</a:t>
            </a:r>
          </a:p>
          <a:p>
            <a:r>
              <a:rPr lang="en-AU" dirty="0" smtClean="0"/>
              <a:t>The </a:t>
            </a:r>
            <a:r>
              <a:rPr lang="en-AU" dirty="0"/>
              <a:t>“</a:t>
            </a:r>
            <a:r>
              <a:rPr lang="en-AU" i="1" dirty="0">
                <a:solidFill>
                  <a:srgbClr val="C00000"/>
                </a:solidFill>
              </a:rPr>
              <a:t>compliance regime</a:t>
            </a:r>
            <a:r>
              <a:rPr lang="en-AU" dirty="0" smtClean="0"/>
              <a:t>” is the monitoring, verification and enforcement processes and activities used by an economy to ensure compliance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2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i="1" dirty="0" smtClean="0"/>
              <a:t>Thank you</a:t>
            </a:r>
          </a:p>
          <a:p>
            <a:endParaRPr lang="en-AU" dirty="0" smtClean="0"/>
          </a:p>
          <a:p>
            <a:pPr algn="ctr">
              <a:buNone/>
            </a:pPr>
            <a:r>
              <a:rPr lang="en-AU" sz="2800" dirty="0" smtClean="0">
                <a:solidFill>
                  <a:schemeClr val="accent5">
                    <a:lumMod val="50000"/>
                  </a:schemeClr>
                </a:solidFill>
              </a:rPr>
              <a:t>Mark Ellis</a:t>
            </a:r>
          </a:p>
          <a:p>
            <a:pPr algn="ctr">
              <a:buNone/>
            </a:pPr>
            <a:r>
              <a:rPr lang="en-AU" sz="2800" dirty="0" smtClean="0">
                <a:solidFill>
                  <a:schemeClr val="accent5">
                    <a:lumMod val="50000"/>
                  </a:schemeClr>
                </a:solidFill>
              </a:rPr>
              <a:t>mark@energyellis.com</a:t>
            </a:r>
            <a:endParaRPr lang="en-A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+612 4360 2931</a:t>
            </a:r>
            <a:endParaRPr lang="en-A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Improving MV&amp;E regimes </a:t>
            </a:r>
            <a:br>
              <a:rPr lang="en-AU" dirty="0" smtClean="0"/>
            </a:br>
            <a:r>
              <a:rPr lang="en-AU" sz="2800" i="1" dirty="0" smtClean="0">
                <a:solidFill>
                  <a:schemeClr val="accent2">
                    <a:lumMod val="75000"/>
                  </a:schemeClr>
                </a:solidFill>
              </a:rPr>
              <a:t>Personal opinion</a:t>
            </a:r>
            <a:endParaRPr lang="en-A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255000" cy="4565104"/>
          </a:xfrm>
        </p:spPr>
        <p:txBody>
          <a:bodyPr>
            <a:normAutofit fontScale="92500" lnSpcReduction="20000"/>
          </a:bodyPr>
          <a:lstStyle/>
          <a:p>
            <a:pPr marL="452438" indent="-452438"/>
            <a:r>
              <a:rPr lang="en-AU" dirty="0" smtClean="0"/>
              <a:t>MV&amp;E regimes need </a:t>
            </a:r>
            <a:r>
              <a:rPr lang="en-AU" dirty="0"/>
              <a:t>sustained investment to </a:t>
            </a:r>
            <a:r>
              <a:rPr lang="en-AU" dirty="0" smtClean="0"/>
              <a:t>plan, establish </a:t>
            </a:r>
            <a:r>
              <a:rPr lang="en-AU" dirty="0"/>
              <a:t>processes and </a:t>
            </a:r>
            <a:r>
              <a:rPr lang="en-AU" dirty="0" smtClean="0"/>
              <a:t>train </a:t>
            </a:r>
            <a:r>
              <a:rPr lang="en-AU" dirty="0"/>
              <a:t>staff</a:t>
            </a:r>
          </a:p>
          <a:p>
            <a:pPr marL="452438" indent="-452438"/>
            <a:r>
              <a:rPr lang="en-AU" dirty="0" smtClean="0"/>
              <a:t>Most programs need to plan their approach to MV&amp;E better, and more resources to organise and implement MV&amp;E</a:t>
            </a:r>
          </a:p>
          <a:p>
            <a:pPr marL="442913" indent="-442913"/>
            <a:r>
              <a:rPr lang="en-AU" dirty="0" smtClean="0"/>
              <a:t>The </a:t>
            </a:r>
            <a:r>
              <a:rPr lang="en-AU" dirty="0"/>
              <a:t>transference of information in MV&amp;E between countries provides an effective means to promote good practice </a:t>
            </a:r>
            <a:r>
              <a:rPr lang="en-AU" b="1" i="1" dirty="0"/>
              <a:t>rapidly</a:t>
            </a:r>
            <a:r>
              <a:rPr lang="en-AU" dirty="0"/>
              <a:t>. </a:t>
            </a:r>
          </a:p>
          <a:p>
            <a:pPr marL="442913" indent="-442913"/>
            <a:r>
              <a:rPr lang="en-AU" dirty="0"/>
              <a:t>Enforcement capacity can be built through the sharing of </a:t>
            </a:r>
            <a:r>
              <a:rPr lang="en-AU" b="1" i="1" dirty="0"/>
              <a:t>data</a:t>
            </a:r>
            <a:r>
              <a:rPr lang="en-AU" dirty="0"/>
              <a:t> between programs</a:t>
            </a:r>
            <a:r>
              <a:rPr lang="en-AU" dirty="0" smtClean="0"/>
              <a:t>.</a:t>
            </a:r>
          </a:p>
          <a:p>
            <a:pPr marL="452438" indent="-452438"/>
            <a:r>
              <a:rPr lang="en-AU" dirty="0" smtClean="0"/>
              <a:t>Dialogue with participating industry often reveals better ways to integrate MV&amp;E at lower cost.</a:t>
            </a:r>
          </a:p>
          <a:p>
            <a:pPr marL="452438" indent="-452438"/>
            <a:r>
              <a:rPr lang="en-AU" dirty="0" smtClean="0"/>
              <a:t>Greater exploration of industry certification and other schemes. </a:t>
            </a:r>
          </a:p>
          <a:p>
            <a:pPr marL="452438" indent="-452438"/>
            <a:r>
              <a:rPr lang="en-AU" dirty="0" smtClean="0"/>
              <a:t>Programs are always changing – lots of opportunities to do things better!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Possibilities amongst APEC economies - </a:t>
            </a:r>
            <a:r>
              <a:rPr lang="en-AU" i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AU" i="1" dirty="0" smtClean="0">
                <a:solidFill>
                  <a:schemeClr val="accent2">
                    <a:lumMod val="75000"/>
                  </a:schemeClr>
                </a:solidFill>
              </a:rPr>
              <a:t>ersonal </a:t>
            </a:r>
            <a:r>
              <a:rPr lang="en-AU" i="1" dirty="0">
                <a:solidFill>
                  <a:schemeClr val="accent2">
                    <a:lumMod val="75000"/>
                  </a:schemeClr>
                </a:solidFill>
              </a:rPr>
              <a:t>opinion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255000" cy="4565104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Test facilities</a:t>
            </a:r>
          </a:p>
          <a:p>
            <a:pPr lvl="1"/>
            <a:r>
              <a:rPr lang="en-AU" dirty="0" smtClean="0"/>
              <a:t>Better understand the testing capabilities across the region</a:t>
            </a:r>
          </a:p>
          <a:p>
            <a:pPr lvl="1"/>
            <a:r>
              <a:rPr lang="en-AU" dirty="0" smtClean="0"/>
              <a:t>Explore </a:t>
            </a:r>
            <a:r>
              <a:rPr lang="en-AU" dirty="0"/>
              <a:t>ideas for mutual recognition </a:t>
            </a:r>
            <a:r>
              <a:rPr lang="en-AU" dirty="0" smtClean="0"/>
              <a:t>&amp; shared </a:t>
            </a:r>
            <a:r>
              <a:rPr lang="en-AU" dirty="0"/>
              <a:t>testing </a:t>
            </a:r>
            <a:r>
              <a:rPr lang="en-AU" dirty="0" smtClean="0"/>
              <a:t>resources</a:t>
            </a:r>
          </a:p>
          <a:p>
            <a:pPr lvl="1"/>
            <a:r>
              <a:rPr lang="en-AU" dirty="0" smtClean="0"/>
              <a:t>Share experiences with testing facilities</a:t>
            </a:r>
          </a:p>
          <a:p>
            <a:r>
              <a:rPr lang="en-AU" dirty="0" smtClean="0"/>
              <a:t>Verification testing</a:t>
            </a:r>
          </a:p>
          <a:p>
            <a:pPr lvl="1"/>
            <a:r>
              <a:rPr lang="en-AU" dirty="0" smtClean="0"/>
              <a:t>Share results (see Asia Lighting Compact), notify enforcement actions</a:t>
            </a:r>
          </a:p>
          <a:p>
            <a:pPr lvl="1"/>
            <a:r>
              <a:rPr lang="en-AU" dirty="0" smtClean="0"/>
              <a:t>Explore opportunities for co-ordinated testing </a:t>
            </a:r>
          </a:p>
          <a:p>
            <a:pPr lvl="1"/>
            <a:r>
              <a:rPr lang="en-AU" dirty="0" smtClean="0"/>
              <a:t>Explore industry role i.e. </a:t>
            </a:r>
            <a:r>
              <a:rPr lang="en-AU" smtClean="0"/>
              <a:t>certification</a:t>
            </a:r>
            <a:endParaRPr lang="en-AU" dirty="0" smtClean="0"/>
          </a:p>
          <a:p>
            <a:r>
              <a:rPr lang="en-AU" dirty="0" smtClean="0"/>
              <a:t>Facilitation</a:t>
            </a:r>
          </a:p>
          <a:p>
            <a:pPr lvl="1"/>
            <a:r>
              <a:rPr lang="en-AU" dirty="0" smtClean="0"/>
              <a:t>Mechanism for communication amongst programs - Regional network of regulators/MV&amp;E authorities (See ADCO in EU)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1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compliance regimes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to ‘Best Practice’ compliance regimes in many sectors</a:t>
            </a:r>
          </a:p>
          <a:p>
            <a:r>
              <a:rPr lang="en-US" dirty="0" smtClean="0"/>
              <a:t>To encourage stakeholders to be compliant:</a:t>
            </a:r>
          </a:p>
          <a:p>
            <a:pPr lvl="1"/>
            <a:r>
              <a:rPr lang="en-US" dirty="0" smtClean="0"/>
              <a:t>Make sure all stakeholders understand their obligations </a:t>
            </a:r>
          </a:p>
          <a:p>
            <a:pPr lvl="1"/>
            <a:r>
              <a:rPr lang="en-US" dirty="0" err="1" smtClean="0"/>
              <a:t>Minimise</a:t>
            </a:r>
            <a:r>
              <a:rPr lang="en-US" dirty="0" smtClean="0"/>
              <a:t> the transaction costs for demonstrating compliance</a:t>
            </a:r>
          </a:p>
          <a:p>
            <a:pPr lvl="1"/>
            <a:r>
              <a:rPr lang="en-US" dirty="0" smtClean="0"/>
              <a:t>Increase the risk that instances of non-compliance will be discovered</a:t>
            </a:r>
          </a:p>
          <a:p>
            <a:pPr lvl="1"/>
            <a:r>
              <a:rPr lang="en-US" dirty="0" smtClean="0"/>
              <a:t>Take corrective action quickly to </a:t>
            </a:r>
            <a:r>
              <a:rPr lang="en-US" dirty="0" err="1" smtClean="0"/>
              <a:t>minimise</a:t>
            </a:r>
            <a:r>
              <a:rPr lang="en-US" dirty="0" smtClean="0"/>
              <a:t> damage (to all)</a:t>
            </a:r>
          </a:p>
          <a:p>
            <a:pPr lvl="1"/>
            <a:r>
              <a:rPr lang="en-US" dirty="0" smtClean="0"/>
              <a:t>Make penalties proportional to the extent of transgression but sufficient to be an effective deterrent</a:t>
            </a:r>
          </a:p>
          <a:p>
            <a:pPr lvl="1"/>
            <a:r>
              <a:rPr lang="en-US" dirty="0" smtClean="0"/>
              <a:t>Taking corrective action </a:t>
            </a:r>
            <a:r>
              <a:rPr lang="en-US" i="1" dirty="0" smtClean="0"/>
              <a:t>visibly</a:t>
            </a:r>
            <a:r>
              <a:rPr lang="en-US" dirty="0" smtClean="0"/>
              <a:t> to deter others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6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922114"/>
          </a:xfrm>
        </p:spPr>
        <p:txBody>
          <a:bodyPr/>
          <a:lstStyle/>
          <a:p>
            <a:r>
              <a:rPr lang="en-AU" dirty="0" smtClean="0"/>
              <a:t>Key Elements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9064" y="188641"/>
            <a:ext cx="351963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4488" y="1268760"/>
            <a:ext cx="5328592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14300" lvl="0"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</a:t>
            </a:r>
            <a:r>
              <a:rPr lang="en-AU" sz="2400" dirty="0"/>
              <a:t>key </a:t>
            </a:r>
            <a:r>
              <a:rPr lang="en-AU" sz="2400" dirty="0" smtClean="0"/>
              <a:t>elements are interrelated </a:t>
            </a:r>
            <a:r>
              <a:rPr lang="en-AU" sz="2400" dirty="0"/>
              <a:t>: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0000"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3413" indent="-457200">
              <a:spcAft>
                <a:spcPts val="600"/>
              </a:spcAft>
              <a:buClr>
                <a:srgbClr val="3366FF"/>
              </a:buClr>
              <a:buFont typeface="+mj-lt"/>
              <a:buAutoNum type="arabicPeriod"/>
            </a:pPr>
            <a:r>
              <a:rPr lang="en-AU" sz="2200" dirty="0" smtClean="0"/>
              <a:t>Facilitate compliance - info &amp; processes </a:t>
            </a:r>
          </a:p>
          <a:p>
            <a:pPr marL="633413" indent="-457200">
              <a:spcAft>
                <a:spcPts val="600"/>
              </a:spcAft>
              <a:buClr>
                <a:srgbClr val="3366FF"/>
              </a:buClr>
              <a:buFont typeface="+mj-lt"/>
              <a:buAutoNum type="arabicPeriod"/>
            </a:pPr>
            <a:r>
              <a:rPr lang="en-AU" sz="2200" dirty="0" smtClean="0"/>
              <a:t>Market surveillance </a:t>
            </a:r>
          </a:p>
          <a:p>
            <a:pPr marL="633413" indent="-457200">
              <a:spcAft>
                <a:spcPts val="600"/>
              </a:spcAft>
              <a:buClr>
                <a:srgbClr val="3366FF"/>
              </a:buClr>
              <a:buFont typeface="+mj-lt"/>
              <a:buAutoNum type="arabicPeriod"/>
            </a:pPr>
            <a:r>
              <a:rPr lang="en-AU" sz="2200" dirty="0" smtClean="0"/>
              <a:t>Verification testing</a:t>
            </a:r>
          </a:p>
          <a:p>
            <a:pPr marL="633413" indent="-457200">
              <a:spcAft>
                <a:spcPts val="600"/>
              </a:spcAft>
              <a:buClr>
                <a:srgbClr val="3366FF"/>
              </a:buClr>
              <a:buFont typeface="+mj-lt"/>
              <a:buAutoNum type="arabicPeriod"/>
            </a:pPr>
            <a:r>
              <a:rPr lang="en-AU" sz="2200" dirty="0" smtClean="0"/>
              <a:t>Enforcement</a:t>
            </a:r>
          </a:p>
          <a:p>
            <a:pPr marL="633413" indent="-457200">
              <a:spcAft>
                <a:spcPts val="600"/>
              </a:spcAft>
              <a:buClr>
                <a:srgbClr val="3366FF"/>
              </a:buClr>
              <a:buFont typeface="+mj-lt"/>
              <a:buAutoNum type="arabicPeriod"/>
            </a:pPr>
            <a:r>
              <a:rPr lang="en-AU" sz="2200" dirty="0" smtClean="0"/>
              <a:t>Communication, reporting, feedback</a:t>
            </a:r>
          </a:p>
          <a:p>
            <a:pPr marL="633413" indent="-457200">
              <a:spcAft>
                <a:spcPts val="600"/>
              </a:spcAft>
              <a:buClr>
                <a:srgbClr val="3366FF"/>
              </a:buClr>
              <a:buFont typeface="+mj-lt"/>
              <a:buAutoNum type="arabicPeriod"/>
            </a:pPr>
            <a:r>
              <a:rPr lang="en-AU" sz="2200" dirty="0" smtClean="0"/>
              <a:t>Legal and administrative framework</a:t>
            </a:r>
          </a:p>
          <a:p>
            <a:pPr marL="633413" indent="-457200">
              <a:spcAft>
                <a:spcPts val="600"/>
              </a:spcAft>
              <a:buClr>
                <a:srgbClr val="3366FF"/>
              </a:buClr>
              <a:buFont typeface="+mj-lt"/>
              <a:buAutoNum type="arabicPeriod"/>
            </a:pPr>
            <a:r>
              <a:rPr lang="en-AU" sz="2200" dirty="0" smtClean="0"/>
              <a:t>Budget</a:t>
            </a:r>
          </a:p>
          <a:p>
            <a:pPr marL="633413" indent="-457200">
              <a:spcAft>
                <a:spcPts val="600"/>
              </a:spcAft>
              <a:buClr>
                <a:srgbClr val="3366FF"/>
              </a:buClr>
              <a:buFont typeface="+mj-lt"/>
              <a:buAutoNum type="arabicPeriod"/>
            </a:pPr>
            <a:r>
              <a:rPr lang="en-AU" sz="2200" dirty="0" smtClean="0"/>
              <a:t>Evaluati</a:t>
            </a:r>
            <a:r>
              <a:rPr lang="en-AU" sz="2400" dirty="0" smtClean="0"/>
              <a:t>on</a:t>
            </a:r>
          </a:p>
          <a:p>
            <a:pPr marL="633413" indent="-457200">
              <a:spcAft>
                <a:spcPts val="600"/>
              </a:spcAft>
              <a:buClr>
                <a:srgbClr val="3366FF"/>
              </a:buClr>
              <a:buFont typeface="+mj-lt"/>
              <a:buAutoNum type="arabicPeriod"/>
            </a:pPr>
            <a:endParaRPr lang="en-AU" sz="2400" dirty="0"/>
          </a:p>
          <a:p>
            <a:pPr marL="176213">
              <a:spcAft>
                <a:spcPts val="600"/>
              </a:spcAft>
              <a:buClr>
                <a:srgbClr val="3366FF"/>
              </a:buClr>
            </a:pPr>
            <a:r>
              <a:rPr lang="en-AU" sz="2400" i="1" dirty="0" smtClean="0">
                <a:solidFill>
                  <a:srgbClr val="C00000"/>
                </a:solidFill>
              </a:rPr>
              <a:t>Effective compliance regimes include all of these elements</a:t>
            </a:r>
            <a:endParaRPr lang="en-AU" sz="2000" i="1" dirty="0" smtClean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2011-12 APEC ECEE&amp;C Project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</a:pPr>
            <a:r>
              <a:rPr lang="en-US" sz="2800" dirty="0" smtClean="0"/>
              <a:t>APEC Project Survey </a:t>
            </a:r>
            <a:r>
              <a:rPr lang="en-US" sz="2800" dirty="0"/>
              <a:t>similar to surveys in Europe (2009) &amp; G20 (2010) for comparable results</a:t>
            </a:r>
            <a:endParaRPr lang="en-AU" sz="2800" dirty="0"/>
          </a:p>
          <a:p>
            <a:r>
              <a:rPr lang="en-US" sz="2800" dirty="0" smtClean="0"/>
              <a:t>Phase </a:t>
            </a:r>
            <a:r>
              <a:rPr lang="en-US" sz="2800" dirty="0"/>
              <a:t>1 – Conduct Survey of Energy Efficiency Market Compliance </a:t>
            </a:r>
            <a:r>
              <a:rPr lang="en-US" sz="2800" dirty="0" smtClean="0"/>
              <a:t>Strategies</a:t>
            </a:r>
            <a:endParaRPr lang="en-AU" sz="2800" dirty="0"/>
          </a:p>
          <a:p>
            <a:r>
              <a:rPr lang="en-US" sz="2800" dirty="0" smtClean="0"/>
              <a:t>Phase </a:t>
            </a:r>
            <a:r>
              <a:rPr lang="en-US" sz="2800" dirty="0"/>
              <a:t>2 – Reporting of </a:t>
            </a:r>
            <a:r>
              <a:rPr lang="en-US" sz="2800" dirty="0" smtClean="0"/>
              <a:t>results</a:t>
            </a:r>
            <a:endParaRPr lang="en-AU" sz="2800" dirty="0"/>
          </a:p>
          <a:p>
            <a:r>
              <a:rPr lang="en-US" sz="2800" dirty="0"/>
              <a:t>Phase 3 – Outreach Workshop on Best </a:t>
            </a:r>
            <a:r>
              <a:rPr lang="en-US" sz="2800" dirty="0" smtClean="0"/>
              <a:t>Practice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6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 smtClean="0"/>
              <a:t>Background to the APEC Project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40768"/>
            <a:ext cx="8255000" cy="4824536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 smtClean="0">
                <a:solidFill>
                  <a:srgbClr val="0070C0"/>
                </a:solidFill>
              </a:rPr>
              <a:t>2008: IEA International Conference, Paris: </a:t>
            </a:r>
            <a:r>
              <a:rPr lang="en-AU" sz="2000" i="1" dirty="0" smtClean="0">
                <a:solidFill>
                  <a:srgbClr val="0070C0"/>
                </a:solidFill>
              </a:rPr>
              <a:t>“Meeting </a:t>
            </a:r>
            <a:r>
              <a:rPr lang="en-AU" sz="2000" i="1" dirty="0">
                <a:solidFill>
                  <a:srgbClr val="0070C0"/>
                </a:solidFill>
              </a:rPr>
              <a:t>Energy Efficiency Goals: Enhancing Compliance, Monitoring and </a:t>
            </a:r>
            <a:r>
              <a:rPr lang="en-AU" sz="2000" i="1" dirty="0" smtClean="0">
                <a:solidFill>
                  <a:srgbClr val="0070C0"/>
                </a:solidFill>
              </a:rPr>
              <a:t>Evaluation”</a:t>
            </a:r>
          </a:p>
          <a:p>
            <a:r>
              <a:rPr lang="en-AU" sz="2000" dirty="0" smtClean="0">
                <a:solidFill>
                  <a:srgbClr val="C00000"/>
                </a:solidFill>
              </a:rPr>
              <a:t>2009: Survey </a:t>
            </a:r>
            <a:r>
              <a:rPr lang="en-AU" sz="2000" dirty="0">
                <a:solidFill>
                  <a:srgbClr val="C00000"/>
                </a:solidFill>
              </a:rPr>
              <a:t>of EU Member States </a:t>
            </a:r>
            <a:r>
              <a:rPr lang="en-AU" sz="2000" dirty="0" smtClean="0">
                <a:solidFill>
                  <a:srgbClr val="C00000"/>
                </a:solidFill>
              </a:rPr>
              <a:t>(</a:t>
            </a:r>
            <a:r>
              <a:rPr lang="en-AU" sz="2000" dirty="0" err="1" smtClean="0">
                <a:solidFill>
                  <a:srgbClr val="C00000"/>
                </a:solidFill>
              </a:rPr>
              <a:t>Fraunhoffer</a:t>
            </a:r>
            <a:r>
              <a:rPr lang="en-AU" sz="20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AU" sz="2000" dirty="0" smtClean="0">
                <a:solidFill>
                  <a:srgbClr val="C00000"/>
                </a:solidFill>
              </a:rPr>
              <a:t>2010: </a:t>
            </a:r>
            <a:r>
              <a:rPr lang="en-AU" sz="2000" dirty="0">
                <a:solidFill>
                  <a:srgbClr val="C00000"/>
                </a:solidFill>
              </a:rPr>
              <a:t>Survey of EU Member States </a:t>
            </a:r>
            <a:r>
              <a:rPr lang="en-AU" sz="2000" dirty="0" smtClean="0">
                <a:solidFill>
                  <a:srgbClr val="C00000"/>
                </a:solidFill>
              </a:rPr>
              <a:t>(ATLETE)</a:t>
            </a:r>
          </a:p>
          <a:p>
            <a:r>
              <a:rPr lang="en-AU" sz="2000" dirty="0" smtClean="0">
                <a:solidFill>
                  <a:srgbClr val="C00000"/>
                </a:solidFill>
              </a:rPr>
              <a:t>2010: Survey </a:t>
            </a:r>
            <a:r>
              <a:rPr lang="en-AU" sz="2000" dirty="0">
                <a:solidFill>
                  <a:srgbClr val="C00000"/>
                </a:solidFill>
              </a:rPr>
              <a:t>of </a:t>
            </a:r>
            <a:r>
              <a:rPr lang="en-AU" sz="2000" dirty="0" smtClean="0">
                <a:solidFill>
                  <a:srgbClr val="C00000"/>
                </a:solidFill>
              </a:rPr>
              <a:t>G20 </a:t>
            </a:r>
            <a:r>
              <a:rPr lang="en-AU" sz="2000" dirty="0">
                <a:solidFill>
                  <a:srgbClr val="C00000"/>
                </a:solidFill>
              </a:rPr>
              <a:t>countries </a:t>
            </a:r>
            <a:r>
              <a:rPr lang="en-AU" sz="2000" dirty="0" smtClean="0">
                <a:solidFill>
                  <a:srgbClr val="C00000"/>
                </a:solidFill>
              </a:rPr>
              <a:t>+</a:t>
            </a:r>
            <a:r>
              <a:rPr lang="en-AU" sz="2000" dirty="0">
                <a:solidFill>
                  <a:srgbClr val="C00000"/>
                </a:solidFill>
              </a:rPr>
              <a:t>Tunisia &amp; </a:t>
            </a:r>
            <a:r>
              <a:rPr lang="en-AU" sz="2000" dirty="0" smtClean="0">
                <a:solidFill>
                  <a:srgbClr val="C00000"/>
                </a:solidFill>
              </a:rPr>
              <a:t>Chile</a:t>
            </a:r>
            <a:r>
              <a:rPr lang="en-AU" sz="2000" dirty="0">
                <a:solidFill>
                  <a:srgbClr val="C00000"/>
                </a:solidFill>
              </a:rPr>
              <a:t> </a:t>
            </a:r>
            <a:r>
              <a:rPr lang="en-AU" sz="2000" dirty="0" smtClean="0">
                <a:solidFill>
                  <a:srgbClr val="C00000"/>
                </a:solidFill>
              </a:rPr>
              <a:t>(CLASP, Ellis) </a:t>
            </a:r>
          </a:p>
          <a:p>
            <a:r>
              <a:rPr lang="en-AU" sz="2000" dirty="0" smtClean="0">
                <a:solidFill>
                  <a:srgbClr val="008000"/>
                </a:solidFill>
              </a:rPr>
              <a:t>2010: </a:t>
            </a:r>
            <a:r>
              <a:rPr lang="en-AU" sz="2000" i="1" dirty="0" smtClean="0">
                <a:solidFill>
                  <a:srgbClr val="008000"/>
                </a:solidFill>
              </a:rPr>
              <a:t>“Compliance </a:t>
            </a:r>
            <a:r>
              <a:rPr lang="en-AU" sz="2000" i="1" dirty="0">
                <a:solidFill>
                  <a:srgbClr val="008000"/>
                </a:solidFill>
              </a:rPr>
              <a:t>Counts: A Practitioner’s Guidebook on Best Practice Monitoring, Verification, and Enforcement for Appliance Standards &amp; </a:t>
            </a:r>
            <a:r>
              <a:rPr lang="en-AU" sz="2000" i="1" dirty="0" err="1" smtClean="0">
                <a:solidFill>
                  <a:srgbClr val="008000"/>
                </a:solidFill>
              </a:rPr>
              <a:t>Labeling</a:t>
            </a:r>
            <a:r>
              <a:rPr lang="en-AU" sz="2000" i="1" dirty="0" smtClean="0">
                <a:solidFill>
                  <a:srgbClr val="008000"/>
                </a:solidFill>
              </a:rPr>
              <a:t>” (CLASP, Ellis)</a:t>
            </a:r>
          </a:p>
          <a:p>
            <a:r>
              <a:rPr lang="en-AU" sz="2000" dirty="0" smtClean="0">
                <a:solidFill>
                  <a:srgbClr val="008000"/>
                </a:solidFill>
              </a:rPr>
              <a:t>2010: IEA Policy Pathways: “</a:t>
            </a:r>
            <a:r>
              <a:rPr lang="en-AU" sz="2000" i="1" dirty="0" smtClean="0">
                <a:solidFill>
                  <a:srgbClr val="008000"/>
                </a:solidFill>
              </a:rPr>
              <a:t>Improving compliance within equipment energy efficiency programmes”</a:t>
            </a:r>
            <a:endParaRPr lang="en-AU" sz="2000" dirty="0" smtClean="0">
              <a:solidFill>
                <a:srgbClr val="008000"/>
              </a:solidFill>
            </a:endParaRPr>
          </a:p>
          <a:p>
            <a:r>
              <a:rPr lang="en-AU" sz="2000" dirty="0" smtClean="0">
                <a:solidFill>
                  <a:srgbClr val="0070C0"/>
                </a:solidFill>
              </a:rPr>
              <a:t>2010: 4E </a:t>
            </a:r>
            <a:r>
              <a:rPr lang="en-AU" sz="2000" dirty="0">
                <a:solidFill>
                  <a:srgbClr val="0070C0"/>
                </a:solidFill>
              </a:rPr>
              <a:t>London Conference “Saving More Energy Through Compliance” </a:t>
            </a:r>
            <a:endParaRPr lang="en-AU" sz="2000" dirty="0" smtClean="0">
              <a:solidFill>
                <a:srgbClr val="0070C0"/>
              </a:solidFill>
            </a:endParaRPr>
          </a:p>
          <a:p>
            <a:r>
              <a:rPr lang="en-AU" sz="2000" dirty="0" smtClean="0">
                <a:solidFill>
                  <a:srgbClr val="C00000"/>
                </a:solidFill>
              </a:rPr>
              <a:t>2010/11: Survey of EU Member States (CLASP, Navigant)</a:t>
            </a:r>
          </a:p>
          <a:p>
            <a:r>
              <a:rPr lang="en-AU" sz="2000" dirty="0" smtClean="0">
                <a:solidFill>
                  <a:srgbClr val="C00000"/>
                </a:solidFill>
              </a:rPr>
              <a:t>2011/12: Survey of APEC economies &amp;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international &amp; regional 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392731"/>
              </p:ext>
            </p:extLst>
          </p:nvPr>
        </p:nvGraphicFramePr>
        <p:xfrm>
          <a:off x="495300" y="1600200"/>
          <a:ext cx="8254998" cy="4421087"/>
        </p:xfrm>
        <a:graphic>
          <a:graphicData uri="http://schemas.openxmlformats.org/drawingml/2006/table">
            <a:tbl>
              <a:tblPr firstRow="1" firstCol="1">
                <a:tableStyleId>{8FD4443E-F989-4FC4-A0C8-D5A2AF1F390B}</a:tableStyleId>
              </a:tblPr>
              <a:tblGrid>
                <a:gridCol w="1577380"/>
                <a:gridCol w="1368152"/>
                <a:gridCol w="1368152"/>
                <a:gridCol w="1368152"/>
                <a:gridCol w="1296144"/>
                <a:gridCol w="1277018"/>
              </a:tblGrid>
              <a:tr h="8143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1202241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conferences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IEA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IEA 4E / CLASP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APEC Workshop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202241">
                <a:tc>
                  <a:txBody>
                    <a:bodyPr/>
                    <a:lstStyle/>
                    <a:p>
                      <a:r>
                        <a:rPr lang="en-US" dirty="0" smtClean="0"/>
                        <a:t>Surveys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G20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APEC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241">
                <a:tc>
                  <a:txBody>
                    <a:bodyPr/>
                    <a:lstStyle/>
                    <a:p>
                      <a:r>
                        <a:rPr lang="en-US" dirty="0" smtClean="0"/>
                        <a:t>Best Practice Publications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CLASP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IEA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7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APEC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2008 IEA workshop concluded:</a:t>
            </a:r>
          </a:p>
          <a:p>
            <a:pPr lvl="1"/>
            <a:r>
              <a:rPr lang="en-US" dirty="0" smtClean="0"/>
              <a:t>Insufficient attention paid to ‘compliance’ issues by many programs – given the impact on savings</a:t>
            </a:r>
          </a:p>
          <a:p>
            <a:pPr lvl="1"/>
            <a:r>
              <a:rPr lang="en-US" dirty="0" smtClean="0"/>
              <a:t>Opportunities for economies to learn from one another to improve MV&amp;E processes and to collaborate to improve enforcement</a:t>
            </a:r>
          </a:p>
          <a:p>
            <a:pPr lvl="1"/>
            <a:r>
              <a:rPr lang="en-US" dirty="0" smtClean="0"/>
              <a:t>Need to better understand compliance</a:t>
            </a:r>
            <a:r>
              <a:rPr lang="en-US" dirty="0"/>
              <a:t> </a:t>
            </a:r>
            <a:r>
              <a:rPr lang="en-US" dirty="0" smtClean="0"/>
              <a:t>regimes in different economies and establish mechanism for sharing </a:t>
            </a:r>
          </a:p>
          <a:p>
            <a:r>
              <a:rPr lang="en-US" dirty="0" smtClean="0"/>
              <a:t>APEC EGEE&amp;C project an important contribution to this international picture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C9D0-0935-45C2-8ADB-A3C689C04C7D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0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5846</TotalTime>
  <Words>2041</Words>
  <Application>Microsoft Office PowerPoint</Application>
  <PresentationFormat>A4 Paper (210x297 mm)</PresentationFormat>
  <Paragraphs>435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Adjacency</vt:lpstr>
      <vt:lpstr>Document</vt:lpstr>
      <vt:lpstr>Survey of market compliance mechanisms for energy efficiency programs in APEC economies</vt:lpstr>
      <vt:lpstr>Today</vt:lpstr>
      <vt:lpstr>Terminology - what are we talking about?</vt:lpstr>
      <vt:lpstr>Aims of compliance regimes</vt:lpstr>
      <vt:lpstr>Key Elements</vt:lpstr>
      <vt:lpstr>2011-12 APEC ECEE&amp;C Project</vt:lpstr>
      <vt:lpstr>Background to the APEC Project</vt:lpstr>
      <vt:lpstr>Summary of international &amp; regional activities</vt:lpstr>
      <vt:lpstr>APEC Project</vt:lpstr>
      <vt:lpstr>APEC EGEE&amp;C Survey</vt:lpstr>
      <vt:lpstr>Survey procedure</vt:lpstr>
      <vt:lpstr>Economy-Program Coverage</vt:lpstr>
      <vt:lpstr>APEC survey coverage</vt:lpstr>
      <vt:lpstr>APEC S&amp;L Programs - overview</vt:lpstr>
      <vt:lpstr>Issues – MV&amp;E design</vt:lpstr>
      <vt:lpstr>Issues - MV&amp;E design</vt:lpstr>
      <vt:lpstr>Issues - legal &amp; organisational framework for MV&amp;E</vt:lpstr>
      <vt:lpstr>Issues - resources</vt:lpstr>
      <vt:lpstr>Labelling display surveillance</vt:lpstr>
      <vt:lpstr>Verification testing &amp; enforcement</vt:lpstr>
      <vt:lpstr>Public disclosure</vt:lpstr>
      <vt:lpstr>Public disclosure</vt:lpstr>
      <vt:lpstr>Preliminary conclusions</vt:lpstr>
      <vt:lpstr>Finalising the report</vt:lpstr>
      <vt:lpstr>Workshop proposal</vt:lpstr>
      <vt:lpstr>PowerPoint Presentation</vt:lpstr>
      <vt:lpstr>Workshop attendees – responses from EGEE&amp;C delegates to date</vt:lpstr>
      <vt:lpstr>PowerPoint Presentation</vt:lpstr>
      <vt:lpstr>MV&amp;E Workshop organisation</vt:lpstr>
      <vt:lpstr>PowerPoint Presentation</vt:lpstr>
      <vt:lpstr>Improving MV&amp;E regimes  Personal opinion</vt:lpstr>
      <vt:lpstr>Possibilities amongst APEC economies - personal opinion</vt:lpstr>
    </vt:vector>
  </TitlesOfParts>
  <Company>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 – Who cares?</dc:title>
  <dc:creator>A</dc:creator>
  <cp:lastModifiedBy>Mark</cp:lastModifiedBy>
  <cp:revision>193</cp:revision>
  <cp:lastPrinted>2012-02-25T00:43:47Z</cp:lastPrinted>
  <dcterms:created xsi:type="dcterms:W3CDTF">2010-06-11T06:37:20Z</dcterms:created>
  <dcterms:modified xsi:type="dcterms:W3CDTF">2012-02-26T11:14:09Z</dcterms:modified>
</cp:coreProperties>
</file>