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7" r:id="rId2"/>
  </p:sldMasterIdLst>
  <p:notesMasterIdLst>
    <p:notesMasterId r:id="rId24"/>
  </p:notesMasterIdLst>
  <p:handoutMasterIdLst>
    <p:handoutMasterId r:id="rId25"/>
  </p:handoutMasterIdLst>
  <p:sldIdLst>
    <p:sldId id="256" r:id="rId3"/>
    <p:sldId id="257" r:id="rId4"/>
    <p:sldId id="269" r:id="rId5"/>
    <p:sldId id="270" r:id="rId6"/>
    <p:sldId id="279" r:id="rId7"/>
    <p:sldId id="304" r:id="rId8"/>
    <p:sldId id="288" r:id="rId9"/>
    <p:sldId id="289" r:id="rId10"/>
    <p:sldId id="302" r:id="rId11"/>
    <p:sldId id="290" r:id="rId12"/>
    <p:sldId id="291" r:id="rId13"/>
    <p:sldId id="292" r:id="rId14"/>
    <p:sldId id="293" r:id="rId15"/>
    <p:sldId id="294" r:id="rId16"/>
    <p:sldId id="301" r:id="rId17"/>
    <p:sldId id="295" r:id="rId18"/>
    <p:sldId id="296" r:id="rId19"/>
    <p:sldId id="298" r:id="rId20"/>
    <p:sldId id="303" r:id="rId21"/>
    <p:sldId id="300" r:id="rId22"/>
    <p:sldId id="271" r:id="rId2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orient="horz" pos="4213">
          <p15:clr>
            <a:srgbClr val="A4A3A4"/>
          </p15:clr>
        </p15:guide>
        <p15:guide id="3" orient="horz" pos="538">
          <p15:clr>
            <a:srgbClr val="A4A3A4"/>
          </p15:clr>
        </p15:guide>
        <p15:guide id="4" pos="115">
          <p15:clr>
            <a:srgbClr val="A4A3A4"/>
          </p15:clr>
        </p15:guide>
        <p15:guide id="5" pos="6125">
          <p15:clr>
            <a:srgbClr val="A4A3A4"/>
          </p15:clr>
        </p15:guide>
        <p15:guide id="6" pos="3153">
          <p15:clr>
            <a:srgbClr val="A4A3A4"/>
          </p15:clr>
        </p15:guide>
        <p15:guide id="7" pos="308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08"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Santirso Martin Miguel" initials="BMM" lastIdx="1" clrIdx="0">
    <p:extLst>
      <p:ext uri="{19B8F6BF-5375-455C-9EA6-DF929625EA0E}">
        <p15:presenceInfo xmlns:p15="http://schemas.microsoft.com/office/powerpoint/2012/main" userId="S-1-5-21-3649338243-1894225191-908781552-4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E"/>
    <a:srgbClr val="29A7FF"/>
    <a:srgbClr val="1D2088"/>
    <a:srgbClr val="55C3C9"/>
    <a:srgbClr val="7E71E8"/>
    <a:srgbClr val="7E8FE8"/>
    <a:srgbClr val="10458B"/>
    <a:srgbClr val="EC83E5"/>
    <a:srgbClr val="418A4F"/>
    <a:srgbClr val="316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68941" autoAdjust="0"/>
  </p:normalViewPr>
  <p:slideViewPr>
    <p:cSldViewPr snapToGrid="0" snapToObjects="1">
      <p:cViewPr varScale="1">
        <p:scale>
          <a:sx n="72" d="100"/>
          <a:sy n="72" d="100"/>
        </p:scale>
        <p:origin x="66" y="258"/>
      </p:cViewPr>
      <p:guideLst>
        <p:guide orient="horz" pos="2170"/>
        <p:guide orient="horz" pos="4213"/>
        <p:guide orient="horz" pos="538"/>
        <p:guide pos="115"/>
        <p:guide pos="6125"/>
        <p:guide pos="3153"/>
        <p:guide pos="3086"/>
      </p:guideLst>
    </p:cSldViewPr>
  </p:slideViewPr>
  <p:notesTextViewPr>
    <p:cViewPr>
      <p:scale>
        <a:sx n="100" d="100"/>
        <a:sy n="100" d="100"/>
      </p:scale>
      <p:origin x="0" y="0"/>
    </p:cViewPr>
  </p:notesTextViewPr>
  <p:notesViewPr>
    <p:cSldViewPr snapToGrid="0" snapToObjects="1" showGuides="1">
      <p:cViewPr varScale="1">
        <p:scale>
          <a:sx n="85" d="100"/>
          <a:sy n="85" d="100"/>
        </p:scale>
        <p:origin x="-3786" y="-78"/>
      </p:cViewPr>
      <p:guideLst>
        <p:guide orient="horz" pos="2880"/>
        <p:guide pos="216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15374" y="0"/>
            <a:ext cx="2918831" cy="493315"/>
          </a:xfrm>
          <a:prstGeom prst="rect">
            <a:avLst/>
          </a:prstGeom>
        </p:spPr>
        <p:txBody>
          <a:bodyPr vert="horz" lIns="91440" tIns="45720" rIns="91440" bIns="45720" rtlCol="0"/>
          <a:lstStyle>
            <a:lvl1pPr algn="r">
              <a:defRPr sz="1200"/>
            </a:lvl1pPr>
          </a:lstStyle>
          <a:p>
            <a:fld id="{1D8907C7-4B47-A541-8BF4-8BA0EE5BCE6C}" type="datetime1">
              <a:rPr lang="ja-JP" altLang="en-US" smtClean="0"/>
              <a:pPr/>
              <a:t>2017/10/3</a:t>
            </a:fld>
            <a:endParaRPr lang="ja-JP" altLang="en-US"/>
          </a:p>
        </p:txBody>
      </p:sp>
      <p:sp>
        <p:nvSpPr>
          <p:cNvPr id="4" name="フッター プレースホルダ 3"/>
          <p:cNvSpPr>
            <a:spLocks noGrp="1"/>
          </p:cNvSpPr>
          <p:nvPr>
            <p:ph type="ftr" sz="quarter" idx="2"/>
          </p:nvPr>
        </p:nvSpPr>
        <p:spPr>
          <a:xfrm>
            <a:off x="1" y="9371285"/>
            <a:ext cx="2918831" cy="493315"/>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15374" y="9371285"/>
            <a:ext cx="2918831" cy="493315"/>
          </a:xfrm>
          <a:prstGeom prst="rect">
            <a:avLst/>
          </a:prstGeom>
        </p:spPr>
        <p:txBody>
          <a:bodyPr vert="horz" lIns="91440" tIns="45720" rIns="91440" bIns="45720" rtlCol="0" anchor="b"/>
          <a:lstStyle>
            <a:lvl1pPr algn="r">
              <a:defRPr sz="1200"/>
            </a:lvl1pPr>
          </a:lstStyle>
          <a:p>
            <a:fld id="{67F6439B-19B3-F14A-B510-9591B67DF79E}" type="slidenum">
              <a:rPr lang="ja-JP" altLang="en-US" smtClean="0"/>
              <a:pPr/>
              <a:t>‹#›</a:t>
            </a:fld>
            <a:endParaRPr lang="ja-JP" altLang="en-US"/>
          </a:p>
        </p:txBody>
      </p:sp>
    </p:spTree>
    <p:extLst>
      <p:ext uri="{BB962C8B-B14F-4D97-AF65-F5344CB8AC3E}">
        <p14:creationId xmlns:p14="http://schemas.microsoft.com/office/powerpoint/2010/main" val="9489200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D29C5D97-F892-7D46-8DF3-763AE4F9EC06}" type="datetime1">
              <a:rPr lang="ja-JP" altLang="en-US" smtClean="0"/>
              <a:pPr/>
              <a:t>2017/10/3</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35411F68-CAF7-E049-81FC-20DA5C6A8AAE}" type="slidenum">
              <a:rPr lang="ja-JP" altLang="en-US" smtClean="0"/>
              <a:pPr/>
              <a:t>‹#›</a:t>
            </a:fld>
            <a:endParaRPr lang="ja-JP" altLang="en-US"/>
          </a:p>
        </p:txBody>
      </p:sp>
    </p:spTree>
    <p:extLst>
      <p:ext uri="{BB962C8B-B14F-4D97-AF65-F5344CB8AC3E}">
        <p14:creationId xmlns:p14="http://schemas.microsoft.com/office/powerpoint/2010/main" val="339209683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2050"/>
          </a:xfrm>
        </p:spPr>
      </p:sp>
      <p:sp>
        <p:nvSpPr>
          <p:cNvPr id="3" name="ノート プレースホルダ 2"/>
          <p:cNvSpPr>
            <a:spLocks noGrp="1"/>
          </p:cNvSpPr>
          <p:nvPr>
            <p:ph type="body" idx="1"/>
          </p:nvPr>
        </p:nvSpPr>
        <p:spPr/>
        <p:txBody>
          <a:bodyPr>
            <a:normAutofit/>
          </a:bodyPr>
          <a:lstStyle/>
          <a:p>
            <a:endParaRPr lang="ja-JP" altLang="en-US"/>
          </a:p>
        </p:txBody>
      </p:sp>
    </p:spTree>
    <p:extLst>
      <p:ext uri="{BB962C8B-B14F-4D97-AF65-F5344CB8AC3E}">
        <p14:creationId xmlns:p14="http://schemas.microsoft.com/office/powerpoint/2010/main" val="65388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2399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kumimoji="1" lang="en-US" sz="1200" b="0" i="0" kern="1200" dirty="0" smtClean="0">
                <a:solidFill>
                  <a:schemeClr val="tx1"/>
                </a:solidFill>
                <a:effectLst/>
                <a:latin typeface="+mn-lt"/>
                <a:ea typeface="+mn-ea"/>
                <a:cs typeface="+mn-cs"/>
              </a:rPr>
              <a:t>Road map development - This topic can be applied to all areas of energy efficiency policy. Also, this would enable economies to have rational policy plans for implementation. </a:t>
            </a:r>
          </a:p>
          <a:p>
            <a:pPr marL="228600" indent="-228600">
              <a:buFont typeface="+mj-lt"/>
              <a:buAutoNum type="arabicPeriod"/>
            </a:pPr>
            <a:r>
              <a:rPr kumimoji="1" lang="en-US" sz="1200" b="0" i="0" kern="1200" dirty="0" smtClean="0">
                <a:solidFill>
                  <a:schemeClr val="tx1"/>
                </a:solidFill>
                <a:effectLst/>
                <a:latin typeface="+mn-lt"/>
                <a:ea typeface="+mn-ea"/>
                <a:cs typeface="+mn-cs"/>
              </a:rPr>
              <a:t>Behavioral economics (Influencing Behavior) - This can also be applied to all areas of efficiency. Also, this is an area that has not been explored at EGEEC very much. When this topic was touched briefly on the first EEP and garnered a lot of attention. </a:t>
            </a:r>
          </a:p>
          <a:p>
            <a:pPr marL="228600" indent="-228600">
              <a:buFont typeface="+mj-lt"/>
              <a:buAutoNum type="arabicPeriod"/>
            </a:pPr>
            <a:r>
              <a:rPr kumimoji="1" lang="en-US" sz="1200" b="0" i="0" kern="1200" dirty="0" smtClean="0">
                <a:solidFill>
                  <a:schemeClr val="tx1"/>
                </a:solidFill>
                <a:effectLst/>
                <a:latin typeface="+mn-lt"/>
                <a:ea typeface="+mn-ea"/>
                <a:cs typeface="+mn-cs"/>
              </a:rPr>
              <a:t>Industry adoption of Best Available Technologies (BATs). This is a topic that has not had attention from APERC and has significant potential in APEC. As such it will have strong interest from economies. </a:t>
            </a:r>
          </a:p>
          <a:p>
            <a:pPr marL="228600" indent="-228600">
              <a:buFont typeface="+mj-lt"/>
              <a:buAutoNum type="arabicPeriod"/>
            </a:pPr>
            <a:r>
              <a:rPr kumimoji="1" lang="en-US" sz="1200" b="0" i="0" kern="1200" dirty="0" smtClean="0">
                <a:solidFill>
                  <a:schemeClr val="tx1"/>
                </a:solidFill>
                <a:effectLst/>
                <a:latin typeface="+mn-lt"/>
                <a:ea typeface="+mn-ea"/>
                <a:cs typeface="+mn-cs"/>
              </a:rPr>
              <a:t>Transport (Fleet fuel economy regulation) - This is area of high potential. While many economies have labeling schemes for vehicles, few actually regulate fuel economy. This topic will be of interest to APEC economies.</a:t>
            </a:r>
          </a:p>
          <a:p>
            <a:endParaRPr kumimoji="1" lang="ja-JP" altLang="en-US" dirty="0"/>
          </a:p>
        </p:txBody>
      </p:sp>
    </p:spTree>
    <p:extLst>
      <p:ext uri="{BB962C8B-B14F-4D97-AF65-F5344CB8AC3E}">
        <p14:creationId xmlns:p14="http://schemas.microsoft.com/office/powerpoint/2010/main" val="87070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6773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031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8178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000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0008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330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2886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843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9816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3161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3455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7777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6336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760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9" name="図 8" descr="P_chapter.jpg"/>
          <p:cNvPicPr>
            <a:picLocks noChangeAspect="1"/>
          </p:cNvPicPr>
          <p:nvPr userDrawn="1"/>
        </p:nvPicPr>
        <p:blipFill rotWithShape="1">
          <a:blip r:embed="rId2"/>
          <a:srcRect t="13537" b="40181"/>
          <a:stretch/>
        </p:blipFill>
        <p:spPr>
          <a:xfrm>
            <a:off x="2" y="0"/>
            <a:ext cx="9906000" cy="1438275"/>
          </a:xfrm>
          <a:prstGeom prst="rect">
            <a:avLst/>
          </a:prstGeom>
        </p:spPr>
      </p:pic>
      <p:pic>
        <p:nvPicPr>
          <p:cNvPr id="26" name="Picture 2" descr="C:\Users\ksakamoto\Desktop\Powerpoint\P_cov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05" b="-1"/>
          <a:stretch/>
        </p:blipFill>
        <p:spPr bwMode="auto">
          <a:xfrm>
            <a:off x="0" y="1438275"/>
            <a:ext cx="9906002" cy="391477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hasCustomPrompt="1"/>
          </p:nvPr>
        </p:nvSpPr>
        <p:spPr>
          <a:xfrm>
            <a:off x="182562" y="1543294"/>
            <a:ext cx="9540875" cy="2757266"/>
          </a:xfrm>
          <a:prstGeom prst="rect">
            <a:avLst/>
          </a:prstGeom>
        </p:spPr>
        <p:txBody>
          <a:bodyPr wrap="square" lIns="0" tIns="108000" rIns="0" bIns="108000" anchor="ctr">
            <a:spAutoFit/>
          </a:bodyPr>
          <a:lstStyle>
            <a:lvl1pPr algn="l">
              <a:lnSpc>
                <a:spcPct val="125000"/>
              </a:lnSpc>
              <a:defRPr sz="4400" b="0" cap="none" spc="0" baseline="0">
                <a:ln w="9525" cmpd="sng">
                  <a:noFill/>
                  <a:prstDash val="solid"/>
                </a:ln>
                <a:solidFill>
                  <a:srgbClr val="FFFFFF"/>
                </a:solidFill>
                <a:effectLst/>
              </a:defRPr>
            </a:lvl1pPr>
          </a:lstStyle>
          <a:p>
            <a:r>
              <a:rPr lang="en-US" altLang="ja-JP" dirty="0"/>
              <a:t>Presentation  title</a:t>
            </a:r>
            <a:br>
              <a:rPr lang="en-US" altLang="ja-JP" dirty="0"/>
            </a:br>
            <a:r>
              <a:rPr lang="en-US" altLang="ja-JP" dirty="0"/>
              <a:t>Presentation  title</a:t>
            </a:r>
            <a:br>
              <a:rPr lang="en-US" altLang="ja-JP" dirty="0"/>
            </a:br>
            <a:r>
              <a:rPr lang="en-US" altLang="ja-JP" dirty="0"/>
              <a:t>Up to 3 lines</a:t>
            </a:r>
            <a:endParaRPr lang="ja-JP" altLang="en-US" dirty="0"/>
          </a:p>
        </p:txBody>
      </p:sp>
      <p:sp>
        <p:nvSpPr>
          <p:cNvPr id="18" name="テキスト プレースホルダー 17"/>
          <p:cNvSpPr>
            <a:spLocks noGrp="1"/>
          </p:cNvSpPr>
          <p:nvPr>
            <p:ph type="body" sz="quarter" idx="10" hasCustomPrompt="1"/>
          </p:nvPr>
        </p:nvSpPr>
        <p:spPr>
          <a:xfrm>
            <a:off x="182562" y="4436413"/>
            <a:ext cx="9540876" cy="859487"/>
          </a:xfrm>
          <a:prstGeom prst="rect">
            <a:avLst/>
          </a:prstGeom>
        </p:spPr>
        <p:txBody>
          <a:bodyPr/>
          <a:lstStyle>
            <a:lvl1pPr marL="0" indent="0">
              <a:buNone/>
              <a:defRPr sz="2000" b="0" baseline="0">
                <a:solidFill>
                  <a:schemeClr val="bg1"/>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kumimoji="1" lang="en-US" altLang="ja-JP" dirty="0"/>
              <a:t>Presenter’s name</a:t>
            </a:r>
          </a:p>
          <a:p>
            <a:pPr lvl="0"/>
            <a:r>
              <a:rPr kumimoji="1" lang="en-US" altLang="ja-JP" dirty="0"/>
              <a:t>Date Venue </a:t>
            </a:r>
          </a:p>
        </p:txBody>
      </p:sp>
      <p:pic>
        <p:nvPicPr>
          <p:cNvPr id="10" name="図 9" descr="APERC logo_horizontal.png"/>
          <p:cNvPicPr>
            <a:picLocks noChangeAspect="1"/>
          </p:cNvPicPr>
          <p:nvPr userDrawn="1"/>
        </p:nvPicPr>
        <p:blipFill>
          <a:blip r:embed="rId4"/>
          <a:stretch>
            <a:fillRect/>
          </a:stretch>
        </p:blipFill>
        <p:spPr>
          <a:xfrm>
            <a:off x="316248" y="5632931"/>
            <a:ext cx="2539664" cy="854142"/>
          </a:xfrm>
          <a:prstGeom prst="rect">
            <a:avLst/>
          </a:prstGeom>
        </p:spPr>
      </p:pic>
      <p:pic>
        <p:nvPicPr>
          <p:cNvPr id="11" name="図 10" descr="APEC logo_horizontal.png"/>
          <p:cNvPicPr>
            <a:picLocks noChangeAspect="1"/>
          </p:cNvPicPr>
          <p:nvPr userDrawn="1"/>
        </p:nvPicPr>
        <p:blipFill>
          <a:blip r:embed="rId5"/>
          <a:stretch>
            <a:fillRect/>
          </a:stretch>
        </p:blipFill>
        <p:spPr>
          <a:xfrm>
            <a:off x="6918589" y="5826002"/>
            <a:ext cx="2766748" cy="46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_title">
    <p:spTree>
      <p:nvGrpSpPr>
        <p:cNvPr id="1" name=""/>
        <p:cNvGrpSpPr/>
        <p:nvPr/>
      </p:nvGrpSpPr>
      <p:grpSpPr>
        <a:xfrm>
          <a:off x="0" y="0"/>
          <a:ext cx="0" cy="0"/>
          <a:chOff x="0" y="0"/>
          <a:chExt cx="0" cy="0"/>
        </a:xfrm>
      </p:grpSpPr>
      <p:pic>
        <p:nvPicPr>
          <p:cNvPr id="9" name="図 8" descr="P_chap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 y="1095374"/>
            <a:ext cx="9904258" cy="4819651"/>
          </a:xfrm>
          <a:prstGeom prst="rect">
            <a:avLst/>
          </a:prstGeom>
        </p:spPr>
      </p:pic>
      <p:sp>
        <p:nvSpPr>
          <p:cNvPr id="10" name="正方形/長方形 9"/>
          <p:cNvSpPr/>
          <p:nvPr userDrawn="1"/>
        </p:nvSpPr>
        <p:spPr>
          <a:xfrm>
            <a:off x="871" y="2975168"/>
            <a:ext cx="9906000" cy="1080000"/>
          </a:xfrm>
          <a:prstGeom prst="rect">
            <a:avLst/>
          </a:prstGeom>
          <a:solidFill>
            <a:schemeClr val="accent2"/>
          </a:solidFill>
          <a:ln w="0">
            <a:noFill/>
          </a:ln>
          <a:effectLst>
            <a:glow>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495300" y="2975168"/>
            <a:ext cx="8915400" cy="1080000"/>
          </a:xfrm>
          <a:prstGeom prst="rect">
            <a:avLst/>
          </a:prstGeom>
          <a:ln>
            <a:noFill/>
          </a:ln>
        </p:spPr>
        <p:txBody>
          <a:bodyPr anchor="ctr" anchorCtr="1"/>
          <a:lstStyle>
            <a:lvl1pPr>
              <a:defRPr sz="3600" b="1">
                <a:solidFill>
                  <a:schemeClr val="bg1"/>
                </a:solidFill>
                <a:effectLst>
                  <a:outerShdw blurRad="38100" dist="38100" dir="2700000" algn="tl">
                    <a:srgbClr val="000000">
                      <a:alpha val="43137"/>
                    </a:srgbClr>
                  </a:outerShdw>
                </a:effectLst>
              </a:defRPr>
            </a:lvl1pPr>
          </a:lstStyle>
          <a:p>
            <a:r>
              <a:rPr lang="en-US" altLang="ja-JP" dirty="0"/>
              <a:t>Chapter title here</a:t>
            </a:r>
            <a:endParaRPr lang="ja-JP" altLang="en-US" dirty="0"/>
          </a:p>
        </p:txBody>
      </p:sp>
      <p:pic>
        <p:nvPicPr>
          <p:cNvPr id="5" name="図 4" descr="APERC logo_horizontal.png"/>
          <p:cNvPicPr>
            <a:picLocks noChangeAspect="1"/>
          </p:cNvPicPr>
          <p:nvPr userDrawn="1"/>
        </p:nvPicPr>
        <p:blipFill>
          <a:blip r:embed="rId3"/>
          <a:stretch>
            <a:fillRect/>
          </a:stretch>
        </p:blipFill>
        <p:spPr>
          <a:xfrm>
            <a:off x="7626063" y="6006806"/>
            <a:ext cx="2140815"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_you_slide">
    <p:spTree>
      <p:nvGrpSpPr>
        <p:cNvPr id="1" name=""/>
        <p:cNvGrpSpPr/>
        <p:nvPr/>
      </p:nvGrpSpPr>
      <p:grpSpPr>
        <a:xfrm>
          <a:off x="0" y="0"/>
          <a:ext cx="0" cy="0"/>
          <a:chOff x="0" y="0"/>
          <a:chExt cx="0" cy="0"/>
        </a:xfrm>
      </p:grpSpPr>
      <p:pic>
        <p:nvPicPr>
          <p:cNvPr id="9" name="図 8" descr="P_chapter.jpg"/>
          <p:cNvPicPr>
            <a:picLocks noChangeAspect="1"/>
          </p:cNvPicPr>
          <p:nvPr userDrawn="1"/>
        </p:nvPicPr>
        <p:blipFill>
          <a:blip r:embed="rId2"/>
          <a:stretch>
            <a:fillRect/>
          </a:stretch>
        </p:blipFill>
        <p:spPr>
          <a:xfrm>
            <a:off x="871" y="1095374"/>
            <a:ext cx="9904258" cy="4819651"/>
          </a:xfrm>
          <a:prstGeom prst="rect">
            <a:avLst/>
          </a:prstGeom>
        </p:spPr>
      </p:pic>
      <p:sp>
        <p:nvSpPr>
          <p:cNvPr id="10" name="正方形/長方形 9"/>
          <p:cNvSpPr/>
          <p:nvPr userDrawn="1"/>
        </p:nvSpPr>
        <p:spPr>
          <a:xfrm>
            <a:off x="871" y="2752724"/>
            <a:ext cx="9906000" cy="1676401"/>
          </a:xfrm>
          <a:prstGeom prst="rect">
            <a:avLst/>
          </a:prstGeom>
          <a:solidFill>
            <a:schemeClr val="accent2">
              <a:alpha val="98000"/>
            </a:schemeClr>
          </a:solidFill>
          <a:ln w="0">
            <a:noFill/>
          </a:ln>
          <a:effectLst>
            <a:glow>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495300" y="2832598"/>
            <a:ext cx="8915400" cy="914401"/>
          </a:xfrm>
          <a:prstGeom prst="rect">
            <a:avLst/>
          </a:prstGeom>
          <a:ln>
            <a:noFill/>
          </a:ln>
        </p:spPr>
        <p:txBody>
          <a:bodyPr anchor="ctr" anchorCtr="1"/>
          <a:lstStyle>
            <a:lvl1pPr>
              <a:defRPr sz="3600" b="1">
                <a:solidFill>
                  <a:schemeClr val="bg1"/>
                </a:solidFill>
                <a:effectLst>
                  <a:outerShdw blurRad="38100" dist="38100" dir="2700000" algn="tl">
                    <a:srgbClr val="000000">
                      <a:alpha val="43137"/>
                    </a:srgbClr>
                  </a:outerShdw>
                </a:effectLst>
              </a:defRPr>
            </a:lvl1pPr>
          </a:lstStyle>
          <a:p>
            <a:r>
              <a:rPr lang="en-US" altLang="ja-JP" dirty="0"/>
              <a:t>Thank you message</a:t>
            </a:r>
            <a:endParaRPr lang="ja-JP" altLang="en-US" dirty="0"/>
          </a:p>
        </p:txBody>
      </p:sp>
      <p:pic>
        <p:nvPicPr>
          <p:cNvPr id="5" name="図 4" descr="APERC logo_horizontal.png"/>
          <p:cNvPicPr>
            <a:picLocks noChangeAspect="1"/>
          </p:cNvPicPr>
          <p:nvPr userDrawn="1"/>
        </p:nvPicPr>
        <p:blipFill>
          <a:blip r:embed="rId3"/>
          <a:stretch>
            <a:fillRect/>
          </a:stretch>
        </p:blipFill>
        <p:spPr>
          <a:xfrm>
            <a:off x="7626063" y="6006806"/>
            <a:ext cx="2140815" cy="720000"/>
          </a:xfrm>
          <a:prstGeom prst="rect">
            <a:avLst/>
          </a:prstGeom>
        </p:spPr>
      </p:pic>
      <p:sp>
        <p:nvSpPr>
          <p:cNvPr id="6" name="タイトル 1"/>
          <p:cNvSpPr txBox="1">
            <a:spLocks/>
          </p:cNvSpPr>
          <p:nvPr userDrawn="1"/>
        </p:nvSpPr>
        <p:spPr>
          <a:xfrm>
            <a:off x="182562" y="3746999"/>
            <a:ext cx="9540875" cy="596401"/>
          </a:xfrm>
          <a:prstGeom prst="rect">
            <a:avLst/>
          </a:prstGeom>
        </p:spPr>
        <p:txBody>
          <a:bodyPr anchor="ctr"/>
          <a:lstStyle>
            <a:lvl1pPr algn="ctr" defTabSz="457200" rtl="0" eaLnBrk="1" latinLnBrk="0" hangingPunct="1">
              <a:spcBef>
                <a:spcPct val="0"/>
              </a:spcBef>
              <a:buNone/>
              <a:defRPr kumimoji="1" sz="4000" kern="1200">
                <a:solidFill>
                  <a:schemeClr val="bg1"/>
                </a:solidFill>
                <a:latin typeface="+mj-lt"/>
                <a:ea typeface="+mj-ea"/>
                <a:cs typeface="+mj-cs"/>
              </a:defRPr>
            </a:lvl1pPr>
          </a:lstStyle>
          <a:p>
            <a:r>
              <a:rPr lang="en-US" altLang="ja-JP" sz="2400" dirty="0"/>
              <a:t>http://aperc.ieej.or.jp/</a:t>
            </a:r>
            <a:endParaRPr lang="ja-JP" altLang="en-US" sz="2400" dirty="0"/>
          </a:p>
        </p:txBody>
      </p:sp>
    </p:spTree>
    <p:extLst>
      <p:ext uri="{BB962C8B-B14F-4D97-AF65-F5344CB8AC3E}">
        <p14:creationId xmlns:p14="http://schemas.microsoft.com/office/powerpoint/2010/main" val="401686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x text only">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1" hasCustomPrompt="1"/>
          </p:nvPr>
        </p:nvSpPr>
        <p:spPr>
          <a:xfrm>
            <a:off x="182563" y="854075"/>
            <a:ext cx="9540875" cy="5046959"/>
          </a:xfrm>
          <a:prstGeom prst="rect">
            <a:avLst/>
          </a:prstGeom>
        </p:spPr>
        <p:txBody>
          <a:bodyPr lIns="72000" tIns="108000" rIns="72000" bIns="180000"/>
          <a:lstStyle>
            <a:lvl1pPr marL="0" indent="0">
              <a:spcBef>
                <a:spcPts val="0"/>
              </a:spcBef>
              <a:spcAft>
                <a:spcPts val="1200"/>
              </a:spcAft>
              <a:buNone/>
              <a:defRPr sz="1600" baseline="0"/>
            </a:lvl1pPr>
          </a:lstStyle>
          <a:p>
            <a:pPr lvl="0"/>
            <a:r>
              <a:rPr kumimoji="1" lang="en-US" altLang="ja-JP" dirty="0"/>
              <a:t>Text area</a:t>
            </a:r>
          </a:p>
        </p:txBody>
      </p:sp>
      <p:sp>
        <p:nvSpPr>
          <p:cNvPr id="16" name="タイトル 1"/>
          <p:cNvSpPr>
            <a:spLocks noGrp="1"/>
          </p:cNvSpPr>
          <p:nvPr>
            <p:ph type="title" hasCustomPrompt="1"/>
          </p:nvPr>
        </p:nvSpPr>
        <p:spPr>
          <a:xfrm>
            <a:off x="182562" y="82549"/>
            <a:ext cx="9540875" cy="540000"/>
          </a:xfrm>
          <a:prstGeom prst="rect">
            <a:avLst/>
          </a:prstGeom>
          <a:solidFill>
            <a:schemeClr val="accent2">
              <a:alpha val="70000"/>
            </a:schemeClr>
          </a:solidFill>
        </p:spPr>
        <p:txBody>
          <a:bodyPr lIns="72000" tIns="0" rIns="72000" bIns="0" anchor="ctr" anchorCtr="0"/>
          <a:lstStyle>
            <a:lvl1pPr algn="l">
              <a:defRPr sz="2800" b="0">
                <a:solidFill>
                  <a:schemeClr val="bg1"/>
                </a:solidFill>
              </a:defRPr>
            </a:lvl1pPr>
          </a:lstStyle>
          <a:p>
            <a:r>
              <a:rPr kumimoji="1" lang="en-US" altLang="ja-JP" dirty="0"/>
              <a:t>Slide Title</a:t>
            </a:r>
            <a:endParaRPr kumimoji="1" lang="en-GB" dirty="0"/>
          </a:p>
        </p:txBody>
      </p:sp>
      <p:sp>
        <p:nvSpPr>
          <p:cNvPr id="5" name="テキスト プレースホルダー 3"/>
          <p:cNvSpPr>
            <a:spLocks noGrp="1"/>
          </p:cNvSpPr>
          <p:nvPr>
            <p:ph type="body" sz="quarter" idx="10" hasCustomPrompt="1"/>
          </p:nvPr>
        </p:nvSpPr>
        <p:spPr>
          <a:xfrm>
            <a:off x="182563" y="5901034"/>
            <a:ext cx="9540875"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Tree>
    <p:extLst>
      <p:ext uri="{BB962C8B-B14F-4D97-AF65-F5344CB8AC3E}">
        <p14:creationId xmlns:p14="http://schemas.microsoft.com/office/powerpoint/2010/main" val="14784573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x image &amp; text ">
    <p:spTree>
      <p:nvGrpSpPr>
        <p:cNvPr id="1" name=""/>
        <p:cNvGrpSpPr/>
        <p:nvPr/>
      </p:nvGrpSpPr>
      <p:grpSpPr>
        <a:xfrm>
          <a:off x="0" y="0"/>
          <a:ext cx="0" cy="0"/>
          <a:chOff x="0" y="0"/>
          <a:chExt cx="0" cy="0"/>
        </a:xfrm>
      </p:grpSpPr>
      <p:sp>
        <p:nvSpPr>
          <p:cNvPr id="9" name="テキスト プレースホルダー 3"/>
          <p:cNvSpPr>
            <a:spLocks noGrp="1"/>
          </p:cNvSpPr>
          <p:nvPr>
            <p:ph type="body" sz="quarter" idx="10" hasCustomPrompt="1"/>
          </p:nvPr>
        </p:nvSpPr>
        <p:spPr>
          <a:xfrm>
            <a:off x="182563" y="5901034"/>
            <a:ext cx="9540875"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
        <p:nvSpPr>
          <p:cNvPr id="5" name="図プレースホルダー 2"/>
          <p:cNvSpPr>
            <a:spLocks noGrp="1"/>
          </p:cNvSpPr>
          <p:nvPr>
            <p:ph type="pic" sz="quarter" idx="14" hasCustomPrompt="1"/>
          </p:nvPr>
        </p:nvSpPr>
        <p:spPr>
          <a:xfrm>
            <a:off x="182563" y="1286734"/>
            <a:ext cx="9540875" cy="3780000"/>
          </a:xfrm>
          <a:prstGeom prst="rect">
            <a:avLst/>
          </a:prstGeom>
          <a:ln>
            <a:noFill/>
          </a:ln>
        </p:spPr>
        <p:txBody>
          <a:bodyPr lIns="0" tIns="0" rIns="0" bIns="0" anchor="ctr"/>
          <a:lstStyle>
            <a:lvl1pPr marL="0" indent="0" algn="ctr">
              <a:buNone/>
              <a:defRPr baseline="0"/>
            </a:lvl1pPr>
          </a:lstStyle>
          <a:p>
            <a:r>
              <a:rPr kumimoji="1" lang="en-US" altLang="ja-JP" dirty="0"/>
              <a:t>Click to insert image here</a:t>
            </a:r>
            <a:endParaRPr kumimoji="1" lang="ja-JP" altLang="en-US" dirty="0"/>
          </a:p>
        </p:txBody>
      </p:sp>
      <p:sp>
        <p:nvSpPr>
          <p:cNvPr id="6" name="テキスト プレースホルダー 5"/>
          <p:cNvSpPr>
            <a:spLocks noGrp="1"/>
          </p:cNvSpPr>
          <p:nvPr>
            <p:ph type="body" sz="quarter" idx="15" hasCustomPrompt="1"/>
          </p:nvPr>
        </p:nvSpPr>
        <p:spPr>
          <a:xfrm>
            <a:off x="182562" y="852668"/>
            <a:ext cx="9540875" cy="434066"/>
          </a:xfrm>
          <a:prstGeom prst="rect">
            <a:avLst/>
          </a:prstGeom>
        </p:spPr>
        <p:txBody>
          <a:bodyPr lIns="72000" tIns="108000" rIns="72000" bIns="108000" anchor="ctr"/>
          <a:lstStyle>
            <a:lvl1pPr marL="0" indent="0">
              <a:buNone/>
              <a:defRPr sz="1600" b="1" baseline="0">
                <a:solidFill>
                  <a:schemeClr val="accent2">
                    <a:lumMod val="50000"/>
                  </a:schemeClr>
                </a:solidFill>
              </a:defRPr>
            </a:lvl1pPr>
          </a:lstStyle>
          <a:p>
            <a:pPr lvl="0"/>
            <a:r>
              <a:rPr kumimoji="1" lang="en-US" altLang="ja-JP" dirty="0"/>
              <a:t>Image title</a:t>
            </a:r>
            <a:endParaRPr kumimoji="1" lang="ja-JP" altLang="en-US" dirty="0"/>
          </a:p>
        </p:txBody>
      </p:sp>
      <p:sp>
        <p:nvSpPr>
          <p:cNvPr id="7" name="テキスト プレースホルダー 3"/>
          <p:cNvSpPr>
            <a:spLocks noGrp="1"/>
          </p:cNvSpPr>
          <p:nvPr>
            <p:ph type="body" sz="quarter" idx="16" hasCustomPrompt="1"/>
          </p:nvPr>
        </p:nvSpPr>
        <p:spPr>
          <a:xfrm>
            <a:off x="182563" y="5066734"/>
            <a:ext cx="9540875" cy="834300"/>
          </a:xfrm>
          <a:prstGeom prst="rect">
            <a:avLst/>
          </a:prstGeom>
        </p:spPr>
        <p:txBody>
          <a:bodyPr lIns="72000" tIns="72000" rIns="72000" bIns="72000" anchor="ctr" anchorCtr="0"/>
          <a:lstStyle>
            <a:lvl1pPr marL="0" indent="0" algn="ctr">
              <a:buNone/>
              <a:defRPr sz="1800" b="1" i="1">
                <a:solidFill>
                  <a:schemeClr val="accent2">
                    <a:lumMod val="50000"/>
                  </a:schemeClr>
                </a:solidFill>
              </a:defRPr>
            </a:lvl1pPr>
          </a:lstStyle>
          <a:p>
            <a:pPr lvl="0"/>
            <a:r>
              <a:rPr kumimoji="1" lang="en-US" altLang="ja-JP" dirty="0"/>
              <a:t>Key message area</a:t>
            </a:r>
            <a:endParaRPr kumimoji="1" lang="ja-JP" altLang="en-US" dirty="0"/>
          </a:p>
        </p:txBody>
      </p:sp>
      <p:sp>
        <p:nvSpPr>
          <p:cNvPr id="10" name="タイトル 1"/>
          <p:cNvSpPr>
            <a:spLocks noGrp="1"/>
          </p:cNvSpPr>
          <p:nvPr>
            <p:ph type="title" hasCustomPrompt="1"/>
          </p:nvPr>
        </p:nvSpPr>
        <p:spPr>
          <a:xfrm>
            <a:off x="182562" y="82549"/>
            <a:ext cx="9540875" cy="540000"/>
          </a:xfrm>
          <a:prstGeom prst="rect">
            <a:avLst/>
          </a:prstGeom>
          <a:solidFill>
            <a:schemeClr val="accent2">
              <a:alpha val="70000"/>
            </a:schemeClr>
          </a:solidFill>
        </p:spPr>
        <p:txBody>
          <a:bodyPr lIns="72000" tIns="0" rIns="72000" bIns="0" anchor="ctr" anchorCtr="0"/>
          <a:lstStyle>
            <a:lvl1pPr algn="l">
              <a:defRPr sz="2800" b="0">
                <a:solidFill>
                  <a:schemeClr val="bg1"/>
                </a:solidFill>
              </a:defRPr>
            </a:lvl1pPr>
          </a:lstStyle>
          <a:p>
            <a:r>
              <a:rPr kumimoji="1" lang="en-US" altLang="ja-JP" dirty="0"/>
              <a:t>Slide Title</a:t>
            </a:r>
            <a:endParaRPr kumimoji="1" lang="en-GB" dirty="0"/>
          </a:p>
        </p:txBody>
      </p:sp>
    </p:spTree>
    <p:extLst>
      <p:ext uri="{BB962C8B-B14F-4D97-AF65-F5344CB8AC3E}">
        <p14:creationId xmlns:p14="http://schemas.microsoft.com/office/powerpoint/2010/main" val="15908194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x image &amp; text ">
    <p:spTree>
      <p:nvGrpSpPr>
        <p:cNvPr id="1" name=""/>
        <p:cNvGrpSpPr/>
        <p:nvPr/>
      </p:nvGrpSpPr>
      <p:grpSpPr>
        <a:xfrm>
          <a:off x="0" y="0"/>
          <a:ext cx="0" cy="0"/>
          <a:chOff x="0" y="0"/>
          <a:chExt cx="0" cy="0"/>
        </a:xfrm>
      </p:grpSpPr>
      <p:sp>
        <p:nvSpPr>
          <p:cNvPr id="9" name="テキスト プレースホルダー 3"/>
          <p:cNvSpPr>
            <a:spLocks noGrp="1"/>
          </p:cNvSpPr>
          <p:nvPr>
            <p:ph type="body" sz="quarter" idx="10" hasCustomPrompt="1"/>
          </p:nvPr>
        </p:nvSpPr>
        <p:spPr>
          <a:xfrm>
            <a:off x="182563" y="5901034"/>
            <a:ext cx="9540875"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
        <p:nvSpPr>
          <p:cNvPr id="13" name="コンテンツ プレースホルダー 15"/>
          <p:cNvSpPr>
            <a:spLocks noGrp="1"/>
          </p:cNvSpPr>
          <p:nvPr>
            <p:ph sz="quarter" idx="12" hasCustomPrompt="1"/>
          </p:nvPr>
        </p:nvSpPr>
        <p:spPr>
          <a:xfrm>
            <a:off x="182563" y="2121034"/>
            <a:ext cx="9540875" cy="3780000"/>
          </a:xfrm>
          <a:prstGeom prst="rect">
            <a:avLst/>
          </a:prstGeom>
        </p:spPr>
        <p:txBody>
          <a:bodyPr lIns="72000" tIns="0" rIns="72000" bIns="180000"/>
          <a:lstStyle>
            <a:lvl1pPr marL="0" indent="0">
              <a:buNone/>
              <a:defRPr sz="1400"/>
            </a:lvl1pPr>
          </a:lstStyle>
          <a:p>
            <a:pPr lvl="0"/>
            <a:r>
              <a:rPr kumimoji="1" lang="en-US" altLang="ja-JP" dirty="0"/>
              <a:t>Table or graph Here</a:t>
            </a:r>
            <a:endParaRPr kumimoji="1" lang="ja-JP" altLang="en-US" dirty="0"/>
          </a:p>
        </p:txBody>
      </p:sp>
      <p:sp>
        <p:nvSpPr>
          <p:cNvPr id="14" name="テキスト プレースホルダー 5"/>
          <p:cNvSpPr>
            <a:spLocks noGrp="1"/>
          </p:cNvSpPr>
          <p:nvPr>
            <p:ph type="body" sz="quarter" idx="15" hasCustomPrompt="1"/>
          </p:nvPr>
        </p:nvSpPr>
        <p:spPr>
          <a:xfrm>
            <a:off x="182562" y="852668"/>
            <a:ext cx="9540875" cy="1268366"/>
          </a:xfrm>
          <a:prstGeom prst="rect">
            <a:avLst/>
          </a:prstGeom>
        </p:spPr>
        <p:txBody>
          <a:bodyPr lIns="72000" tIns="108000" rIns="72000" bIns="108000" anchor="t" anchorCtr="0"/>
          <a:lstStyle>
            <a:lvl1pPr marL="0" indent="0">
              <a:buNone/>
              <a:defRPr sz="1600" b="0" baseline="0">
                <a:solidFill>
                  <a:schemeClr val="tx1"/>
                </a:solidFill>
              </a:defRPr>
            </a:lvl1pPr>
          </a:lstStyle>
          <a:p>
            <a:pPr lvl="0"/>
            <a:r>
              <a:rPr kumimoji="1" lang="en-US" altLang="ja-JP" dirty="0"/>
              <a:t>Text area</a:t>
            </a:r>
            <a:endParaRPr kumimoji="1" lang="ja-JP" altLang="en-US" dirty="0"/>
          </a:p>
        </p:txBody>
      </p:sp>
      <p:sp>
        <p:nvSpPr>
          <p:cNvPr id="15" name="タイトル 1"/>
          <p:cNvSpPr>
            <a:spLocks noGrp="1"/>
          </p:cNvSpPr>
          <p:nvPr>
            <p:ph type="title" hasCustomPrompt="1"/>
          </p:nvPr>
        </p:nvSpPr>
        <p:spPr>
          <a:xfrm>
            <a:off x="182562" y="82549"/>
            <a:ext cx="9540875" cy="540000"/>
          </a:xfrm>
          <a:prstGeom prst="rect">
            <a:avLst/>
          </a:prstGeom>
          <a:solidFill>
            <a:schemeClr val="accent2">
              <a:alpha val="70000"/>
            </a:schemeClr>
          </a:solidFill>
        </p:spPr>
        <p:txBody>
          <a:bodyPr lIns="72000" tIns="0" rIns="72000" bIns="0" anchor="ctr" anchorCtr="0"/>
          <a:lstStyle>
            <a:lvl1pPr algn="l">
              <a:defRPr sz="2800" b="0">
                <a:solidFill>
                  <a:schemeClr val="bg1"/>
                </a:solidFill>
              </a:defRPr>
            </a:lvl1pPr>
          </a:lstStyle>
          <a:p>
            <a:r>
              <a:rPr kumimoji="1" lang="en-US" altLang="ja-JP" dirty="0"/>
              <a:t>Slide Title</a:t>
            </a:r>
            <a:endParaRPr kumimoji="1" lang="en-GB" dirty="0"/>
          </a:p>
        </p:txBody>
      </p:sp>
    </p:spTree>
    <p:extLst>
      <p:ext uri="{BB962C8B-B14F-4D97-AF65-F5344CB8AC3E}">
        <p14:creationId xmlns:p14="http://schemas.microsoft.com/office/powerpoint/2010/main" val="8910642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ullet text">
    <p:spTree>
      <p:nvGrpSpPr>
        <p:cNvPr id="1" name=""/>
        <p:cNvGrpSpPr/>
        <p:nvPr/>
      </p:nvGrpSpPr>
      <p:grpSpPr>
        <a:xfrm>
          <a:off x="0" y="0"/>
          <a:ext cx="0" cy="0"/>
          <a:chOff x="0" y="0"/>
          <a:chExt cx="0" cy="0"/>
        </a:xfrm>
      </p:grpSpPr>
      <p:sp>
        <p:nvSpPr>
          <p:cNvPr id="16" name="コンテンツ プレースホルダー 15"/>
          <p:cNvSpPr>
            <a:spLocks noGrp="1"/>
          </p:cNvSpPr>
          <p:nvPr>
            <p:ph sz="quarter" idx="12" hasCustomPrompt="1"/>
          </p:nvPr>
        </p:nvSpPr>
        <p:spPr>
          <a:xfrm>
            <a:off x="182564" y="972457"/>
            <a:ext cx="9540874" cy="4928577"/>
          </a:xfrm>
          <a:prstGeom prst="rect">
            <a:avLst/>
          </a:prstGeom>
        </p:spPr>
        <p:txBody>
          <a:bodyPr lIns="72000" tIns="0" rIns="72000" bIns="72000"/>
          <a:lstStyle>
            <a:lvl1pPr marL="363538" indent="-363538" fontAlgn="t">
              <a:lnSpc>
                <a:spcPct val="100000"/>
              </a:lnSpc>
              <a:spcBef>
                <a:spcPts val="600"/>
              </a:spcBef>
              <a:spcAft>
                <a:spcPts val="600"/>
              </a:spcAft>
              <a:buClr>
                <a:schemeClr val="accent2"/>
              </a:buClr>
              <a:buFont typeface="Wingdings" panose="05000000000000000000" pitchFamily="2" charset="2"/>
              <a:buChar char="l"/>
              <a:defRPr sz="2400" baseline="0"/>
            </a:lvl1pPr>
            <a:lvl2pPr marL="623888" indent="-361950">
              <a:lnSpc>
                <a:spcPct val="100000"/>
              </a:lnSpc>
              <a:spcBef>
                <a:spcPts val="600"/>
              </a:spcBef>
              <a:spcAft>
                <a:spcPts val="600"/>
              </a:spcAft>
              <a:buClr>
                <a:schemeClr val="accent2"/>
              </a:buClr>
              <a:buFont typeface="Wingdings" panose="05000000000000000000" pitchFamily="2" charset="2"/>
              <a:buChar char="n"/>
              <a:defRPr sz="2400"/>
            </a:lvl2pPr>
            <a:lvl3pPr marL="900113" indent="-360363">
              <a:lnSpc>
                <a:spcPct val="100000"/>
              </a:lnSpc>
              <a:spcBef>
                <a:spcPts val="600"/>
              </a:spcBef>
              <a:spcAft>
                <a:spcPts val="600"/>
              </a:spcAft>
              <a:buClr>
                <a:schemeClr val="accent2"/>
              </a:buClr>
              <a:buFont typeface="Wingdings" panose="05000000000000000000" pitchFamily="2" charset="2"/>
              <a:buChar char="Ø"/>
              <a:defRPr sz="2400"/>
            </a:lvl3pPr>
          </a:lstStyle>
          <a:p>
            <a:pPr lvl="0"/>
            <a:r>
              <a:rPr kumimoji="1" lang="en-US" altLang="ja-JP" dirty="0"/>
              <a:t>Bullet level 1</a:t>
            </a:r>
          </a:p>
          <a:p>
            <a:pPr lvl="1"/>
            <a:r>
              <a:rPr kumimoji="1" lang="en-US" altLang="ja-JP" dirty="0"/>
              <a:t>Bullet level 2</a:t>
            </a:r>
          </a:p>
          <a:p>
            <a:pPr lvl="2"/>
            <a:r>
              <a:rPr kumimoji="1" lang="en-US" altLang="ja-JP" dirty="0"/>
              <a:t>Bullet level 3</a:t>
            </a:r>
            <a:endParaRPr kumimoji="1" lang="ja-JP" altLang="en-US" dirty="0"/>
          </a:p>
        </p:txBody>
      </p:sp>
      <p:sp>
        <p:nvSpPr>
          <p:cNvPr id="7" name="タイトル 1"/>
          <p:cNvSpPr>
            <a:spLocks noGrp="1"/>
          </p:cNvSpPr>
          <p:nvPr>
            <p:ph type="title" hasCustomPrompt="1"/>
          </p:nvPr>
        </p:nvSpPr>
        <p:spPr>
          <a:xfrm>
            <a:off x="182562" y="82549"/>
            <a:ext cx="9540875" cy="540000"/>
          </a:xfrm>
          <a:prstGeom prst="rect">
            <a:avLst/>
          </a:prstGeom>
          <a:solidFill>
            <a:schemeClr val="accent2">
              <a:alpha val="70000"/>
            </a:schemeClr>
          </a:solidFill>
        </p:spPr>
        <p:txBody>
          <a:bodyPr lIns="72000" tIns="0" rIns="72000" bIns="0" anchor="ctr" anchorCtr="0"/>
          <a:lstStyle>
            <a:lvl1pPr algn="l">
              <a:defRPr sz="2800" b="0">
                <a:solidFill>
                  <a:schemeClr val="bg1"/>
                </a:solidFill>
              </a:defRPr>
            </a:lvl1pPr>
          </a:lstStyle>
          <a:p>
            <a:r>
              <a:rPr kumimoji="1" lang="en-US" altLang="ja-JP" dirty="0"/>
              <a:t>Slide Title</a:t>
            </a:r>
            <a:endParaRPr kumimoji="1" lang="en-GB" dirty="0"/>
          </a:p>
        </p:txBody>
      </p:sp>
      <p:sp>
        <p:nvSpPr>
          <p:cNvPr id="6" name="テキスト プレースホルダー 3"/>
          <p:cNvSpPr>
            <a:spLocks noGrp="1"/>
          </p:cNvSpPr>
          <p:nvPr>
            <p:ph type="body" sz="quarter" idx="10" hasCustomPrompt="1"/>
          </p:nvPr>
        </p:nvSpPr>
        <p:spPr>
          <a:xfrm>
            <a:off x="182563" y="5901034"/>
            <a:ext cx="9540875"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Tree>
    <p:extLst>
      <p:ext uri="{BB962C8B-B14F-4D97-AF65-F5344CB8AC3E}">
        <p14:creationId xmlns:p14="http://schemas.microsoft.com/office/powerpoint/2010/main" val="386497766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x image &amp; text ">
    <p:spTree>
      <p:nvGrpSpPr>
        <p:cNvPr id="1" name=""/>
        <p:cNvGrpSpPr/>
        <p:nvPr/>
      </p:nvGrpSpPr>
      <p:grpSpPr>
        <a:xfrm>
          <a:off x="0" y="0"/>
          <a:ext cx="0" cy="0"/>
          <a:chOff x="0" y="0"/>
          <a:chExt cx="0" cy="0"/>
        </a:xfrm>
      </p:grpSpPr>
      <p:sp>
        <p:nvSpPr>
          <p:cNvPr id="3" name="図プレースホルダー 2"/>
          <p:cNvSpPr>
            <a:spLocks noGrp="1" noChangeAspect="1"/>
          </p:cNvSpPr>
          <p:nvPr>
            <p:ph type="pic" sz="quarter" idx="14" hasCustomPrompt="1"/>
          </p:nvPr>
        </p:nvSpPr>
        <p:spPr>
          <a:xfrm>
            <a:off x="182562" y="1289434"/>
            <a:ext cx="4716462" cy="3701666"/>
          </a:xfrm>
          <a:prstGeom prst="rect">
            <a:avLst/>
          </a:prstGeom>
          <a:ln>
            <a:noFill/>
          </a:ln>
        </p:spPr>
        <p:txBody>
          <a:bodyPr lIns="0" tIns="0" rIns="0" bIns="0" anchor="ctr"/>
          <a:lstStyle>
            <a:lvl1pPr marL="0" indent="0" algn="ctr">
              <a:buNone/>
              <a:defRPr baseline="0"/>
            </a:lvl1pPr>
          </a:lstStyle>
          <a:p>
            <a:r>
              <a:rPr kumimoji="1" lang="en-US" altLang="ja-JP" dirty="0"/>
              <a:t>Click to insert image here</a:t>
            </a:r>
            <a:endParaRPr kumimoji="1" lang="ja-JP" altLang="en-US" dirty="0"/>
          </a:p>
        </p:txBody>
      </p:sp>
      <p:sp>
        <p:nvSpPr>
          <p:cNvPr id="14" name="図プレースホルダー 2"/>
          <p:cNvSpPr>
            <a:spLocks noGrp="1" noChangeAspect="1"/>
          </p:cNvSpPr>
          <p:nvPr>
            <p:ph type="pic" sz="quarter" idx="16" hasCustomPrompt="1"/>
          </p:nvPr>
        </p:nvSpPr>
        <p:spPr>
          <a:xfrm>
            <a:off x="5011737" y="1289434"/>
            <a:ext cx="4716000" cy="3701666"/>
          </a:xfrm>
          <a:prstGeom prst="rect">
            <a:avLst/>
          </a:prstGeom>
          <a:ln>
            <a:noFill/>
          </a:ln>
        </p:spPr>
        <p:txBody>
          <a:bodyPr lIns="0" tIns="0" rIns="0" bIns="0" anchor="ctr"/>
          <a:lstStyle>
            <a:lvl1pPr marL="0" indent="0" algn="ctr">
              <a:buNone/>
              <a:defRPr baseline="0"/>
            </a:lvl1pPr>
          </a:lstStyle>
          <a:p>
            <a:r>
              <a:rPr kumimoji="1" lang="en-US" altLang="ja-JP" dirty="0"/>
              <a:t>Click to insert image here</a:t>
            </a:r>
            <a:endParaRPr kumimoji="1" lang="ja-JP" altLang="en-US" dirty="0"/>
          </a:p>
        </p:txBody>
      </p:sp>
      <p:sp>
        <p:nvSpPr>
          <p:cNvPr id="13" name="テキスト プレースホルダー 5"/>
          <p:cNvSpPr>
            <a:spLocks noGrp="1"/>
          </p:cNvSpPr>
          <p:nvPr>
            <p:ph type="body" sz="quarter" idx="19" hasCustomPrompt="1"/>
          </p:nvPr>
        </p:nvSpPr>
        <p:spPr>
          <a:xfrm>
            <a:off x="182564" y="855368"/>
            <a:ext cx="4716460" cy="434066"/>
          </a:xfrm>
          <a:prstGeom prst="rect">
            <a:avLst/>
          </a:prstGeom>
        </p:spPr>
        <p:txBody>
          <a:bodyPr lIns="72000" tIns="108000" rIns="72000" bIns="108000" anchor="ctr"/>
          <a:lstStyle>
            <a:lvl1pPr marL="0" indent="0">
              <a:buNone/>
              <a:defRPr sz="1600" b="1" baseline="0">
                <a:solidFill>
                  <a:schemeClr val="accent2">
                    <a:lumMod val="50000"/>
                  </a:schemeClr>
                </a:solidFill>
              </a:defRPr>
            </a:lvl1pPr>
          </a:lstStyle>
          <a:p>
            <a:pPr lvl="0"/>
            <a:r>
              <a:rPr kumimoji="1" lang="en-US" altLang="ja-JP" dirty="0"/>
              <a:t>Image title</a:t>
            </a:r>
            <a:endParaRPr kumimoji="1" lang="ja-JP" altLang="en-US" dirty="0"/>
          </a:p>
        </p:txBody>
      </p:sp>
      <p:sp>
        <p:nvSpPr>
          <p:cNvPr id="16" name="テキスト プレースホルダー 3"/>
          <p:cNvSpPr>
            <a:spLocks noGrp="1"/>
          </p:cNvSpPr>
          <p:nvPr>
            <p:ph type="body" sz="quarter" idx="20" hasCustomPrompt="1"/>
          </p:nvPr>
        </p:nvSpPr>
        <p:spPr>
          <a:xfrm>
            <a:off x="182564" y="4991101"/>
            <a:ext cx="9539286" cy="909934"/>
          </a:xfrm>
          <a:prstGeom prst="rect">
            <a:avLst/>
          </a:prstGeom>
        </p:spPr>
        <p:txBody>
          <a:bodyPr lIns="72000" tIns="72000" rIns="72000" bIns="72000" anchor="ctr" anchorCtr="0"/>
          <a:lstStyle>
            <a:lvl1pPr marL="0" indent="0" algn="ctr">
              <a:buNone/>
              <a:defRPr sz="1800" b="1" i="1">
                <a:solidFill>
                  <a:schemeClr val="accent2">
                    <a:lumMod val="50000"/>
                  </a:schemeClr>
                </a:solidFill>
              </a:defRPr>
            </a:lvl1pPr>
          </a:lstStyle>
          <a:p>
            <a:pPr lvl="0"/>
            <a:r>
              <a:rPr kumimoji="1" lang="en-US" altLang="ja-JP" dirty="0"/>
              <a:t>Text area</a:t>
            </a:r>
            <a:endParaRPr kumimoji="1" lang="ja-JP" altLang="en-US" dirty="0"/>
          </a:p>
        </p:txBody>
      </p:sp>
      <p:sp>
        <p:nvSpPr>
          <p:cNvPr id="19" name="テキスト プレースホルダー 5"/>
          <p:cNvSpPr>
            <a:spLocks noGrp="1"/>
          </p:cNvSpPr>
          <p:nvPr>
            <p:ph type="body" sz="quarter" idx="22" hasCustomPrompt="1"/>
          </p:nvPr>
        </p:nvSpPr>
        <p:spPr>
          <a:xfrm>
            <a:off x="5011737" y="855368"/>
            <a:ext cx="4718511" cy="434066"/>
          </a:xfrm>
          <a:prstGeom prst="rect">
            <a:avLst/>
          </a:prstGeom>
        </p:spPr>
        <p:txBody>
          <a:bodyPr lIns="72000" tIns="108000" rIns="72000" bIns="108000" anchor="ctr"/>
          <a:lstStyle>
            <a:lvl1pPr marL="0" indent="0">
              <a:buNone/>
              <a:defRPr sz="1600" b="1" baseline="0">
                <a:solidFill>
                  <a:schemeClr val="accent2">
                    <a:lumMod val="50000"/>
                  </a:schemeClr>
                </a:solidFill>
              </a:defRPr>
            </a:lvl1pPr>
          </a:lstStyle>
          <a:p>
            <a:pPr lvl="0"/>
            <a:r>
              <a:rPr kumimoji="1" lang="en-US" altLang="ja-JP" dirty="0"/>
              <a:t>Image title</a:t>
            </a:r>
            <a:endParaRPr kumimoji="1" lang="ja-JP" altLang="en-US" dirty="0"/>
          </a:p>
        </p:txBody>
      </p:sp>
      <p:sp>
        <p:nvSpPr>
          <p:cNvPr id="20" name="タイトル 1"/>
          <p:cNvSpPr>
            <a:spLocks noGrp="1"/>
          </p:cNvSpPr>
          <p:nvPr>
            <p:ph type="title" hasCustomPrompt="1"/>
          </p:nvPr>
        </p:nvSpPr>
        <p:spPr>
          <a:xfrm>
            <a:off x="182562" y="82549"/>
            <a:ext cx="9540875" cy="540000"/>
          </a:xfrm>
          <a:prstGeom prst="rect">
            <a:avLst/>
          </a:prstGeom>
          <a:solidFill>
            <a:schemeClr val="accent2">
              <a:alpha val="70000"/>
            </a:schemeClr>
          </a:solidFill>
        </p:spPr>
        <p:txBody>
          <a:bodyPr lIns="72000" tIns="0" rIns="72000" bIns="0" anchor="ctr" anchorCtr="0"/>
          <a:lstStyle>
            <a:lvl1pPr algn="l">
              <a:defRPr sz="2800" b="0">
                <a:solidFill>
                  <a:schemeClr val="bg1"/>
                </a:solidFill>
              </a:defRPr>
            </a:lvl1pPr>
          </a:lstStyle>
          <a:p>
            <a:r>
              <a:rPr kumimoji="1" lang="en-US" altLang="ja-JP" dirty="0"/>
              <a:t>Slide Title</a:t>
            </a:r>
            <a:endParaRPr kumimoji="1" lang="en-GB" dirty="0"/>
          </a:p>
        </p:txBody>
      </p:sp>
      <p:sp>
        <p:nvSpPr>
          <p:cNvPr id="9" name="テキスト プレースホルダー 3"/>
          <p:cNvSpPr>
            <a:spLocks noGrp="1"/>
          </p:cNvSpPr>
          <p:nvPr>
            <p:ph type="body" sz="quarter" idx="23" hasCustomPrompt="1"/>
          </p:nvPr>
        </p:nvSpPr>
        <p:spPr>
          <a:xfrm>
            <a:off x="182563" y="5901034"/>
            <a:ext cx="9540875"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Tree>
    <p:extLst>
      <p:ext uri="{BB962C8B-B14F-4D97-AF65-F5344CB8AC3E}">
        <p14:creationId xmlns:p14="http://schemas.microsoft.com/office/powerpoint/2010/main" val="17471337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image &amp; 2 x text ">
    <p:spTree>
      <p:nvGrpSpPr>
        <p:cNvPr id="1" name=""/>
        <p:cNvGrpSpPr/>
        <p:nvPr/>
      </p:nvGrpSpPr>
      <p:grpSpPr>
        <a:xfrm>
          <a:off x="0" y="0"/>
          <a:ext cx="0" cy="0"/>
          <a:chOff x="0" y="0"/>
          <a:chExt cx="0" cy="0"/>
        </a:xfrm>
      </p:grpSpPr>
      <p:sp>
        <p:nvSpPr>
          <p:cNvPr id="3" name="図プレースホルダー 2"/>
          <p:cNvSpPr>
            <a:spLocks noGrp="1" noChangeAspect="1"/>
          </p:cNvSpPr>
          <p:nvPr>
            <p:ph type="pic" sz="quarter" idx="14" hasCustomPrompt="1"/>
          </p:nvPr>
        </p:nvSpPr>
        <p:spPr>
          <a:xfrm>
            <a:off x="182562" y="1289434"/>
            <a:ext cx="4716462" cy="3701666"/>
          </a:xfrm>
          <a:prstGeom prst="rect">
            <a:avLst/>
          </a:prstGeom>
          <a:ln>
            <a:noFill/>
          </a:ln>
        </p:spPr>
        <p:txBody>
          <a:bodyPr lIns="0" tIns="0" rIns="0" bIns="0" anchor="ctr"/>
          <a:lstStyle>
            <a:lvl1pPr marL="0" indent="0" algn="ctr">
              <a:buNone/>
              <a:defRPr baseline="0"/>
            </a:lvl1pPr>
          </a:lstStyle>
          <a:p>
            <a:r>
              <a:rPr kumimoji="1" lang="en-US" altLang="ja-JP" dirty="0"/>
              <a:t>Click to insert image here</a:t>
            </a:r>
            <a:endParaRPr kumimoji="1" lang="ja-JP" altLang="en-US" dirty="0"/>
          </a:p>
        </p:txBody>
      </p:sp>
      <p:sp>
        <p:nvSpPr>
          <p:cNvPr id="14" name="図プレースホルダー 2"/>
          <p:cNvSpPr>
            <a:spLocks noGrp="1" noChangeAspect="1"/>
          </p:cNvSpPr>
          <p:nvPr>
            <p:ph type="pic" sz="quarter" idx="16" hasCustomPrompt="1"/>
          </p:nvPr>
        </p:nvSpPr>
        <p:spPr>
          <a:xfrm>
            <a:off x="5011737" y="1289434"/>
            <a:ext cx="4716000" cy="3701666"/>
          </a:xfrm>
          <a:prstGeom prst="rect">
            <a:avLst/>
          </a:prstGeom>
          <a:ln>
            <a:noFill/>
          </a:ln>
        </p:spPr>
        <p:txBody>
          <a:bodyPr lIns="0" tIns="0" rIns="0" bIns="0" anchor="ctr"/>
          <a:lstStyle>
            <a:lvl1pPr marL="0" indent="0" algn="ctr">
              <a:buNone/>
              <a:defRPr baseline="0"/>
            </a:lvl1pPr>
          </a:lstStyle>
          <a:p>
            <a:r>
              <a:rPr kumimoji="1" lang="en-US" altLang="ja-JP" dirty="0"/>
              <a:t>Click to insert image here</a:t>
            </a:r>
            <a:endParaRPr kumimoji="1" lang="ja-JP" altLang="en-US" dirty="0"/>
          </a:p>
        </p:txBody>
      </p:sp>
      <p:sp>
        <p:nvSpPr>
          <p:cNvPr id="13" name="テキスト プレースホルダー 5"/>
          <p:cNvSpPr>
            <a:spLocks noGrp="1"/>
          </p:cNvSpPr>
          <p:nvPr>
            <p:ph type="body" sz="quarter" idx="19" hasCustomPrompt="1"/>
          </p:nvPr>
        </p:nvSpPr>
        <p:spPr>
          <a:xfrm>
            <a:off x="182564" y="855368"/>
            <a:ext cx="4716460" cy="434066"/>
          </a:xfrm>
          <a:prstGeom prst="rect">
            <a:avLst/>
          </a:prstGeom>
        </p:spPr>
        <p:txBody>
          <a:bodyPr lIns="72000" tIns="108000" rIns="72000" bIns="108000" anchor="ctr"/>
          <a:lstStyle>
            <a:lvl1pPr marL="0" indent="0">
              <a:buNone/>
              <a:defRPr sz="1600" b="1" baseline="0">
                <a:solidFill>
                  <a:schemeClr val="accent2">
                    <a:lumMod val="50000"/>
                  </a:schemeClr>
                </a:solidFill>
              </a:defRPr>
            </a:lvl1pPr>
          </a:lstStyle>
          <a:p>
            <a:pPr lvl="0"/>
            <a:r>
              <a:rPr kumimoji="1" lang="en-US" altLang="ja-JP" dirty="0"/>
              <a:t>Image title</a:t>
            </a:r>
            <a:endParaRPr kumimoji="1" lang="ja-JP" altLang="en-US" dirty="0"/>
          </a:p>
        </p:txBody>
      </p:sp>
      <p:sp>
        <p:nvSpPr>
          <p:cNvPr id="16" name="テキスト プレースホルダー 3"/>
          <p:cNvSpPr>
            <a:spLocks noGrp="1"/>
          </p:cNvSpPr>
          <p:nvPr>
            <p:ph type="body" sz="quarter" idx="20" hasCustomPrompt="1"/>
          </p:nvPr>
        </p:nvSpPr>
        <p:spPr>
          <a:xfrm>
            <a:off x="182564" y="4991101"/>
            <a:ext cx="4716462" cy="909933"/>
          </a:xfrm>
          <a:prstGeom prst="rect">
            <a:avLst/>
          </a:prstGeom>
        </p:spPr>
        <p:txBody>
          <a:bodyPr lIns="72000" tIns="72000" rIns="72000" bIns="72000" anchor="ctr" anchorCtr="0"/>
          <a:lstStyle>
            <a:lvl1pPr marL="0" indent="0" algn="ctr">
              <a:buNone/>
              <a:defRPr sz="1600" b="1" i="1">
                <a:solidFill>
                  <a:schemeClr val="accent2">
                    <a:lumMod val="50000"/>
                  </a:schemeClr>
                </a:solidFill>
              </a:defRPr>
            </a:lvl1pPr>
          </a:lstStyle>
          <a:p>
            <a:pPr lvl="0"/>
            <a:r>
              <a:rPr kumimoji="1" lang="en-US" altLang="ja-JP" dirty="0"/>
              <a:t>Text area</a:t>
            </a:r>
            <a:endParaRPr kumimoji="1" lang="ja-JP" altLang="en-US" dirty="0"/>
          </a:p>
        </p:txBody>
      </p:sp>
      <p:sp>
        <p:nvSpPr>
          <p:cNvPr id="17" name="テキスト プレースホルダー 3"/>
          <p:cNvSpPr>
            <a:spLocks noGrp="1"/>
          </p:cNvSpPr>
          <p:nvPr>
            <p:ph type="body" sz="quarter" idx="21" hasCustomPrompt="1"/>
          </p:nvPr>
        </p:nvSpPr>
        <p:spPr>
          <a:xfrm>
            <a:off x="5006975" y="4991101"/>
            <a:ext cx="4716462" cy="909934"/>
          </a:xfrm>
          <a:prstGeom prst="rect">
            <a:avLst/>
          </a:prstGeom>
        </p:spPr>
        <p:txBody>
          <a:bodyPr lIns="72000" tIns="72000" rIns="72000" bIns="72000" anchor="ctr" anchorCtr="0"/>
          <a:lstStyle>
            <a:lvl1pPr marL="0" indent="0" algn="ctr">
              <a:buNone/>
              <a:defRPr sz="1600" b="1" i="1">
                <a:solidFill>
                  <a:schemeClr val="accent2">
                    <a:lumMod val="50000"/>
                  </a:schemeClr>
                </a:solidFill>
              </a:defRPr>
            </a:lvl1pPr>
          </a:lstStyle>
          <a:p>
            <a:pPr lvl="0"/>
            <a:r>
              <a:rPr kumimoji="1" lang="en-US" altLang="ja-JP" dirty="0"/>
              <a:t>Text area</a:t>
            </a:r>
            <a:endParaRPr kumimoji="1" lang="ja-JP" altLang="en-US" dirty="0"/>
          </a:p>
        </p:txBody>
      </p:sp>
      <p:sp>
        <p:nvSpPr>
          <p:cNvPr id="19" name="テキスト プレースホルダー 5"/>
          <p:cNvSpPr>
            <a:spLocks noGrp="1"/>
          </p:cNvSpPr>
          <p:nvPr>
            <p:ph type="body" sz="quarter" idx="22" hasCustomPrompt="1"/>
          </p:nvPr>
        </p:nvSpPr>
        <p:spPr>
          <a:xfrm>
            <a:off x="5011737" y="855368"/>
            <a:ext cx="4718511" cy="434066"/>
          </a:xfrm>
          <a:prstGeom prst="rect">
            <a:avLst/>
          </a:prstGeom>
        </p:spPr>
        <p:txBody>
          <a:bodyPr lIns="72000" tIns="108000" rIns="72000" bIns="108000" anchor="ctr"/>
          <a:lstStyle>
            <a:lvl1pPr marL="0" indent="0">
              <a:buNone/>
              <a:defRPr sz="1600" b="1" baseline="0">
                <a:solidFill>
                  <a:schemeClr val="accent2">
                    <a:lumMod val="50000"/>
                  </a:schemeClr>
                </a:solidFill>
              </a:defRPr>
            </a:lvl1pPr>
          </a:lstStyle>
          <a:p>
            <a:pPr lvl="0"/>
            <a:r>
              <a:rPr kumimoji="1" lang="en-US" altLang="ja-JP" dirty="0"/>
              <a:t>Image title</a:t>
            </a:r>
            <a:endParaRPr kumimoji="1" lang="ja-JP" altLang="en-US" dirty="0"/>
          </a:p>
        </p:txBody>
      </p:sp>
      <p:sp>
        <p:nvSpPr>
          <p:cNvPr id="20" name="タイトル 1"/>
          <p:cNvSpPr>
            <a:spLocks noGrp="1"/>
          </p:cNvSpPr>
          <p:nvPr>
            <p:ph type="title" hasCustomPrompt="1"/>
          </p:nvPr>
        </p:nvSpPr>
        <p:spPr>
          <a:xfrm>
            <a:off x="182562" y="82549"/>
            <a:ext cx="9540875" cy="540000"/>
          </a:xfrm>
          <a:prstGeom prst="rect">
            <a:avLst/>
          </a:prstGeom>
          <a:solidFill>
            <a:schemeClr val="accent2">
              <a:alpha val="70000"/>
            </a:schemeClr>
          </a:solidFill>
        </p:spPr>
        <p:txBody>
          <a:bodyPr lIns="72000" tIns="0" rIns="72000" bIns="0" anchor="ctr" anchorCtr="0"/>
          <a:lstStyle>
            <a:lvl1pPr algn="l">
              <a:defRPr sz="2800" b="0">
                <a:solidFill>
                  <a:schemeClr val="bg1"/>
                </a:solidFill>
              </a:defRPr>
            </a:lvl1pPr>
          </a:lstStyle>
          <a:p>
            <a:r>
              <a:rPr kumimoji="1" lang="en-US" altLang="ja-JP" dirty="0"/>
              <a:t>Slide Title</a:t>
            </a:r>
            <a:endParaRPr kumimoji="1" lang="en-GB" dirty="0"/>
          </a:p>
        </p:txBody>
      </p:sp>
      <p:sp>
        <p:nvSpPr>
          <p:cNvPr id="11" name="テキスト プレースホルダー 3"/>
          <p:cNvSpPr>
            <a:spLocks noGrp="1"/>
          </p:cNvSpPr>
          <p:nvPr>
            <p:ph type="body" sz="quarter" idx="23" hasCustomPrompt="1"/>
          </p:nvPr>
        </p:nvSpPr>
        <p:spPr>
          <a:xfrm>
            <a:off x="182563" y="5901034"/>
            <a:ext cx="4716463"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
        <p:nvSpPr>
          <p:cNvPr id="12" name="テキスト プレースホルダー 3"/>
          <p:cNvSpPr>
            <a:spLocks noGrp="1"/>
          </p:cNvSpPr>
          <p:nvPr>
            <p:ph type="body" sz="quarter" idx="24" hasCustomPrompt="1"/>
          </p:nvPr>
        </p:nvSpPr>
        <p:spPr>
          <a:xfrm>
            <a:off x="5006975" y="5901034"/>
            <a:ext cx="4716463" cy="360000"/>
          </a:xfrm>
          <a:prstGeom prst="rect">
            <a:avLst/>
          </a:prstGeom>
        </p:spPr>
        <p:txBody>
          <a:bodyPr lIns="72000" tIns="72000" rIns="72000" bIns="72000" anchor="b" anchorCtr="0"/>
          <a:lstStyle>
            <a:lvl1pPr marL="0" indent="0">
              <a:buNone/>
              <a:defRPr sz="900"/>
            </a:lvl1pPr>
          </a:lstStyle>
          <a:p>
            <a:pPr lvl="0"/>
            <a:r>
              <a:rPr kumimoji="1" lang="en-US" altLang="ja-JP" dirty="0"/>
              <a:t>Note Area</a:t>
            </a:r>
            <a:endParaRPr kumimoji="1" lang="ja-JP" altLang="en-US" dirty="0"/>
          </a:p>
        </p:txBody>
      </p:sp>
    </p:spTree>
    <p:extLst>
      <p:ext uri="{BB962C8B-B14F-4D97-AF65-F5344CB8AC3E}">
        <p14:creationId xmlns:p14="http://schemas.microsoft.com/office/powerpoint/2010/main" val="410452430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89" r:id="rId3"/>
  </p:sldLayoutIdLst>
  <p:hf hd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角丸四角形 3"/>
          <p:cNvSpPr/>
          <p:nvPr userDrawn="1"/>
        </p:nvSpPr>
        <p:spPr>
          <a:xfrm>
            <a:off x="9227573" y="6487512"/>
            <a:ext cx="468000" cy="180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fld id="{4FF361A0-9A99-D04C-AB78-ECFA5FA71852}" type="slidenum">
              <a:rPr lang="ja-JP" altLang="en-US" sz="1400" b="1" smtClean="0">
                <a:solidFill>
                  <a:schemeClr val="accent2"/>
                </a:solidFill>
                <a:effectLst/>
                <a:latin typeface="+mn-ea"/>
                <a:ea typeface="+mn-ea"/>
              </a:rPr>
              <a:pPr/>
              <a:t>‹#›</a:t>
            </a:fld>
            <a:endParaRPr kumimoji="1" lang="ja-JP" altLang="en-US" sz="1100" b="1" dirty="0">
              <a:solidFill>
                <a:schemeClr val="accent2"/>
              </a:solidFill>
              <a:effectLst/>
              <a:latin typeface="+mn-ea"/>
              <a:ea typeface="+mn-ea"/>
            </a:endParaRPr>
          </a:p>
        </p:txBody>
      </p:sp>
      <p:pic>
        <p:nvPicPr>
          <p:cNvPr id="6" name="図 5" descr="APERC logo_horizonta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2563" y="6361512"/>
            <a:ext cx="1284488" cy="432000"/>
          </a:xfrm>
          <a:prstGeom prst="rect">
            <a:avLst/>
          </a:prstGeom>
        </p:spPr>
      </p:pic>
      <p:cxnSp>
        <p:nvCxnSpPr>
          <p:cNvPr id="9" name="直線コネクタ 8"/>
          <p:cNvCxnSpPr/>
          <p:nvPr userDrawn="1"/>
        </p:nvCxnSpPr>
        <p:spPr>
          <a:xfrm>
            <a:off x="0" y="6319963"/>
            <a:ext cx="9900000" cy="0"/>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図 11" descr="P_chapter.jpg"/>
          <p:cNvPicPr>
            <a:picLocks noChangeAspect="1"/>
          </p:cNvPicPr>
          <p:nvPr userDrawn="1"/>
        </p:nvPicPr>
        <p:blipFill rotWithShape="1">
          <a:blip r:embed="rId9" cstate="print">
            <a:extLst>
              <a:ext uri="{28A0092B-C50C-407E-A947-70E740481C1C}">
                <a14:useLocalDpi xmlns:a14="http://schemas.microsoft.com/office/drawing/2010/main"/>
              </a:ext>
            </a:extLst>
          </a:blip>
          <a:srcRect r="-61"/>
          <a:stretch/>
        </p:blipFill>
        <p:spPr>
          <a:xfrm>
            <a:off x="0" y="-1"/>
            <a:ext cx="9906000" cy="720001"/>
          </a:xfrm>
          <a:prstGeom prst="rect">
            <a:avLst/>
          </a:prstGeom>
        </p:spPr>
      </p:pic>
    </p:spTree>
    <p:extLst>
      <p:ext uri="{BB962C8B-B14F-4D97-AF65-F5344CB8AC3E}">
        <p14:creationId xmlns:p14="http://schemas.microsoft.com/office/powerpoint/2010/main" val="1568713194"/>
      </p:ext>
    </p:extLst>
  </p:cSld>
  <p:clrMap bg1="lt1" tx1="dk1" bg2="lt2" tx2="dk2" accent1="accent1" accent2="accent2" accent3="accent3" accent4="accent4" accent5="accent5" accent6="accent6" hlink="hlink" folHlink="folHlink"/>
  <p:sldLayoutIdLst>
    <p:sldLayoutId id="2147483678" r:id="rId1"/>
    <p:sldLayoutId id="2147483687" r:id="rId2"/>
    <p:sldLayoutId id="2147483688" r:id="rId3"/>
    <p:sldLayoutId id="2147483683" r:id="rId4"/>
    <p:sldLayoutId id="2147483690" r:id="rId5"/>
    <p:sldLayoutId id="2147483681" r:id="rId6"/>
  </p:sldLayoutIdLst>
  <p:hf hd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perc.ieej.or.jp/publications/reports/compendium.ph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82561" y="1665871"/>
            <a:ext cx="9540875" cy="2449489"/>
          </a:xfrm>
        </p:spPr>
        <p:txBody>
          <a:bodyPr/>
          <a:lstStyle/>
          <a:p>
            <a:r>
              <a:rPr lang="en-US" altLang="ja-JP" sz="2000" dirty="0" smtClean="0">
                <a:ln w="9525" cmpd="sng">
                  <a:solidFill>
                    <a:schemeClr val="bg1"/>
                  </a:solidFill>
                  <a:prstDash val="solid"/>
                </a:ln>
              </a:rPr>
              <a:t>50</a:t>
            </a:r>
            <a:r>
              <a:rPr lang="en-US" altLang="ja-JP" sz="2000" baseline="30000" dirty="0" smtClean="0">
                <a:ln w="9525" cmpd="sng">
                  <a:solidFill>
                    <a:schemeClr val="bg1"/>
                  </a:solidFill>
                  <a:prstDash val="solid"/>
                </a:ln>
              </a:rPr>
              <a:t>th</a:t>
            </a:r>
            <a:r>
              <a:rPr lang="en-US" altLang="ja-JP" sz="2000" dirty="0" smtClean="0">
                <a:ln w="9525" cmpd="sng">
                  <a:solidFill>
                    <a:schemeClr val="bg1"/>
                  </a:solidFill>
                  <a:prstDash val="solid"/>
                </a:ln>
              </a:rPr>
              <a:t> APEC Expert Group on Energy Efficiency and Conservation</a:t>
            </a:r>
            <a:r>
              <a:rPr lang="en-US" altLang="ja-JP" sz="2800" b="0" dirty="0">
                <a:ln w="9525" cmpd="sng">
                  <a:solidFill>
                    <a:schemeClr val="bg1"/>
                  </a:solidFill>
                  <a:prstDash val="solid"/>
                </a:ln>
              </a:rPr>
              <a:t/>
            </a:r>
            <a:br>
              <a:rPr lang="en-US" altLang="ja-JP" sz="2800" b="0" dirty="0">
                <a:ln w="9525" cmpd="sng">
                  <a:solidFill>
                    <a:schemeClr val="bg1"/>
                  </a:solidFill>
                  <a:prstDash val="solid"/>
                </a:ln>
              </a:rPr>
            </a:br>
            <a:r>
              <a:rPr lang="en-US" altLang="ja-JP" sz="3200" dirty="0" smtClean="0">
                <a:ln w="9525" cmpd="sng">
                  <a:solidFill>
                    <a:schemeClr val="bg1"/>
                  </a:solidFill>
                  <a:prstDash val="solid"/>
                </a:ln>
              </a:rPr>
              <a:t>APERC’s Energy Efficiency Cooperative Activities Update:</a:t>
            </a:r>
            <a:r>
              <a:rPr lang="en-US" altLang="ja-JP" sz="2800" b="0" dirty="0" smtClean="0">
                <a:ln w="9525" cmpd="sng">
                  <a:solidFill>
                    <a:schemeClr val="bg1"/>
                  </a:solidFill>
                  <a:prstDash val="solid"/>
                </a:ln>
              </a:rPr>
              <a:t/>
            </a:r>
            <a:br>
              <a:rPr lang="en-US" altLang="ja-JP" sz="2800" b="0" dirty="0" smtClean="0">
                <a:ln w="9525" cmpd="sng">
                  <a:solidFill>
                    <a:schemeClr val="bg1"/>
                  </a:solidFill>
                  <a:prstDash val="solid"/>
                </a:ln>
              </a:rPr>
            </a:br>
            <a:r>
              <a:rPr lang="en-US" altLang="ja-JP" sz="3200" b="0" dirty="0" smtClean="0">
                <a:ln w="9525" cmpd="sng">
                  <a:solidFill>
                    <a:schemeClr val="bg1"/>
                  </a:solidFill>
                  <a:prstDash val="solid"/>
                </a:ln>
              </a:rPr>
              <a:t>Peer Review on Energy Efficiency</a:t>
            </a:r>
            <a:endParaRPr kumimoji="1" lang="ja-JP" altLang="en-US" sz="3200" b="0" dirty="0">
              <a:ln w="9525" cmpd="sng">
                <a:solidFill>
                  <a:schemeClr val="bg1"/>
                </a:solidFill>
                <a:prstDash val="solid"/>
              </a:ln>
            </a:endParaRPr>
          </a:p>
        </p:txBody>
      </p:sp>
      <p:sp>
        <p:nvSpPr>
          <p:cNvPr id="9" name="テキスト プレースホルダー 8"/>
          <p:cNvSpPr>
            <a:spLocks noGrp="1"/>
          </p:cNvSpPr>
          <p:nvPr>
            <p:ph type="body" sz="quarter" idx="10"/>
          </p:nvPr>
        </p:nvSpPr>
        <p:spPr>
          <a:xfrm>
            <a:off x="182561" y="4293538"/>
            <a:ext cx="9540876" cy="859487"/>
          </a:xfrm>
        </p:spPr>
        <p:txBody>
          <a:bodyPr/>
          <a:lstStyle/>
          <a:p>
            <a:r>
              <a:rPr lang="en-US" altLang="ja-JP" dirty="0"/>
              <a:t>Martin Brown-Santirso</a:t>
            </a:r>
            <a:endParaRPr kumimoji="1" lang="en-US" altLang="ja-JP" b="0" dirty="0"/>
          </a:p>
          <a:p>
            <a:r>
              <a:rPr lang="en-US" altLang="ja-JP" dirty="0" smtClean="0"/>
              <a:t>4-7 October 2017, Moscow, Russia</a:t>
            </a:r>
            <a:endParaRPr kumimoji="1" lang="en-US" altLang="ja-JP"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Held in </a:t>
            </a:r>
            <a:r>
              <a:rPr lang="en-AU" altLang="ja-JP" dirty="0" err="1" smtClean="0">
                <a:latin typeface="+mj-lt"/>
              </a:rPr>
              <a:t>Jeju</a:t>
            </a:r>
            <a:r>
              <a:rPr lang="en-AU" altLang="ja-JP" dirty="0" smtClean="0">
                <a:latin typeface="+mj-lt"/>
              </a:rPr>
              <a:t> Island, Korea</a:t>
            </a:r>
          </a:p>
          <a:p>
            <a:pPr marL="800100" lvl="1" indent="-342900"/>
            <a:r>
              <a:rPr lang="en-AU" altLang="ja-JP" sz="2000" dirty="0" smtClean="0">
                <a:latin typeface="+mj-lt"/>
              </a:rPr>
              <a:t>27 March 2017</a:t>
            </a:r>
          </a:p>
          <a:p>
            <a:pPr marL="800100" lvl="1" indent="-342900"/>
            <a:r>
              <a:rPr lang="en-AU" altLang="ja-JP" sz="2000" dirty="0" smtClean="0">
                <a:latin typeface="+mj-lt"/>
              </a:rPr>
              <a:t>Hosted in conjunction with EGEEC 49</a:t>
            </a:r>
            <a:endParaRPr lang="en-AU" altLang="ja-JP" sz="2000" dirty="0">
              <a:latin typeface="+mj-lt"/>
            </a:endParaRPr>
          </a:p>
          <a:p>
            <a:pPr marL="800100" lvl="1" indent="-342900"/>
            <a:r>
              <a:rPr lang="en-AU" altLang="ja-JP" sz="2000" dirty="0" smtClean="0">
                <a:latin typeface="+mj-lt"/>
              </a:rPr>
              <a:t>Topic: Energy efficiency Policy evaluation.</a:t>
            </a:r>
          </a:p>
          <a:p>
            <a:pPr marL="800100" lvl="1" indent="-342900"/>
            <a:r>
              <a:rPr lang="en-AU" altLang="ja-JP" sz="2000" dirty="0" smtClean="0">
                <a:solidFill>
                  <a:schemeClr val="accent3">
                    <a:lumMod val="75000"/>
                  </a:schemeClr>
                </a:solidFill>
                <a:latin typeface="+mj-lt"/>
              </a:rPr>
              <a:t>30 Attendees from 15 economies</a:t>
            </a:r>
          </a:p>
          <a:p>
            <a:pPr marL="1076325" lvl="2" indent="-342900"/>
            <a:r>
              <a:rPr lang="en-AU" altLang="ja-JP" sz="2000" dirty="0" smtClean="0">
                <a:solidFill>
                  <a:schemeClr val="accent3">
                    <a:lumMod val="75000"/>
                  </a:schemeClr>
                </a:solidFill>
                <a:latin typeface="+mj-lt"/>
              </a:rPr>
              <a:t>China, Japan, Korea, Malaysia, Indonesia, Thailand, Philippines, United States, Hong Kong, Chinese Taipei, Mexico, Russia, Vietnam, Malaysia,  and New Zealand. </a:t>
            </a:r>
          </a:p>
          <a:p>
            <a:pPr marL="800100" lvl="1" indent="-342900"/>
            <a:r>
              <a:rPr lang="en-AU" altLang="ja-JP" sz="2000" dirty="0" smtClean="0">
                <a:latin typeface="+mj-lt"/>
              </a:rPr>
              <a:t>Included international experts presenting best practice case studies. </a:t>
            </a:r>
          </a:p>
          <a:p>
            <a:pPr marL="800100" lvl="1" indent="-342900"/>
            <a:r>
              <a:rPr lang="en-AU" altLang="ja-JP" sz="2000" dirty="0"/>
              <a:t>The </a:t>
            </a:r>
            <a:r>
              <a:rPr lang="en-AU" altLang="ja-JP" sz="2000" dirty="0" smtClean="0"/>
              <a:t>summary report will available from the APEC website</a:t>
            </a:r>
            <a:r>
              <a:rPr lang="en-AU" altLang="ja-JP" sz="2000" dirty="0"/>
              <a:t>.</a:t>
            </a:r>
            <a:endParaRPr lang="en-AU" altLang="ja-JP" sz="2000" dirty="0" smtClean="0"/>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Workshop (EEP)</a:t>
            </a:r>
            <a:endParaRPr lang="en-US" altLang="zh-TW" sz="2400" dirty="0">
              <a:solidFill>
                <a:srgbClr val="FFFFFF"/>
              </a:solidFill>
              <a:cs typeface="Arial" charset="0"/>
            </a:endParaRPr>
          </a:p>
        </p:txBody>
      </p:sp>
    </p:spTree>
    <p:extLst>
      <p:ext uri="{BB962C8B-B14F-4D97-AF65-F5344CB8AC3E}">
        <p14:creationId xmlns:p14="http://schemas.microsoft.com/office/powerpoint/2010/main" val="37279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Published in May 2016</a:t>
            </a:r>
          </a:p>
          <a:p>
            <a:pPr marL="800100" lvl="1" indent="-342900"/>
            <a:r>
              <a:rPr lang="en-AU" altLang="ja-JP" sz="2000" dirty="0" smtClean="0">
                <a:latin typeface="+mj-lt"/>
              </a:rPr>
              <a:t>Compendium has been collected in a survey format requiring significant input from economies. </a:t>
            </a:r>
          </a:p>
          <a:p>
            <a:pPr marL="800100" lvl="1" indent="-342900"/>
            <a:r>
              <a:rPr lang="en-AU" altLang="ja-JP" sz="2000" dirty="0" smtClean="0">
                <a:latin typeface="+mj-lt"/>
              </a:rPr>
              <a:t>Included responses from 18 economies (Only missing United States, Russia, and Papua New Guinea)</a:t>
            </a:r>
          </a:p>
          <a:p>
            <a:pPr marL="800100" lvl="1" indent="-342900"/>
            <a:r>
              <a:rPr lang="en-AU" altLang="ja-JP" sz="2000" dirty="0" smtClean="0">
                <a:latin typeface="+mj-lt"/>
              </a:rPr>
              <a:t>Includes information on the existing policies, government departments in charged of policy, implementation, and existing programs. </a:t>
            </a:r>
          </a:p>
          <a:p>
            <a:pPr marL="800100" lvl="1" indent="-342900"/>
            <a:r>
              <a:rPr lang="en-AU" altLang="ja-JP" sz="2000" dirty="0">
                <a:latin typeface="+mj-lt"/>
                <a:hlinkClick r:id="rId3"/>
              </a:rPr>
              <a:t>http://</a:t>
            </a:r>
            <a:r>
              <a:rPr lang="en-AU" altLang="ja-JP" sz="2000" dirty="0" smtClean="0">
                <a:latin typeface="+mj-lt"/>
                <a:hlinkClick r:id="rId3"/>
              </a:rPr>
              <a:t>aperc.ieej.or.jp/publications/reports/compendium.php</a:t>
            </a:r>
            <a:endParaRPr lang="en-AU" altLang="ja-JP" sz="2000" dirty="0" smtClean="0">
              <a:latin typeface="+mj-lt"/>
            </a:endParaRPr>
          </a:p>
          <a:p>
            <a:pPr marL="457200" lvl="1" indent="0">
              <a:buNone/>
            </a:pPr>
            <a:endParaRPr lang="en-AU" altLang="ja-JP" sz="2000" dirty="0" smtClean="0">
              <a:latin typeface="+mj-lt"/>
            </a:endParaRPr>
          </a:p>
          <a:p>
            <a:pPr marL="800100" lvl="1" indent="-342900"/>
            <a:endParaRPr lang="en-AU" altLang="ja-JP" sz="2000" dirty="0" smtClean="0">
              <a:latin typeface="+mj-lt"/>
            </a:endParaRP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Compendium</a:t>
            </a:r>
            <a:endParaRPr lang="en-US" altLang="zh-TW" sz="2400" dirty="0">
              <a:solidFill>
                <a:srgbClr val="FFFFFF"/>
              </a:solidFill>
              <a:cs typeface="Arial" charset="0"/>
            </a:endParaRPr>
          </a:p>
        </p:txBody>
      </p:sp>
    </p:spTree>
    <p:extLst>
      <p:ext uri="{BB962C8B-B14F-4D97-AF65-F5344CB8AC3E}">
        <p14:creationId xmlns:p14="http://schemas.microsoft.com/office/powerpoint/2010/main" val="3330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Next steps</a:t>
            </a:r>
            <a:endParaRPr lang="en-AU" dirty="0"/>
          </a:p>
        </p:txBody>
      </p:sp>
    </p:spTree>
    <p:extLst>
      <p:ext uri="{BB962C8B-B14F-4D97-AF65-F5344CB8AC3E}">
        <p14:creationId xmlns:p14="http://schemas.microsoft.com/office/powerpoint/2010/main" val="51078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Preliminary agreement from Malaysia to host Follow up PREE</a:t>
            </a:r>
            <a:endParaRPr lang="en-AU" altLang="ja-JP" dirty="0">
              <a:latin typeface="+mj-lt"/>
            </a:endParaRPr>
          </a:p>
          <a:p>
            <a:pPr marL="800100" lvl="1" indent="-342900"/>
            <a:r>
              <a:rPr lang="en-AU" altLang="ja-JP" sz="2000" dirty="0" smtClean="0">
                <a:latin typeface="+mj-lt"/>
              </a:rPr>
              <a:t>End of March 2018</a:t>
            </a:r>
          </a:p>
          <a:p>
            <a:pPr marL="800100" lvl="1" indent="-342900"/>
            <a:r>
              <a:rPr lang="en-AU" altLang="ja-JP" sz="2000" dirty="0" smtClean="0">
                <a:latin typeface="+mj-lt"/>
              </a:rPr>
              <a:t>Topics: Urban Transport and Thermal Efficiency. </a:t>
            </a:r>
            <a:endParaRPr lang="en-AU" altLang="ja-JP" sz="2000" dirty="0">
              <a:latin typeface="+mj-lt"/>
            </a:endParaRP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PREE - Next</a:t>
            </a:r>
            <a:endParaRPr lang="en-US" altLang="zh-TW" sz="2400" dirty="0">
              <a:solidFill>
                <a:srgbClr val="FFFFFF"/>
              </a:solidFill>
              <a:cs typeface="Arial" charset="0"/>
            </a:endParaRPr>
          </a:p>
        </p:txBody>
      </p:sp>
      <p:pic>
        <p:nvPicPr>
          <p:cNvPr id="2" name="Picture 1"/>
          <p:cNvPicPr>
            <a:picLocks noChangeAspect="1"/>
          </p:cNvPicPr>
          <p:nvPr/>
        </p:nvPicPr>
        <p:blipFill>
          <a:blip r:embed="rId3"/>
          <a:stretch>
            <a:fillRect/>
          </a:stretch>
        </p:blipFill>
        <p:spPr>
          <a:xfrm>
            <a:off x="505326" y="2765328"/>
            <a:ext cx="8845808" cy="3418904"/>
          </a:xfrm>
          <a:prstGeom prst="rect">
            <a:avLst/>
          </a:prstGeom>
        </p:spPr>
      </p:pic>
    </p:spTree>
    <p:extLst>
      <p:ext uri="{BB962C8B-B14F-4D97-AF65-F5344CB8AC3E}">
        <p14:creationId xmlns:p14="http://schemas.microsoft.com/office/powerpoint/2010/main" val="124784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To be held alongside EGEE&amp;C 51</a:t>
            </a:r>
          </a:p>
          <a:p>
            <a:pPr marL="800100" lvl="1" indent="-342900"/>
            <a:r>
              <a:rPr lang="en-AU" altLang="ja-JP" sz="2000" dirty="0" smtClean="0">
                <a:latin typeface="+mj-lt"/>
              </a:rPr>
              <a:t>First half of 2018</a:t>
            </a:r>
            <a:endParaRPr lang="en-AU" altLang="ja-JP" sz="2000" dirty="0">
              <a:latin typeface="+mj-lt"/>
            </a:endParaRPr>
          </a:p>
          <a:p>
            <a:pPr marL="800100" lvl="1" indent="-342900"/>
            <a:r>
              <a:rPr lang="en-AU" altLang="ja-JP" sz="2000" dirty="0" smtClean="0">
                <a:latin typeface="+mj-lt"/>
              </a:rPr>
              <a:t>Economy feedback will be sought for topic selection. Proposed topics:</a:t>
            </a:r>
          </a:p>
          <a:p>
            <a:pPr marL="1076325" lvl="2" indent="-342900"/>
            <a:r>
              <a:rPr lang="en-AU" altLang="ja-JP" sz="2000" dirty="0" smtClean="0">
                <a:solidFill>
                  <a:schemeClr val="accent3">
                    <a:lumMod val="75000"/>
                  </a:schemeClr>
                </a:solidFill>
                <a:latin typeface="+mj-lt"/>
              </a:rPr>
              <a:t>Policy roadmap development</a:t>
            </a:r>
          </a:p>
          <a:p>
            <a:pPr marL="1076325" lvl="2" indent="-342900"/>
            <a:r>
              <a:rPr lang="en-AU" altLang="ja-JP" sz="2000" dirty="0" smtClean="0">
                <a:solidFill>
                  <a:schemeClr val="accent3">
                    <a:lumMod val="75000"/>
                  </a:schemeClr>
                </a:solidFill>
                <a:latin typeface="+mj-lt"/>
              </a:rPr>
              <a:t>EE in Industry – Implementation of BATs</a:t>
            </a:r>
          </a:p>
          <a:p>
            <a:pPr marL="1076325" lvl="2" indent="-342900"/>
            <a:r>
              <a:rPr lang="en-AU" altLang="ja-JP" sz="2000" dirty="0" smtClean="0">
                <a:solidFill>
                  <a:schemeClr val="accent3">
                    <a:lumMod val="75000"/>
                  </a:schemeClr>
                </a:solidFill>
                <a:latin typeface="+mj-lt"/>
              </a:rPr>
              <a:t>EE in Transport – Fuel economy regulations</a:t>
            </a:r>
          </a:p>
          <a:p>
            <a:pPr marL="1076325" lvl="2" indent="-342900"/>
            <a:r>
              <a:rPr lang="en-AU" altLang="ja-JP" sz="2000" dirty="0" smtClean="0">
                <a:solidFill>
                  <a:schemeClr val="accent3">
                    <a:lumMod val="75000"/>
                  </a:schemeClr>
                </a:solidFill>
                <a:latin typeface="+mj-lt"/>
              </a:rPr>
              <a:t>Behavioural economics – Influencing responses. </a:t>
            </a:r>
          </a:p>
          <a:p>
            <a:pPr marL="800100" lvl="1" indent="-342900"/>
            <a:r>
              <a:rPr lang="en-AU" altLang="ja-JP" sz="2000" dirty="0" smtClean="0">
                <a:latin typeface="+mj-lt"/>
              </a:rPr>
              <a:t>Please consult with your economy representative and send feedback to: m.brown-santirso@aperc.ieej.or.jp</a:t>
            </a: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Workshop (EEP) - Next</a:t>
            </a:r>
            <a:endParaRPr lang="en-US" altLang="zh-TW" sz="2400" dirty="0">
              <a:solidFill>
                <a:srgbClr val="FFFFFF"/>
              </a:solidFill>
              <a:cs typeface="Arial" charset="0"/>
            </a:endParaRPr>
          </a:p>
        </p:txBody>
      </p:sp>
    </p:spTree>
    <p:extLst>
      <p:ext uri="{BB962C8B-B14F-4D97-AF65-F5344CB8AC3E}">
        <p14:creationId xmlns:p14="http://schemas.microsoft.com/office/powerpoint/2010/main" val="423001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prstGeom prst="rect">
            <a:avLst/>
          </a:prstGeom>
          <a:solidFill>
            <a:schemeClr val="accent2">
              <a:alpha val="70000"/>
            </a:schemeClr>
          </a:solidFill>
        </p:spPr>
        <p:txBody>
          <a:bodyPr/>
          <a:lstStyle/>
          <a:p>
            <a:r>
              <a:rPr lang="en-GB" sz="2400" dirty="0" smtClean="0"/>
              <a:t>EEP Framework</a:t>
            </a:r>
            <a:endParaRPr kumimoji="1" lang="en-GB" sz="2400" dirty="0"/>
          </a:p>
        </p:txBody>
      </p:sp>
      <p:grpSp>
        <p:nvGrpSpPr>
          <p:cNvPr id="37" name="Group 36"/>
          <p:cNvGrpSpPr/>
          <p:nvPr/>
        </p:nvGrpSpPr>
        <p:grpSpPr>
          <a:xfrm>
            <a:off x="369773" y="751065"/>
            <a:ext cx="9166451" cy="5278359"/>
            <a:chOff x="179512" y="836712"/>
            <a:chExt cx="8856984" cy="5616624"/>
          </a:xfrm>
        </p:grpSpPr>
        <p:grpSp>
          <p:nvGrpSpPr>
            <p:cNvPr id="38" name="Group 37"/>
            <p:cNvGrpSpPr/>
            <p:nvPr/>
          </p:nvGrpSpPr>
          <p:grpSpPr>
            <a:xfrm>
              <a:off x="179512" y="3368025"/>
              <a:ext cx="8784976" cy="3085311"/>
              <a:chOff x="107504" y="775737"/>
              <a:chExt cx="8784976" cy="3085311"/>
            </a:xfrm>
          </p:grpSpPr>
          <p:sp>
            <p:nvSpPr>
              <p:cNvPr id="52" name="Rounded Rectangle 51"/>
              <p:cNvSpPr/>
              <p:nvPr/>
            </p:nvSpPr>
            <p:spPr>
              <a:xfrm>
                <a:off x="323528" y="1124744"/>
                <a:ext cx="2699792" cy="297033"/>
              </a:xfrm>
              <a:prstGeom prst="roundRect">
                <a:avLst/>
              </a:prstGeom>
              <a:solidFill>
                <a:srgbClr val="A5A5A5">
                  <a:lumMod val="75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prstClr val="white"/>
                    </a:solidFill>
                    <a:effectLst/>
                    <a:uLnTx/>
                    <a:uFillTx/>
                    <a:latin typeface="Calibri" panose="020F0502020204030204"/>
                    <a:ea typeface="+mn-ea"/>
                    <a:cs typeface="+mn-cs"/>
                  </a:rPr>
                  <a:t>Enabling frameworks</a:t>
                </a:r>
              </a:p>
            </p:txBody>
          </p:sp>
          <p:sp>
            <p:nvSpPr>
              <p:cNvPr id="53" name="Rounded Rectangle 52"/>
              <p:cNvSpPr/>
              <p:nvPr/>
            </p:nvSpPr>
            <p:spPr>
              <a:xfrm>
                <a:off x="3132348" y="1124744"/>
                <a:ext cx="2699792" cy="297033"/>
              </a:xfrm>
              <a:prstGeom prst="roundRect">
                <a:avLst/>
              </a:prstGeom>
              <a:solidFill>
                <a:srgbClr val="5B9BD5"/>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prstClr val="white"/>
                    </a:solidFill>
                    <a:effectLst/>
                    <a:uLnTx/>
                    <a:uFillTx/>
                    <a:latin typeface="Calibri" panose="020F0502020204030204"/>
                    <a:ea typeface="+mn-ea"/>
                    <a:cs typeface="+mn-cs"/>
                  </a:rPr>
                  <a:t>Institutional arrangements</a:t>
                </a:r>
              </a:p>
            </p:txBody>
          </p:sp>
          <p:sp>
            <p:nvSpPr>
              <p:cNvPr id="54" name="Rounded Rectangle 53"/>
              <p:cNvSpPr/>
              <p:nvPr/>
            </p:nvSpPr>
            <p:spPr>
              <a:xfrm>
                <a:off x="5940152" y="1124744"/>
                <a:ext cx="2699792" cy="297033"/>
              </a:xfrm>
              <a:prstGeom prst="roundRect">
                <a:avLst/>
              </a:prstGeom>
              <a:solidFill>
                <a:srgbClr val="ED7D31"/>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prstClr val="white"/>
                    </a:solidFill>
                    <a:effectLst/>
                    <a:uLnTx/>
                    <a:uFillTx/>
                    <a:latin typeface="Calibri" panose="020F0502020204030204"/>
                    <a:ea typeface="+mn-ea"/>
                    <a:cs typeface="+mn-cs"/>
                  </a:rPr>
                  <a:t>Co-ordination mechanisms</a:t>
                </a:r>
              </a:p>
            </p:txBody>
          </p:sp>
          <p:sp>
            <p:nvSpPr>
              <p:cNvPr id="55" name="Rounded Rectangle 54"/>
              <p:cNvSpPr/>
              <p:nvPr/>
            </p:nvSpPr>
            <p:spPr>
              <a:xfrm>
                <a:off x="323528" y="1556792"/>
                <a:ext cx="2699792" cy="297033"/>
              </a:xfrm>
              <a:prstGeom prst="roundRect">
                <a:avLst/>
              </a:prstGeom>
              <a:solidFill>
                <a:srgbClr val="A5A5A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Laws and decrees</a:t>
                </a:r>
              </a:p>
            </p:txBody>
          </p:sp>
          <p:sp>
            <p:nvSpPr>
              <p:cNvPr id="56" name="Rounded Rectangle 55"/>
              <p:cNvSpPr/>
              <p:nvPr/>
            </p:nvSpPr>
            <p:spPr>
              <a:xfrm>
                <a:off x="3132348" y="1556792"/>
                <a:ext cx="2699792" cy="297033"/>
              </a:xfrm>
              <a:prstGeom prst="roundRect">
                <a:avLst/>
              </a:prstGeom>
              <a:solidFill>
                <a:srgbClr val="5B9BD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Implementing agencies</a:t>
                </a:r>
              </a:p>
            </p:txBody>
          </p:sp>
          <p:sp>
            <p:nvSpPr>
              <p:cNvPr id="57" name="Rounded Rectangle 56"/>
              <p:cNvSpPr/>
              <p:nvPr/>
            </p:nvSpPr>
            <p:spPr>
              <a:xfrm>
                <a:off x="5940152" y="1556792"/>
                <a:ext cx="2699792" cy="297033"/>
              </a:xfrm>
              <a:prstGeom prst="roundRect">
                <a:avLst/>
              </a:prstGeom>
              <a:solidFill>
                <a:srgbClr val="ED7D31">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Governmental co-ordination</a:t>
                </a:r>
              </a:p>
            </p:txBody>
          </p:sp>
          <p:sp>
            <p:nvSpPr>
              <p:cNvPr id="58" name="Rounded Rectangle 57"/>
              <p:cNvSpPr/>
              <p:nvPr/>
            </p:nvSpPr>
            <p:spPr>
              <a:xfrm>
                <a:off x="323528" y="2123855"/>
                <a:ext cx="2699792" cy="297033"/>
              </a:xfrm>
              <a:prstGeom prst="roundRect">
                <a:avLst/>
              </a:prstGeom>
              <a:solidFill>
                <a:srgbClr val="A5A5A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Strategies and action plans</a:t>
                </a:r>
              </a:p>
            </p:txBody>
          </p:sp>
          <p:sp>
            <p:nvSpPr>
              <p:cNvPr id="59" name="Rounded Rectangle 58"/>
              <p:cNvSpPr/>
              <p:nvPr/>
            </p:nvSpPr>
            <p:spPr>
              <a:xfrm>
                <a:off x="3132348" y="1931234"/>
                <a:ext cx="2699792" cy="297033"/>
              </a:xfrm>
              <a:prstGeom prst="roundRect">
                <a:avLst/>
              </a:prstGeom>
              <a:solidFill>
                <a:srgbClr val="5B9BD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Resourcing requirements</a:t>
                </a:r>
              </a:p>
            </p:txBody>
          </p:sp>
          <p:sp>
            <p:nvSpPr>
              <p:cNvPr id="60" name="Rounded Rectangle 59"/>
              <p:cNvSpPr/>
              <p:nvPr/>
            </p:nvSpPr>
            <p:spPr>
              <a:xfrm>
                <a:off x="5940152" y="2123855"/>
                <a:ext cx="2699792" cy="297033"/>
              </a:xfrm>
              <a:prstGeom prst="roundRect">
                <a:avLst/>
              </a:prstGeom>
              <a:solidFill>
                <a:srgbClr val="ED7D31">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Targets</a:t>
                </a:r>
              </a:p>
            </p:txBody>
          </p:sp>
          <p:sp>
            <p:nvSpPr>
              <p:cNvPr id="61" name="Rounded Rectangle 60"/>
              <p:cNvSpPr/>
              <p:nvPr/>
            </p:nvSpPr>
            <p:spPr>
              <a:xfrm>
                <a:off x="323528" y="2699919"/>
                <a:ext cx="2699792" cy="297033"/>
              </a:xfrm>
              <a:prstGeom prst="roundRect">
                <a:avLst/>
              </a:prstGeom>
              <a:solidFill>
                <a:srgbClr val="A5A5A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Funding mechanisms</a:t>
                </a:r>
              </a:p>
            </p:txBody>
          </p:sp>
          <p:sp>
            <p:nvSpPr>
              <p:cNvPr id="62" name="Rounded Rectangle 61"/>
              <p:cNvSpPr/>
              <p:nvPr/>
            </p:nvSpPr>
            <p:spPr>
              <a:xfrm>
                <a:off x="3132348" y="2305676"/>
                <a:ext cx="2699792" cy="297033"/>
              </a:xfrm>
              <a:prstGeom prst="roundRect">
                <a:avLst/>
              </a:prstGeom>
              <a:solidFill>
                <a:srgbClr val="5B9BD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Role of energy providers</a:t>
                </a:r>
              </a:p>
            </p:txBody>
          </p:sp>
          <p:sp>
            <p:nvSpPr>
              <p:cNvPr id="63" name="Rounded Rectangle 62"/>
              <p:cNvSpPr/>
              <p:nvPr/>
            </p:nvSpPr>
            <p:spPr>
              <a:xfrm>
                <a:off x="5940152" y="2699919"/>
                <a:ext cx="2699792" cy="297033"/>
              </a:xfrm>
              <a:prstGeom prst="roundRect">
                <a:avLst/>
              </a:prstGeom>
              <a:solidFill>
                <a:srgbClr val="ED7D31">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Monitoring &amp; evaluation</a:t>
                </a:r>
              </a:p>
            </p:txBody>
          </p:sp>
          <p:sp>
            <p:nvSpPr>
              <p:cNvPr id="64" name="Rounded Rectangle 63"/>
              <p:cNvSpPr/>
              <p:nvPr/>
            </p:nvSpPr>
            <p:spPr>
              <a:xfrm>
                <a:off x="3132856" y="2680118"/>
                <a:ext cx="2699792" cy="297033"/>
              </a:xfrm>
              <a:prstGeom prst="roundRect">
                <a:avLst/>
              </a:prstGeom>
              <a:solidFill>
                <a:srgbClr val="5B9BD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Stakeholder engagement</a:t>
                </a:r>
              </a:p>
            </p:txBody>
          </p:sp>
          <p:sp>
            <p:nvSpPr>
              <p:cNvPr id="65" name="Rounded Rectangle 64"/>
              <p:cNvSpPr/>
              <p:nvPr/>
            </p:nvSpPr>
            <p:spPr>
              <a:xfrm>
                <a:off x="3132856" y="3054560"/>
                <a:ext cx="2699792" cy="297033"/>
              </a:xfrm>
              <a:prstGeom prst="roundRect">
                <a:avLst/>
              </a:prstGeom>
              <a:solidFill>
                <a:srgbClr val="5B9BD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Public-private cooperation</a:t>
                </a:r>
              </a:p>
            </p:txBody>
          </p:sp>
          <p:sp>
            <p:nvSpPr>
              <p:cNvPr id="66" name="Rounded Rectangle 65"/>
              <p:cNvSpPr/>
              <p:nvPr/>
            </p:nvSpPr>
            <p:spPr>
              <a:xfrm>
                <a:off x="3132856" y="3429000"/>
                <a:ext cx="2699792" cy="297033"/>
              </a:xfrm>
              <a:prstGeom prst="roundRect">
                <a:avLst/>
              </a:prstGeom>
              <a:solidFill>
                <a:srgbClr val="5B9BD5">
                  <a:lumMod val="40000"/>
                  <a:lumOff val="6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700" b="0" i="0" u="none" strike="noStrike" kern="0" cap="none" spc="0" normalizeH="0" baseline="0" noProof="0" dirty="0" smtClean="0">
                    <a:ln>
                      <a:noFill/>
                    </a:ln>
                    <a:solidFill>
                      <a:srgbClr val="44546A">
                        <a:lumMod val="75000"/>
                      </a:srgbClr>
                    </a:solidFill>
                    <a:effectLst/>
                    <a:uLnTx/>
                    <a:uFillTx/>
                    <a:latin typeface="Calibri" panose="020F0502020204030204"/>
                    <a:ea typeface="+mn-ea"/>
                    <a:cs typeface="+mn-cs"/>
                  </a:rPr>
                  <a:t>International assistance</a:t>
                </a:r>
              </a:p>
            </p:txBody>
          </p:sp>
          <p:sp>
            <p:nvSpPr>
              <p:cNvPr id="67" name="Rounded Rectangle 66"/>
              <p:cNvSpPr/>
              <p:nvPr/>
            </p:nvSpPr>
            <p:spPr>
              <a:xfrm>
                <a:off x="107504" y="908720"/>
                <a:ext cx="8784976" cy="2952328"/>
              </a:xfrm>
              <a:prstGeom prst="roundRect">
                <a:avLst/>
              </a:prstGeom>
              <a:noFill/>
              <a:ln w="12700" cap="flat" cmpd="sng" algn="ctr">
                <a:solidFill>
                  <a:srgbClr val="44546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err="1" smtClean="0">
                  <a:ln>
                    <a:noFill/>
                  </a:ln>
                  <a:solidFill>
                    <a:srgbClr val="44546A">
                      <a:lumMod val="75000"/>
                    </a:srgbClr>
                  </a:solidFill>
                  <a:effectLst/>
                  <a:uLnTx/>
                  <a:uFillTx/>
                  <a:latin typeface="Calibri" panose="020F0502020204030204"/>
                  <a:ea typeface="+mn-ea"/>
                  <a:cs typeface="+mn-cs"/>
                </a:endParaRPr>
              </a:p>
            </p:txBody>
          </p:sp>
          <p:sp>
            <p:nvSpPr>
              <p:cNvPr id="68" name="TextBox 67"/>
              <p:cNvSpPr txBox="1"/>
              <p:nvPr/>
            </p:nvSpPr>
            <p:spPr>
              <a:xfrm>
                <a:off x="2483768" y="775737"/>
                <a:ext cx="3348880" cy="276999"/>
              </a:xfrm>
              <a:prstGeom prst="rect">
                <a:avLst/>
              </a:prstGeom>
              <a:solidFill>
                <a:sysClr val="window" lastClr="FFFFFF"/>
              </a:solidFill>
            </p:spPr>
            <p:txBody>
              <a:bodyPr wrap="square" t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1" i="0" u="none" strike="noStrike" kern="0" cap="none" spc="0" normalizeH="0" baseline="0" noProof="0" dirty="0" smtClean="0">
                    <a:ln>
                      <a:noFill/>
                    </a:ln>
                    <a:solidFill>
                      <a:srgbClr val="44546A">
                        <a:lumMod val="75000"/>
                      </a:srgbClr>
                    </a:solidFill>
                    <a:effectLst/>
                    <a:uLnTx/>
                    <a:uFillTx/>
                    <a:latin typeface="Calibri" panose="020F0502020204030204"/>
                  </a:rPr>
                  <a:t>Foundations for energy efficiency</a:t>
                </a:r>
              </a:p>
            </p:txBody>
          </p:sp>
        </p:grpSp>
        <p:grpSp>
          <p:nvGrpSpPr>
            <p:cNvPr id="39" name="Group 38"/>
            <p:cNvGrpSpPr/>
            <p:nvPr/>
          </p:nvGrpSpPr>
          <p:grpSpPr>
            <a:xfrm>
              <a:off x="323528" y="836712"/>
              <a:ext cx="8712968" cy="2088231"/>
              <a:chOff x="323528" y="4365104"/>
              <a:chExt cx="8712968" cy="2088231"/>
            </a:xfrm>
          </p:grpSpPr>
          <p:sp>
            <p:nvSpPr>
              <p:cNvPr id="43" name="Rounded Rectangle 42"/>
              <p:cNvSpPr/>
              <p:nvPr/>
            </p:nvSpPr>
            <p:spPr>
              <a:xfrm>
                <a:off x="755576" y="5508848"/>
                <a:ext cx="2256644"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Financial remediation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Revolving funds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Contingent financing</a:t>
                </a:r>
              </a:p>
            </p:txBody>
          </p:sp>
          <p:sp>
            <p:nvSpPr>
              <p:cNvPr id="44" name="Rounded Rectangle 43"/>
              <p:cNvSpPr/>
              <p:nvPr/>
            </p:nvSpPr>
            <p:spPr>
              <a:xfrm>
                <a:off x="2792755" y="5529176"/>
                <a:ext cx="2256644"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Capacity building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Creation of ESCOs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Training programmes</a:t>
                </a:r>
              </a:p>
            </p:txBody>
          </p:sp>
          <p:sp>
            <p:nvSpPr>
              <p:cNvPr id="45" name="Rounded Rectangle 44"/>
              <p:cNvSpPr/>
              <p:nvPr/>
            </p:nvSpPr>
            <p:spPr>
              <a:xfrm>
                <a:off x="611560" y="4788768"/>
                <a:ext cx="2781354"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Regulations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MEPS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energy audits &amp;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Utility obligations</a:t>
                </a:r>
              </a:p>
            </p:txBody>
          </p:sp>
          <p:sp>
            <p:nvSpPr>
              <p:cNvPr id="46" name="Rounded Rectangle 45"/>
              <p:cNvSpPr/>
              <p:nvPr/>
            </p:nvSpPr>
            <p:spPr>
              <a:xfrm>
                <a:off x="2267744" y="4753697"/>
                <a:ext cx="2781354"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Fiscal measures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Grants, subsidies, tax incentives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Direct procurement of EE</a:t>
                </a:r>
              </a:p>
            </p:txBody>
          </p:sp>
          <p:sp>
            <p:nvSpPr>
              <p:cNvPr id="47" name="Rounded Rectangle 46"/>
              <p:cNvSpPr/>
              <p:nvPr/>
            </p:nvSpPr>
            <p:spPr>
              <a:xfrm>
                <a:off x="4734272" y="4788768"/>
                <a:ext cx="3078088"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Promotional / market transform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Info campaigns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Labelling / certification</a:t>
                </a:r>
              </a:p>
            </p:txBody>
          </p:sp>
          <p:sp>
            <p:nvSpPr>
              <p:cNvPr id="48" name="Rounded Rectangle 47"/>
              <p:cNvSpPr/>
              <p:nvPr/>
            </p:nvSpPr>
            <p:spPr>
              <a:xfrm>
                <a:off x="4661398" y="5589240"/>
                <a:ext cx="2256644"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Pricing mech.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Tiered tariffs</a:t>
                </a:r>
              </a:p>
            </p:txBody>
          </p:sp>
          <p:sp>
            <p:nvSpPr>
              <p:cNvPr id="49" name="Rounded Rectangle 48"/>
              <p:cNvSpPr/>
              <p:nvPr/>
            </p:nvSpPr>
            <p:spPr>
              <a:xfrm>
                <a:off x="6131780" y="5552050"/>
                <a:ext cx="2256644" cy="792088"/>
              </a:xfrm>
              <a:prstGeom prst="roundRect">
                <a:avLst/>
              </a:prstGeom>
              <a:solidFill>
                <a:srgbClr val="E7E6E6"/>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Tech dev’t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200" b="0" i="0" u="none" strike="noStrike" kern="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Research, dev’t &amp; demonstration</a:t>
                </a:r>
              </a:p>
            </p:txBody>
          </p:sp>
          <p:sp>
            <p:nvSpPr>
              <p:cNvPr id="50" name="Rounded Rectangle 49"/>
              <p:cNvSpPr/>
              <p:nvPr/>
            </p:nvSpPr>
            <p:spPr>
              <a:xfrm>
                <a:off x="323528" y="4618064"/>
                <a:ext cx="8712968" cy="1835271"/>
              </a:xfrm>
              <a:prstGeom prst="roundRect">
                <a:avLst/>
              </a:prstGeom>
              <a:noFill/>
              <a:ln w="12700" cap="flat" cmpd="sng" algn="ctr">
                <a:solidFill>
                  <a:sysClr val="window" lastClr="FFFFFF">
                    <a:lumMod val="50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err="1" smtClean="0">
                  <a:ln>
                    <a:noFill/>
                  </a:ln>
                  <a:solidFill>
                    <a:srgbClr val="44546A">
                      <a:lumMod val="75000"/>
                    </a:srgbClr>
                  </a:solidFill>
                  <a:effectLst/>
                  <a:uLnTx/>
                  <a:uFillTx/>
                  <a:latin typeface="Calibri" panose="020F0502020204030204"/>
                  <a:ea typeface="+mn-ea"/>
                  <a:cs typeface="+mn-cs"/>
                </a:endParaRPr>
              </a:p>
            </p:txBody>
          </p:sp>
          <p:sp>
            <p:nvSpPr>
              <p:cNvPr id="51" name="TextBox 50"/>
              <p:cNvSpPr txBox="1"/>
              <p:nvPr/>
            </p:nvSpPr>
            <p:spPr>
              <a:xfrm>
                <a:off x="3275856" y="4365104"/>
                <a:ext cx="2772815" cy="369332"/>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Energy efficiency policies</a:t>
                </a:r>
              </a:p>
            </p:txBody>
          </p:sp>
        </p:grpSp>
        <p:sp>
          <p:nvSpPr>
            <p:cNvPr id="40" name="Down Arrow 39"/>
            <p:cNvSpPr/>
            <p:nvPr/>
          </p:nvSpPr>
          <p:spPr>
            <a:xfrm flipV="1">
              <a:off x="3869668" y="2996951"/>
              <a:ext cx="1062372" cy="371073"/>
            </a:xfrm>
            <a:prstGeom prst="downArrow">
              <a:avLst/>
            </a:prstGeom>
            <a:solidFill>
              <a:srgbClr val="44546A">
                <a:lumMod val="20000"/>
                <a:lumOff val="8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err="1" smtClean="0">
                <a:ln>
                  <a:noFill/>
                </a:ln>
                <a:solidFill>
                  <a:srgbClr val="44546A">
                    <a:lumMod val="75000"/>
                  </a:srgbClr>
                </a:solidFill>
                <a:effectLst/>
                <a:uLnTx/>
                <a:uFillTx/>
                <a:latin typeface="Calibri" panose="020F0502020204030204"/>
                <a:ea typeface="+mn-ea"/>
                <a:cs typeface="+mn-cs"/>
              </a:endParaRPr>
            </a:p>
          </p:txBody>
        </p:sp>
        <p:sp>
          <p:nvSpPr>
            <p:cNvPr id="41" name="Down Arrow 40"/>
            <p:cNvSpPr/>
            <p:nvPr/>
          </p:nvSpPr>
          <p:spPr>
            <a:xfrm flipV="1">
              <a:off x="1115616" y="2996951"/>
              <a:ext cx="1062372" cy="371073"/>
            </a:xfrm>
            <a:prstGeom prst="downArrow">
              <a:avLst/>
            </a:prstGeom>
            <a:solidFill>
              <a:srgbClr val="44546A">
                <a:lumMod val="20000"/>
                <a:lumOff val="8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err="1" smtClean="0">
                <a:ln>
                  <a:noFill/>
                </a:ln>
                <a:solidFill>
                  <a:srgbClr val="44546A">
                    <a:lumMod val="75000"/>
                  </a:srgbClr>
                </a:solidFill>
                <a:effectLst/>
                <a:uLnTx/>
                <a:uFillTx/>
                <a:latin typeface="Calibri" panose="020F0502020204030204"/>
                <a:ea typeface="+mn-ea"/>
                <a:cs typeface="+mn-cs"/>
              </a:endParaRPr>
            </a:p>
          </p:txBody>
        </p:sp>
        <p:sp>
          <p:nvSpPr>
            <p:cNvPr id="42" name="Down Arrow 41"/>
            <p:cNvSpPr/>
            <p:nvPr/>
          </p:nvSpPr>
          <p:spPr>
            <a:xfrm flipV="1">
              <a:off x="6804248" y="2996951"/>
              <a:ext cx="1062372" cy="371073"/>
            </a:xfrm>
            <a:prstGeom prst="downArrow">
              <a:avLst/>
            </a:prstGeom>
            <a:solidFill>
              <a:srgbClr val="44546A">
                <a:lumMod val="20000"/>
                <a:lumOff val="8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err="1" smtClean="0">
                <a:ln>
                  <a:noFill/>
                </a:ln>
                <a:solidFill>
                  <a:srgbClr val="44546A">
                    <a:lumMod val="75000"/>
                  </a:srgbClr>
                </a:solidFill>
                <a:effectLst/>
                <a:uLnTx/>
                <a:uFillTx/>
                <a:latin typeface="Calibri" panose="020F0502020204030204"/>
                <a:ea typeface="+mn-ea"/>
                <a:cs typeface="+mn-cs"/>
              </a:endParaRPr>
            </a:p>
          </p:txBody>
        </p:sp>
      </p:grpSp>
      <p:sp>
        <p:nvSpPr>
          <p:cNvPr id="3" name="Oval 2"/>
          <p:cNvSpPr/>
          <p:nvPr/>
        </p:nvSpPr>
        <p:spPr>
          <a:xfrm>
            <a:off x="369773" y="4748744"/>
            <a:ext cx="3325680" cy="712241"/>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Oval 68"/>
          <p:cNvSpPr/>
          <p:nvPr/>
        </p:nvSpPr>
        <p:spPr>
          <a:xfrm>
            <a:off x="6176004" y="4717241"/>
            <a:ext cx="3325680" cy="712241"/>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0562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Changes to the future of EE Compendium</a:t>
            </a:r>
          </a:p>
          <a:p>
            <a:pPr marL="800100" lvl="1" indent="-342900"/>
            <a:r>
              <a:rPr lang="en-AU" altLang="ja-JP" sz="2000" dirty="0" smtClean="0">
                <a:latin typeface="+mj-lt"/>
              </a:rPr>
              <a:t>APERC’s cooperative activities rely on the support of economies to provide quality outputs</a:t>
            </a:r>
          </a:p>
          <a:p>
            <a:pPr marL="1076325" lvl="2" indent="-342900"/>
            <a:r>
              <a:rPr lang="en-AU" altLang="ja-JP" sz="2000" dirty="0" smtClean="0">
                <a:latin typeface="+mj-lt"/>
              </a:rPr>
              <a:t>Data collection</a:t>
            </a:r>
          </a:p>
          <a:p>
            <a:pPr marL="1076325" lvl="2" indent="-342900"/>
            <a:r>
              <a:rPr lang="en-AU" altLang="ja-JP" sz="2000" dirty="0" smtClean="0">
                <a:latin typeface="+mj-lt"/>
              </a:rPr>
              <a:t>Results review and endorsement</a:t>
            </a:r>
          </a:p>
          <a:p>
            <a:pPr marL="1076325" lvl="2" indent="-342900"/>
            <a:r>
              <a:rPr lang="en-AU" altLang="ja-JP" sz="2000" dirty="0" smtClean="0">
                <a:latin typeface="+mj-lt"/>
              </a:rPr>
              <a:t>Workshop participation</a:t>
            </a:r>
          </a:p>
          <a:p>
            <a:pPr marL="800100" lvl="1" indent="-342900"/>
            <a:r>
              <a:rPr lang="en-AU" altLang="ja-JP" sz="2000" dirty="0" smtClean="0">
                <a:latin typeface="+mj-lt"/>
              </a:rPr>
              <a:t>In order to reduce the burden to economies APERC intends:</a:t>
            </a:r>
          </a:p>
          <a:p>
            <a:pPr marL="1076325" lvl="2" indent="-342900"/>
            <a:r>
              <a:rPr lang="en-AU" altLang="ja-JP" sz="2000" dirty="0" smtClean="0">
                <a:latin typeface="+mj-lt"/>
              </a:rPr>
              <a:t>Stop the annual Compendium survey update.</a:t>
            </a:r>
          </a:p>
          <a:p>
            <a:pPr marL="1076325" lvl="2" indent="-342900"/>
            <a:r>
              <a:rPr lang="en-AU" altLang="ja-JP" sz="2000" dirty="0" smtClean="0">
                <a:latin typeface="+mj-lt"/>
              </a:rPr>
              <a:t>Change the format to make it easier to review and update</a:t>
            </a:r>
          </a:p>
          <a:p>
            <a:pPr marL="800100" lvl="1" indent="-342900"/>
            <a:endParaRPr lang="en-AU" altLang="ja-JP" sz="2000" dirty="0" smtClean="0">
              <a:latin typeface="+mj-lt"/>
            </a:endParaRP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Compendium - Next</a:t>
            </a:r>
            <a:endParaRPr lang="en-US" altLang="zh-TW" sz="2400" dirty="0">
              <a:solidFill>
                <a:srgbClr val="FFFFFF"/>
              </a:solidFill>
              <a:cs typeface="Arial" charset="0"/>
            </a:endParaRPr>
          </a:p>
        </p:txBody>
      </p:sp>
    </p:spTree>
    <p:extLst>
      <p:ext uri="{BB962C8B-B14F-4D97-AF65-F5344CB8AC3E}">
        <p14:creationId xmlns:p14="http://schemas.microsoft.com/office/powerpoint/2010/main" val="184438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Compendium in 2017</a:t>
            </a:r>
          </a:p>
          <a:p>
            <a:pPr marL="800100" lvl="1" indent="-342900"/>
            <a:r>
              <a:rPr lang="en-AU" altLang="ja-JP" sz="2000" dirty="0" smtClean="0">
                <a:latin typeface="+mj-lt"/>
              </a:rPr>
              <a:t>Last major update of Compendium.</a:t>
            </a:r>
          </a:p>
          <a:p>
            <a:pPr marL="800100" lvl="1" indent="-342900"/>
            <a:r>
              <a:rPr lang="en-AU" altLang="ja-JP" sz="2000" dirty="0" smtClean="0">
                <a:latin typeface="+mj-lt"/>
              </a:rPr>
              <a:t>New format to display information more clearly and make it more user friendly. </a:t>
            </a:r>
          </a:p>
          <a:p>
            <a:pPr marL="800100" lvl="1" indent="-342900"/>
            <a:r>
              <a:rPr lang="en-AU" altLang="ja-JP" sz="2000" dirty="0" smtClean="0">
                <a:latin typeface="+mj-lt"/>
              </a:rPr>
              <a:t>The format more clearly displays the different sections of information, and focuses on short sharp descriptions. </a:t>
            </a:r>
          </a:p>
          <a:p>
            <a:pPr marL="800100" lvl="1" indent="-342900"/>
            <a:r>
              <a:rPr lang="en-AU" altLang="ja-JP" sz="2000" dirty="0" smtClean="0">
                <a:latin typeface="+mj-lt"/>
              </a:rPr>
              <a:t>The Compendium will include links to local sources when available to enable researchers access to greater information if needed. </a:t>
            </a: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Compendium - Next</a:t>
            </a:r>
            <a:endParaRPr lang="en-US" altLang="zh-TW" sz="2400" dirty="0">
              <a:solidFill>
                <a:srgbClr val="FFFFFF"/>
              </a:solidFill>
              <a:cs typeface="Arial" charset="0"/>
            </a:endParaRPr>
          </a:p>
        </p:txBody>
      </p:sp>
    </p:spTree>
    <p:extLst>
      <p:ext uri="{BB962C8B-B14F-4D97-AF65-F5344CB8AC3E}">
        <p14:creationId xmlns:p14="http://schemas.microsoft.com/office/powerpoint/2010/main" val="298237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8"/>
            <a:ext cx="9540873" cy="5124277"/>
          </a:xfrm>
        </p:spPr>
        <p:txBody>
          <a:bodyPr rIns="144000"/>
          <a:lstStyle/>
          <a:p>
            <a:pPr marL="342900" indent="-342900">
              <a:buFont typeface="Arial" panose="020B0604020202020204" pitchFamily="34" charset="0"/>
              <a:buChar char="•"/>
            </a:pPr>
            <a:r>
              <a:rPr lang="en-AU" altLang="ja-JP" sz="2000" dirty="0" smtClean="0">
                <a:latin typeface="+mj-lt"/>
              </a:rPr>
              <a:t>Timeline</a:t>
            </a:r>
          </a:p>
          <a:p>
            <a:pPr marL="342900" indent="-342900">
              <a:buFont typeface="Arial" panose="020B0604020202020204" pitchFamily="34" charset="0"/>
              <a:buChar char="•"/>
            </a:pPr>
            <a:endParaRPr lang="en-AU" altLang="ja-JP" dirty="0">
              <a:latin typeface="+mj-lt"/>
            </a:endParaRPr>
          </a:p>
          <a:p>
            <a:pPr marL="342900" indent="-342900">
              <a:buFont typeface="Arial" panose="020B0604020202020204" pitchFamily="34" charset="0"/>
              <a:buChar char="•"/>
            </a:pPr>
            <a:endParaRPr lang="en-AU" altLang="ja-JP" dirty="0" smtClean="0">
              <a:latin typeface="+mj-lt"/>
            </a:endParaRPr>
          </a:p>
          <a:p>
            <a:pPr marL="342900" indent="-342900">
              <a:buFont typeface="Arial" panose="020B0604020202020204" pitchFamily="34" charset="0"/>
              <a:buChar char="•"/>
            </a:pPr>
            <a:endParaRPr lang="en-AU" altLang="ja-JP" dirty="0">
              <a:latin typeface="+mj-lt"/>
            </a:endParaRPr>
          </a:p>
          <a:p>
            <a:pPr marL="342900" indent="-342900">
              <a:buFont typeface="Arial" panose="020B0604020202020204" pitchFamily="34" charset="0"/>
              <a:buChar char="•"/>
            </a:pPr>
            <a:endParaRPr lang="en-AU" altLang="ja-JP" dirty="0" smtClean="0">
              <a:latin typeface="+mj-lt"/>
            </a:endParaRPr>
          </a:p>
          <a:p>
            <a:pPr marL="342900" indent="-342900">
              <a:buFont typeface="Arial" panose="020B0604020202020204" pitchFamily="34" charset="0"/>
              <a:buChar char="•"/>
            </a:pPr>
            <a:endParaRPr lang="en-AU" altLang="ja-JP" dirty="0">
              <a:latin typeface="+mj-lt"/>
            </a:endParaRPr>
          </a:p>
          <a:p>
            <a:pPr marL="342900" indent="-342900">
              <a:buFont typeface="Arial" panose="020B0604020202020204" pitchFamily="34" charset="0"/>
              <a:buChar char="•"/>
            </a:pPr>
            <a:endParaRPr lang="en-AU" altLang="ja-JP" dirty="0" smtClean="0">
              <a:latin typeface="+mj-lt"/>
            </a:endParaRPr>
          </a:p>
          <a:p>
            <a:pPr marL="342900" indent="-342900">
              <a:buFont typeface="Arial" panose="020B0604020202020204" pitchFamily="34" charset="0"/>
              <a:buChar char="•"/>
            </a:pPr>
            <a:endParaRPr lang="en-AU" altLang="ja-JP" dirty="0">
              <a:latin typeface="+mj-lt"/>
            </a:endParaRPr>
          </a:p>
          <a:p>
            <a:pPr marL="342900" indent="-342900">
              <a:buFont typeface="Arial" panose="020B0604020202020204" pitchFamily="34" charset="0"/>
              <a:buChar char="•"/>
            </a:pPr>
            <a:r>
              <a:rPr lang="en-AU" altLang="ja-JP" sz="2000" dirty="0" smtClean="0">
                <a:latin typeface="+mj-lt"/>
              </a:rPr>
              <a:t>15 economy responses. </a:t>
            </a:r>
          </a:p>
          <a:p>
            <a:pPr marL="342900" indent="-342900">
              <a:buFont typeface="Arial" panose="020B0604020202020204" pitchFamily="34" charset="0"/>
              <a:buChar char="•"/>
            </a:pPr>
            <a:r>
              <a:rPr lang="en-AU" altLang="ja-JP" sz="2000" dirty="0" smtClean="0">
                <a:latin typeface="+mj-lt"/>
              </a:rPr>
              <a:t>Currently being endorsed by EWG prior to Publication</a:t>
            </a:r>
          </a:p>
          <a:p>
            <a:pPr marL="800100" lvl="1" indent="-342900"/>
            <a:endParaRPr lang="en-AU" altLang="ja-JP" sz="2000" dirty="0" smtClean="0">
              <a:latin typeface="+mj-lt"/>
            </a:endParaRP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Compendium - Next</a:t>
            </a:r>
            <a:endParaRPr lang="en-US" altLang="zh-TW" sz="2400" dirty="0">
              <a:solidFill>
                <a:srgbClr val="FFFFFF"/>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25055363"/>
              </p:ext>
            </p:extLst>
          </p:nvPr>
        </p:nvGraphicFramePr>
        <p:xfrm>
          <a:off x="393540" y="1522518"/>
          <a:ext cx="9051404" cy="3517598"/>
        </p:xfrm>
        <a:graphic>
          <a:graphicData uri="http://schemas.openxmlformats.org/drawingml/2006/table">
            <a:tbl>
              <a:tblPr firstRow="1" bandRow="1">
                <a:tableStyleId>{306799F8-075E-4A3A-A7F6-7FBC6576F1A4}</a:tableStyleId>
              </a:tblPr>
              <a:tblGrid>
                <a:gridCol w="4664597">
                  <a:extLst>
                    <a:ext uri="{9D8B030D-6E8A-4147-A177-3AD203B41FA5}">
                      <a16:colId xmlns:a16="http://schemas.microsoft.com/office/drawing/2014/main" val="20000"/>
                    </a:ext>
                  </a:extLst>
                </a:gridCol>
                <a:gridCol w="2384385">
                  <a:extLst>
                    <a:ext uri="{9D8B030D-6E8A-4147-A177-3AD203B41FA5}">
                      <a16:colId xmlns:a16="http://schemas.microsoft.com/office/drawing/2014/main" val="20001"/>
                    </a:ext>
                  </a:extLst>
                </a:gridCol>
                <a:gridCol w="2002422">
                  <a:extLst>
                    <a:ext uri="{9D8B030D-6E8A-4147-A177-3AD203B41FA5}">
                      <a16:colId xmlns:a16="http://schemas.microsoft.com/office/drawing/2014/main" val="1681089836"/>
                    </a:ext>
                  </a:extLst>
                </a:gridCol>
              </a:tblGrid>
              <a:tr h="502514">
                <a:tc>
                  <a:txBody>
                    <a:bodyPr/>
                    <a:lstStyle/>
                    <a:p>
                      <a:pPr algn="ctr"/>
                      <a:r>
                        <a:rPr kumimoji="1" lang="en-US" altLang="ja-JP" sz="2400" dirty="0" smtClean="0"/>
                        <a:t>Activity</a:t>
                      </a:r>
                      <a:endParaRPr kumimoji="1" lang="ja-JP" altLang="en-US" sz="2400" dirty="0"/>
                    </a:p>
                  </a:txBody>
                  <a:tcPr/>
                </a:tc>
                <a:tc>
                  <a:txBody>
                    <a:bodyPr/>
                    <a:lstStyle/>
                    <a:p>
                      <a:pPr algn="ctr"/>
                      <a:r>
                        <a:rPr kumimoji="1" lang="en-US" altLang="ja-JP" sz="2400" dirty="0" smtClean="0"/>
                        <a:t>Schedule</a:t>
                      </a:r>
                      <a:endParaRPr kumimoji="1" lang="ja-JP" altLang="en-US" sz="2400" dirty="0"/>
                    </a:p>
                  </a:txBody>
                  <a:tcPr/>
                </a:tc>
                <a:tc>
                  <a:txBody>
                    <a:bodyPr/>
                    <a:lstStyle/>
                    <a:p>
                      <a:pPr algn="ctr"/>
                      <a:r>
                        <a:rPr kumimoji="1" lang="en-US" altLang="ja-JP" sz="2400" dirty="0" smtClean="0"/>
                        <a:t>Status</a:t>
                      </a:r>
                      <a:endParaRPr kumimoji="1" lang="ja-JP" altLang="en-US" sz="2400" dirty="0"/>
                    </a:p>
                  </a:txBody>
                  <a:tcPr/>
                </a:tc>
                <a:extLst>
                  <a:ext uri="{0D108BD9-81ED-4DB2-BD59-A6C34878D82A}">
                    <a16:rowId xmlns:a16="http://schemas.microsoft.com/office/drawing/2014/main" val="10000"/>
                  </a:ext>
                </a:extLst>
              </a:tr>
              <a:tr h="502514">
                <a:tc>
                  <a:txBody>
                    <a:bodyPr/>
                    <a:lstStyle/>
                    <a:p>
                      <a:r>
                        <a:rPr kumimoji="1" lang="en-US" altLang="ja-JP" sz="2000" dirty="0" smtClean="0"/>
                        <a:t>Chapter</a:t>
                      </a:r>
                      <a:r>
                        <a:rPr kumimoji="1" lang="en-US" altLang="ja-JP" sz="2000" baseline="0" dirty="0" smtClean="0"/>
                        <a:t> drafting by APERC</a:t>
                      </a:r>
                      <a:endParaRPr kumimoji="1" lang="ja-JP" altLang="en-US" sz="2000" dirty="0"/>
                    </a:p>
                  </a:txBody>
                  <a:tcPr/>
                </a:tc>
                <a:tc>
                  <a:txBody>
                    <a:bodyPr/>
                    <a:lstStyle/>
                    <a:p>
                      <a:r>
                        <a:rPr kumimoji="1" lang="en-US" altLang="ja-JP" sz="2000" dirty="0" smtClean="0"/>
                        <a:t>From May</a:t>
                      </a:r>
                      <a:r>
                        <a:rPr kumimoji="1" lang="en-US" altLang="ja-JP" sz="2000" baseline="0" dirty="0" smtClean="0"/>
                        <a:t> 2017</a:t>
                      </a:r>
                      <a:endParaRPr kumimoji="1" lang="ja-JP" altLang="en-US" sz="2000" dirty="0"/>
                    </a:p>
                  </a:txBody>
                  <a:tcPr/>
                </a:tc>
                <a:tc>
                  <a:txBody>
                    <a:bodyPr/>
                    <a:lstStyle/>
                    <a:p>
                      <a:r>
                        <a:rPr kumimoji="1" lang="en-US" altLang="ja-JP" sz="2000" dirty="0" smtClean="0"/>
                        <a:t>Completed</a:t>
                      </a:r>
                    </a:p>
                  </a:txBody>
                  <a:tcPr/>
                </a:tc>
                <a:extLst>
                  <a:ext uri="{0D108BD9-81ED-4DB2-BD59-A6C34878D82A}">
                    <a16:rowId xmlns:a16="http://schemas.microsoft.com/office/drawing/2014/main" val="10001"/>
                  </a:ext>
                </a:extLst>
              </a:tr>
              <a:tr h="502514">
                <a:tc>
                  <a:txBody>
                    <a:bodyPr/>
                    <a:lstStyle/>
                    <a:p>
                      <a:r>
                        <a:rPr kumimoji="1" lang="en-US" altLang="ja-JP" sz="2000" dirty="0" smtClean="0"/>
                        <a:t>Review and edit</a:t>
                      </a:r>
                      <a:endParaRPr kumimoji="1" lang="ja-JP" altLang="en-US" sz="2000" dirty="0"/>
                    </a:p>
                  </a:txBody>
                  <a:tcPr/>
                </a:tc>
                <a:tc>
                  <a:txBody>
                    <a:bodyPr/>
                    <a:lstStyle/>
                    <a:p>
                      <a:r>
                        <a:rPr kumimoji="1" lang="en-US" altLang="ja-JP" sz="2000" dirty="0" smtClean="0"/>
                        <a:t>July 2017</a:t>
                      </a:r>
                      <a:endParaRPr kumimoji="1" lang="ja-JP" altLang="en-US" sz="2000" dirty="0"/>
                    </a:p>
                  </a:txBody>
                  <a:tcPr/>
                </a:tc>
                <a:tc>
                  <a:txBody>
                    <a:bodyPr/>
                    <a:lstStyle/>
                    <a:p>
                      <a:r>
                        <a:rPr kumimoji="1" lang="en-US" altLang="ja-JP" sz="2000" dirty="0" smtClean="0"/>
                        <a:t>Completed</a:t>
                      </a:r>
                      <a:endParaRPr kumimoji="1" lang="ja-JP" altLang="en-US" sz="2000" dirty="0"/>
                    </a:p>
                  </a:txBody>
                  <a:tcPr/>
                </a:tc>
                <a:extLst>
                  <a:ext uri="{0D108BD9-81ED-4DB2-BD59-A6C34878D82A}">
                    <a16:rowId xmlns:a16="http://schemas.microsoft.com/office/drawing/2014/main" val="10002"/>
                  </a:ext>
                </a:extLst>
              </a:tr>
              <a:tr h="502514">
                <a:tc>
                  <a:txBody>
                    <a:bodyPr/>
                    <a:lstStyle/>
                    <a:p>
                      <a:r>
                        <a:rPr kumimoji="1" lang="en-US" altLang="ja-JP" sz="2000" dirty="0" smtClean="0"/>
                        <a:t>Economy review</a:t>
                      </a:r>
                      <a:r>
                        <a:rPr kumimoji="1" lang="en-US" altLang="ja-JP" sz="2000" baseline="0" dirty="0" smtClean="0"/>
                        <a:t> and endorsement</a:t>
                      </a:r>
                      <a:endParaRPr kumimoji="1" lang="ja-JP" altLang="en-US" sz="2000" dirty="0"/>
                    </a:p>
                  </a:txBody>
                  <a:tcPr/>
                </a:tc>
                <a:tc>
                  <a:txBody>
                    <a:bodyPr/>
                    <a:lstStyle/>
                    <a:p>
                      <a:r>
                        <a:rPr kumimoji="1" lang="en-US" altLang="ja-JP" sz="2000" dirty="0" smtClean="0"/>
                        <a:t>August 2017</a:t>
                      </a:r>
                      <a:endParaRPr kumimoji="1" lang="ja-JP" altLang="en-US" sz="2000" dirty="0"/>
                    </a:p>
                  </a:txBody>
                  <a:tcPr/>
                </a:tc>
                <a:tc>
                  <a:txBody>
                    <a:bodyPr/>
                    <a:lstStyle/>
                    <a:p>
                      <a:r>
                        <a:rPr kumimoji="1" lang="en-US" altLang="ja-JP" sz="2000" dirty="0" smtClean="0"/>
                        <a:t>Completed</a:t>
                      </a:r>
                      <a:endParaRPr kumimoji="1" lang="ja-JP" altLang="en-US" sz="2000" dirty="0"/>
                    </a:p>
                  </a:txBody>
                  <a:tcPr/>
                </a:tc>
                <a:extLst>
                  <a:ext uri="{0D108BD9-81ED-4DB2-BD59-A6C34878D82A}">
                    <a16:rowId xmlns:a16="http://schemas.microsoft.com/office/drawing/2014/main" val="10003"/>
                  </a:ext>
                </a:extLst>
              </a:tr>
              <a:tr h="502514">
                <a:tc>
                  <a:txBody>
                    <a:bodyPr/>
                    <a:lstStyle/>
                    <a:p>
                      <a:r>
                        <a:rPr kumimoji="1" lang="en-US" altLang="ja-JP" sz="2000" dirty="0" smtClean="0"/>
                        <a:t>Final</a:t>
                      </a:r>
                      <a:r>
                        <a:rPr kumimoji="1" lang="en-US" altLang="ja-JP" sz="2000" baseline="0" dirty="0" smtClean="0"/>
                        <a:t> editing</a:t>
                      </a:r>
                      <a:endParaRPr kumimoji="1" lang="ja-JP" altLang="en-US" sz="2000" dirty="0"/>
                    </a:p>
                  </a:txBody>
                  <a:tcPr/>
                </a:tc>
                <a:tc>
                  <a:txBody>
                    <a:bodyPr/>
                    <a:lstStyle/>
                    <a:p>
                      <a:r>
                        <a:rPr kumimoji="1" lang="en-US" altLang="ja-JP" sz="2000" dirty="0" smtClean="0"/>
                        <a:t>September 2017</a:t>
                      </a:r>
                      <a:endParaRPr kumimoji="1" lang="ja-JP" altLang="en-US" sz="2000" dirty="0"/>
                    </a:p>
                  </a:txBody>
                  <a:tcPr/>
                </a:tc>
                <a:tc>
                  <a:txBody>
                    <a:bodyPr/>
                    <a:lstStyle/>
                    <a:p>
                      <a:r>
                        <a:rPr kumimoji="1" lang="en-US" altLang="ja-JP" sz="2000" dirty="0" smtClean="0"/>
                        <a:t>Completed</a:t>
                      </a:r>
                      <a:endParaRPr kumimoji="1" lang="ja-JP" altLang="en-US" sz="2000" dirty="0"/>
                    </a:p>
                  </a:txBody>
                  <a:tcPr/>
                </a:tc>
                <a:extLst>
                  <a:ext uri="{0D108BD9-81ED-4DB2-BD59-A6C34878D82A}">
                    <a16:rowId xmlns:a16="http://schemas.microsoft.com/office/drawing/2014/main" val="10004"/>
                  </a:ext>
                </a:extLst>
              </a:tr>
              <a:tr h="502514">
                <a:tc>
                  <a:txBody>
                    <a:bodyPr/>
                    <a:lstStyle/>
                    <a:p>
                      <a:r>
                        <a:rPr kumimoji="1" lang="en-US" altLang="ja-JP" sz="2000" dirty="0" smtClean="0"/>
                        <a:t>EWG Endorsement</a:t>
                      </a:r>
                      <a:r>
                        <a:rPr kumimoji="1" lang="en-US" altLang="ja-JP" sz="2000" baseline="0" dirty="0" smtClean="0"/>
                        <a:t> and </a:t>
                      </a:r>
                      <a:r>
                        <a:rPr kumimoji="1" lang="en-US" altLang="ja-JP" sz="2000" dirty="0" smtClean="0"/>
                        <a:t>Publication</a:t>
                      </a:r>
                      <a:endParaRPr kumimoji="1" lang="ja-JP" altLang="en-US" sz="2000" dirty="0"/>
                    </a:p>
                  </a:txBody>
                  <a:tcPr/>
                </a:tc>
                <a:tc>
                  <a:txBody>
                    <a:bodyPr/>
                    <a:lstStyle/>
                    <a:p>
                      <a:r>
                        <a:rPr kumimoji="1" lang="en-US" altLang="ja-JP" sz="2000" dirty="0" smtClean="0"/>
                        <a:t>October 2017</a:t>
                      </a:r>
                      <a:endParaRPr kumimoji="1" lang="ja-JP" altLang="en-US" sz="2000" dirty="0"/>
                    </a:p>
                  </a:txBody>
                  <a:tcPr/>
                </a:tc>
                <a:tc>
                  <a:txBody>
                    <a:bodyPr/>
                    <a:lstStyle/>
                    <a:p>
                      <a:r>
                        <a:rPr kumimoji="1" lang="en-US" altLang="ja-JP" sz="2000" dirty="0" smtClean="0"/>
                        <a:t>In progress</a:t>
                      </a:r>
                      <a:endParaRPr kumimoji="1" lang="ja-JP" altLang="en-US" sz="2000" dirty="0"/>
                    </a:p>
                  </a:txBody>
                  <a:tcPr/>
                </a:tc>
                <a:extLst>
                  <a:ext uri="{0D108BD9-81ED-4DB2-BD59-A6C34878D82A}">
                    <a16:rowId xmlns:a16="http://schemas.microsoft.com/office/drawing/2014/main" val="10005"/>
                  </a:ext>
                </a:extLst>
              </a:tr>
              <a:tr h="502514">
                <a:tc>
                  <a:txBody>
                    <a:bodyPr/>
                    <a:lstStyle/>
                    <a:p>
                      <a:r>
                        <a:rPr kumimoji="1" lang="en-US" altLang="ja-JP" sz="2000" dirty="0" smtClean="0"/>
                        <a:t>Upkeep</a:t>
                      </a:r>
                      <a:endParaRPr kumimoji="1" lang="ja-JP" altLang="en-US" sz="2000" dirty="0"/>
                    </a:p>
                  </a:txBody>
                  <a:tcPr/>
                </a:tc>
                <a:tc>
                  <a:txBody>
                    <a:bodyPr/>
                    <a:lstStyle/>
                    <a:p>
                      <a:r>
                        <a:rPr kumimoji="1" lang="en-US" altLang="ja-JP" sz="2000" dirty="0" smtClean="0"/>
                        <a:t>As</a:t>
                      </a:r>
                      <a:r>
                        <a:rPr kumimoji="1" lang="en-US" altLang="ja-JP" sz="2000" baseline="0" dirty="0" smtClean="0"/>
                        <a:t> needed. </a:t>
                      </a:r>
                      <a:endParaRPr kumimoji="1" lang="ja-JP" altLang="en-US" sz="2000" dirty="0"/>
                    </a:p>
                  </a:txBody>
                  <a:tcPr/>
                </a:tc>
                <a:tc>
                  <a:txBody>
                    <a:bodyPr/>
                    <a:lstStyle/>
                    <a:p>
                      <a:r>
                        <a:rPr kumimoji="1" lang="en-US" altLang="ja-JP" sz="2000" dirty="0" smtClean="0"/>
                        <a:t>As needed</a:t>
                      </a:r>
                      <a:endParaRPr kumimoji="1" lang="ja-JP" alt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159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Compendium from 2018 onwards:</a:t>
            </a:r>
          </a:p>
          <a:p>
            <a:pPr marL="800100" lvl="1" indent="-342900"/>
            <a:r>
              <a:rPr lang="en-AU" altLang="ja-JP" sz="2000" dirty="0" smtClean="0">
                <a:latin typeface="+mj-lt"/>
              </a:rPr>
              <a:t>Information will be updated through the APEC Overview process.</a:t>
            </a:r>
          </a:p>
          <a:p>
            <a:pPr marL="1076325" lvl="2" indent="-342900"/>
            <a:r>
              <a:rPr lang="en-AU" altLang="ja-JP" sz="2000" dirty="0" smtClean="0">
                <a:latin typeface="+mj-lt"/>
              </a:rPr>
              <a:t>Yearly energy overview of APEC economies</a:t>
            </a:r>
          </a:p>
          <a:p>
            <a:pPr marL="1076325" lvl="2" indent="-342900"/>
            <a:r>
              <a:rPr lang="en-AU" altLang="ja-JP" sz="2000" dirty="0" smtClean="0">
                <a:latin typeface="+mj-lt"/>
              </a:rPr>
              <a:t>Looks at supply, demand, policy, and major projects.</a:t>
            </a:r>
          </a:p>
          <a:p>
            <a:pPr marL="1076325" lvl="2" indent="-342900"/>
            <a:r>
              <a:rPr lang="en-AU" altLang="ja-JP" sz="2000" dirty="0" smtClean="0">
                <a:latin typeface="+mj-lt"/>
              </a:rPr>
              <a:t>Including energy efficiency</a:t>
            </a:r>
          </a:p>
          <a:p>
            <a:pPr marL="800100" lvl="1" indent="-342900"/>
            <a:r>
              <a:rPr lang="en-AU" altLang="ja-JP" sz="2000" dirty="0" smtClean="0">
                <a:latin typeface="+mj-lt"/>
              </a:rPr>
              <a:t>Ad-hoc updates for individual economies as needed </a:t>
            </a:r>
          </a:p>
          <a:p>
            <a:pPr marL="800100" lvl="1" indent="-342900"/>
            <a:r>
              <a:rPr lang="en-AU" altLang="ja-JP" sz="2000" dirty="0" smtClean="0">
                <a:latin typeface="+mj-lt"/>
              </a:rPr>
              <a:t>All the changes aim to provide a more useful output and lower the workload for economies</a:t>
            </a: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Energy Efficiency Policy Compendium - Next</a:t>
            </a:r>
            <a:endParaRPr lang="en-US" altLang="zh-TW" sz="2400" dirty="0">
              <a:solidFill>
                <a:srgbClr val="FFFFFF"/>
              </a:solidFill>
              <a:cs typeface="Arial" charset="0"/>
            </a:endParaRPr>
          </a:p>
        </p:txBody>
      </p:sp>
    </p:spTree>
    <p:extLst>
      <p:ext uri="{BB962C8B-B14F-4D97-AF65-F5344CB8AC3E}">
        <p14:creationId xmlns:p14="http://schemas.microsoft.com/office/powerpoint/2010/main" val="188262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	</a:t>
            </a:r>
            <a:r>
              <a:rPr lang="en-US" altLang="ja-JP" dirty="0" smtClean="0"/>
              <a:t>APERC background</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Please provide feedback on topic of next EEP</a:t>
            </a:r>
          </a:p>
          <a:p>
            <a:pPr marL="800100" lvl="1" indent="-342900"/>
            <a:r>
              <a:rPr lang="en-AU" altLang="ja-JP" sz="2000" dirty="0" smtClean="0">
                <a:latin typeface="+mj-lt"/>
              </a:rPr>
              <a:t>Kindly send comments by email.</a:t>
            </a:r>
            <a:endParaRPr lang="en-AU" altLang="ja-JP" dirty="0" smtClean="0">
              <a:latin typeface="+mj-lt"/>
            </a:endParaRPr>
          </a:p>
          <a:p>
            <a:pPr marL="342900" indent="-342900">
              <a:buFont typeface="Arial" panose="020B0604020202020204" pitchFamily="34" charset="0"/>
              <a:buChar char="•"/>
            </a:pPr>
            <a:r>
              <a:rPr lang="en-AU" altLang="ja-JP" dirty="0" smtClean="0">
                <a:latin typeface="+mj-lt"/>
              </a:rPr>
              <a:t>Please provide feedback on the new Compendium format</a:t>
            </a:r>
          </a:p>
          <a:p>
            <a:pPr marL="800100" lvl="1" indent="-342900"/>
            <a:r>
              <a:rPr lang="en-AU" altLang="ja-JP" sz="2000" dirty="0"/>
              <a:t>Kindly </a:t>
            </a:r>
            <a:r>
              <a:rPr lang="en-AU" altLang="ja-JP" sz="2000" dirty="0" smtClean="0"/>
              <a:t>send emails by </a:t>
            </a:r>
            <a:r>
              <a:rPr lang="en-AU" altLang="ja-JP" sz="2000" dirty="0"/>
              <a:t>email before the end of </a:t>
            </a:r>
            <a:r>
              <a:rPr lang="en-AU" altLang="ja-JP" sz="2000" dirty="0" smtClean="0"/>
              <a:t>April.</a:t>
            </a:r>
          </a:p>
          <a:p>
            <a:pPr marL="800100" lvl="1" indent="-342900"/>
            <a:r>
              <a:rPr lang="en-AU" altLang="ja-JP" sz="2000" dirty="0" smtClean="0"/>
              <a:t>M.brown-santirso@aperc.ieej.or.jp</a:t>
            </a:r>
            <a:endParaRPr lang="en-AU" altLang="ja-JP" dirty="0"/>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APERC Requests</a:t>
            </a:r>
            <a:endParaRPr lang="en-US" altLang="zh-TW" sz="2400" dirty="0">
              <a:solidFill>
                <a:srgbClr val="FFFFFF"/>
              </a:solidFill>
              <a:cs typeface="Arial" charset="0"/>
            </a:endParaRPr>
          </a:p>
        </p:txBody>
      </p:sp>
    </p:spTree>
    <p:extLst>
      <p:ext uri="{BB962C8B-B14F-4D97-AF65-F5344CB8AC3E}">
        <p14:creationId xmlns:p14="http://schemas.microsoft.com/office/powerpoint/2010/main" val="5336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dirty="0"/>
              <a:t>Thank you for your kind attention</a:t>
            </a:r>
            <a:endParaRPr kumimoji="1" lang="en-GB" dirty="0"/>
          </a:p>
        </p:txBody>
      </p:sp>
    </p:spTree>
    <p:extLst>
      <p:ext uri="{BB962C8B-B14F-4D97-AF65-F5344CB8AC3E}">
        <p14:creationId xmlns:p14="http://schemas.microsoft.com/office/powerpoint/2010/main" val="201708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a:buFontTx/>
              <a:buNone/>
              <a:defRPr/>
            </a:pPr>
            <a:r>
              <a:rPr lang="en-US" altLang="ja-JP" dirty="0">
                <a:solidFill>
                  <a:schemeClr val="accent1">
                    <a:lumMod val="75000"/>
                  </a:schemeClr>
                </a:solidFill>
                <a:latin typeface="+mj-lt"/>
              </a:rPr>
              <a:t>APERC was established in Tokyo in 1996 after the Osaka APEC leaders meeting in </a:t>
            </a:r>
            <a:r>
              <a:rPr lang="en-US" altLang="ja-JP" dirty="0" smtClean="0">
                <a:solidFill>
                  <a:schemeClr val="accent1">
                    <a:lumMod val="75000"/>
                  </a:schemeClr>
                </a:solidFill>
                <a:latin typeface="+mj-lt"/>
              </a:rPr>
              <a:t>1995</a:t>
            </a:r>
            <a:endParaRPr lang="en-US" altLang="ja-JP" dirty="0">
              <a:latin typeface="+mj-lt"/>
            </a:endParaRPr>
          </a:p>
          <a:p>
            <a:pPr algn="just">
              <a:spcBef>
                <a:spcPts val="1200"/>
              </a:spcBef>
              <a:defRPr/>
            </a:pPr>
            <a:r>
              <a:rPr lang="en-US" altLang="ja-JP" sz="2200" dirty="0" smtClean="0">
                <a:latin typeface="+mj-lt"/>
              </a:rPr>
              <a:t>Primary Objectives is to foster a common understanding of </a:t>
            </a:r>
            <a:r>
              <a:rPr lang="en-US" altLang="ja-JP" sz="2200" dirty="0">
                <a:latin typeface="+mj-lt"/>
              </a:rPr>
              <a:t>e</a:t>
            </a:r>
            <a:r>
              <a:rPr lang="en-US" altLang="ja-JP" sz="2200" dirty="0" smtClean="0">
                <a:latin typeface="+mj-lt"/>
              </a:rPr>
              <a:t>nergy challenges facing APEC member economies</a:t>
            </a:r>
            <a:r>
              <a:rPr lang="en-US" altLang="ja-JP" dirty="0" smtClean="0">
                <a:latin typeface="+mj-lt"/>
              </a:rPr>
              <a:t>. </a:t>
            </a:r>
            <a:endParaRPr lang="en-US" altLang="ja-JP" dirty="0">
              <a:latin typeface="+mj-lt"/>
            </a:endParaRPr>
          </a:p>
          <a:p>
            <a:pPr lvl="1" algn="just">
              <a:lnSpc>
                <a:spcPct val="150000"/>
              </a:lnSpc>
              <a:spcBef>
                <a:spcPct val="0"/>
              </a:spcBef>
              <a:defRPr/>
            </a:pPr>
            <a:r>
              <a:rPr lang="en-US" altLang="ja-JP" sz="2000" dirty="0" smtClean="0">
                <a:latin typeface="+mj-lt"/>
              </a:rPr>
              <a:t>Through analysis of the supply and demand outlook,</a:t>
            </a:r>
            <a:endParaRPr lang="en-US" altLang="ja-JP" sz="2000" dirty="0">
              <a:latin typeface="+mj-lt"/>
            </a:endParaRPr>
          </a:p>
          <a:p>
            <a:pPr lvl="1" algn="just">
              <a:lnSpc>
                <a:spcPct val="150000"/>
              </a:lnSpc>
              <a:spcBef>
                <a:spcPct val="0"/>
              </a:spcBef>
              <a:defRPr/>
            </a:pPr>
            <a:r>
              <a:rPr lang="en-US" altLang="ja-JP" sz="2000" dirty="0" smtClean="0">
                <a:latin typeface="+mj-lt"/>
              </a:rPr>
              <a:t>The development of energy markets, and</a:t>
            </a:r>
            <a:endParaRPr lang="en-US" altLang="ja-JP" sz="2000" dirty="0">
              <a:latin typeface="+mj-lt"/>
            </a:endParaRPr>
          </a:p>
          <a:p>
            <a:pPr lvl="1" algn="just">
              <a:lnSpc>
                <a:spcPct val="150000"/>
              </a:lnSpc>
              <a:spcBef>
                <a:spcPct val="0"/>
              </a:spcBef>
              <a:defRPr/>
            </a:pPr>
            <a:r>
              <a:rPr lang="en-US" altLang="ja-JP" sz="2000" dirty="0" smtClean="0">
                <a:latin typeface="+mj-lt"/>
              </a:rPr>
              <a:t>Discussion of policy responses</a:t>
            </a:r>
            <a:endParaRPr lang="en-US" altLang="ja-JP" sz="2000" dirty="0">
              <a:latin typeface="+mj-lt"/>
            </a:endParaRP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a:solidFill>
                  <a:srgbClr val="FFFFFF"/>
                </a:solidFill>
                <a:cs typeface="Arial" charset="0"/>
              </a:rPr>
              <a:t>APERC Background</a:t>
            </a:r>
            <a:endParaRPr lang="en-US" altLang="zh-TW" sz="2400" dirty="0">
              <a:solidFill>
                <a:srgbClr val="FFFFFF"/>
              </a:solidFill>
              <a:cs typeface="Arial" charset="0"/>
            </a:endParaRPr>
          </a:p>
        </p:txBody>
      </p:sp>
      <p:pic>
        <p:nvPicPr>
          <p:cNvPr id="2" name="Picture 1"/>
          <p:cNvPicPr>
            <a:picLocks noChangeAspect="1"/>
          </p:cNvPicPr>
          <p:nvPr/>
        </p:nvPicPr>
        <p:blipFill rotWithShape="1">
          <a:blip r:embed="rId3"/>
          <a:srcRect l="6738" t="9304" r="778" b="13259"/>
          <a:stretch/>
        </p:blipFill>
        <p:spPr>
          <a:xfrm>
            <a:off x="5094581" y="3840479"/>
            <a:ext cx="4811419" cy="3017521"/>
          </a:xfrm>
          <a:prstGeom prst="rect">
            <a:avLst/>
          </a:prstGeom>
        </p:spPr>
      </p:pic>
    </p:spTree>
    <p:extLst>
      <p:ext uri="{BB962C8B-B14F-4D97-AF65-F5344CB8AC3E}">
        <p14:creationId xmlns:p14="http://schemas.microsoft.com/office/powerpoint/2010/main" val="177222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p:cNvSpPr>
            <a:spLocks noGrp="1"/>
          </p:cNvSpPr>
          <p:nvPr>
            <p:ph type="body" sz="quarter" idx="15"/>
          </p:nvPr>
        </p:nvSpPr>
        <p:spPr/>
        <p:txBody>
          <a:bodyPr/>
          <a:lstStyle/>
          <a:p>
            <a:r>
              <a:rPr lang="en-AU" dirty="0" smtClean="0"/>
              <a:t>Advisory body to EWG</a:t>
            </a:r>
            <a:endParaRPr kumimoji="1" lang="en-GB" dirty="0"/>
          </a:p>
        </p:txBody>
      </p:sp>
      <p:sp>
        <p:nvSpPr>
          <p:cNvPr id="10" name="タイトル 9"/>
          <p:cNvSpPr>
            <a:spLocks noGrp="1"/>
          </p:cNvSpPr>
          <p:nvPr>
            <p:ph type="title"/>
          </p:nvPr>
        </p:nvSpPr>
        <p:spPr>
          <a:prstGeom prst="rect">
            <a:avLst/>
          </a:prstGeom>
          <a:solidFill>
            <a:schemeClr val="accent2">
              <a:alpha val="70000"/>
            </a:schemeClr>
          </a:solidFill>
        </p:spPr>
        <p:txBody>
          <a:bodyPr/>
          <a:lstStyle/>
          <a:p>
            <a:r>
              <a:rPr lang="en-AU" altLang="zh-TW" sz="2400" dirty="0">
                <a:solidFill>
                  <a:srgbClr val="FFFFFF"/>
                </a:solidFill>
                <a:cs typeface="Arial" charset="0"/>
              </a:rPr>
              <a:t>APERC Background</a:t>
            </a:r>
            <a:endParaRPr kumimoji="1" lang="en-GB" sz="2400" dirty="0"/>
          </a:p>
        </p:txBody>
      </p:sp>
      <p:sp>
        <p:nvSpPr>
          <p:cNvPr id="6" name="コンテンツ プレースホルダー 1"/>
          <p:cNvSpPr txBox="1">
            <a:spLocks/>
          </p:cNvSpPr>
          <p:nvPr/>
        </p:nvSpPr>
        <p:spPr>
          <a:xfrm>
            <a:off x="304800" y="1143000"/>
            <a:ext cx="8610600" cy="5105400"/>
          </a:xfrm>
          <a:prstGeom prst="rect">
            <a:avLst/>
          </a:prstGeom>
        </p:spPr>
        <p:txBody>
          <a:bodyPr>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endParaRPr lang="en-US" altLang="ja-JP" sz="2000" dirty="0" smtClean="0">
              <a:solidFill>
                <a:prstClr val="black"/>
              </a:solidFill>
            </a:endParaRPr>
          </a:p>
        </p:txBody>
      </p:sp>
      <p:grpSp>
        <p:nvGrpSpPr>
          <p:cNvPr id="68" name="Group 67"/>
          <p:cNvGrpSpPr/>
          <p:nvPr/>
        </p:nvGrpSpPr>
        <p:grpSpPr>
          <a:xfrm>
            <a:off x="609599" y="1286734"/>
            <a:ext cx="8428039" cy="4682580"/>
            <a:chOff x="609599" y="1722264"/>
            <a:chExt cx="7900087" cy="4247050"/>
          </a:xfrm>
        </p:grpSpPr>
        <p:cxnSp>
          <p:nvCxnSpPr>
            <p:cNvPr id="69" name="直線コネクタ 35"/>
            <p:cNvCxnSpPr>
              <a:stCxn id="77" idx="1"/>
            </p:cNvCxnSpPr>
            <p:nvPr/>
          </p:nvCxnSpPr>
          <p:spPr>
            <a:xfrm flipH="1" flipV="1">
              <a:off x="4114800" y="2000418"/>
              <a:ext cx="432486" cy="3714"/>
            </a:xfrm>
            <a:prstGeom prst="line">
              <a:avLst/>
            </a:prstGeom>
          </p:spPr>
          <p:style>
            <a:lnRef idx="2">
              <a:schemeClr val="dk1"/>
            </a:lnRef>
            <a:fillRef idx="0">
              <a:schemeClr val="dk1"/>
            </a:fillRef>
            <a:effectRef idx="1">
              <a:schemeClr val="dk1"/>
            </a:effectRef>
            <a:fontRef idx="minor">
              <a:schemeClr val="tx1"/>
            </a:fontRef>
          </p:style>
        </p:cxnSp>
        <p:grpSp>
          <p:nvGrpSpPr>
            <p:cNvPr id="70" name="Group 69"/>
            <p:cNvGrpSpPr/>
            <p:nvPr/>
          </p:nvGrpSpPr>
          <p:grpSpPr>
            <a:xfrm>
              <a:off x="609599" y="1722264"/>
              <a:ext cx="7900087" cy="4247050"/>
              <a:chOff x="609599" y="1722264"/>
              <a:chExt cx="7900087" cy="4247050"/>
            </a:xfrm>
          </p:grpSpPr>
          <p:sp>
            <p:nvSpPr>
              <p:cNvPr id="71" name="角丸四角形 1"/>
              <p:cNvSpPr/>
              <p:nvPr/>
            </p:nvSpPr>
            <p:spPr>
              <a:xfrm>
                <a:off x="609600" y="2069265"/>
                <a:ext cx="2362200" cy="521535"/>
              </a:xfrm>
              <a:prstGeom prst="roundRect">
                <a:avLst/>
              </a:prstGeom>
              <a:solidFill>
                <a:srgbClr val="ABE5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2" name="テキスト ボックス 3"/>
              <p:cNvSpPr txBox="1"/>
              <p:nvPr/>
            </p:nvSpPr>
            <p:spPr>
              <a:xfrm>
                <a:off x="692957" y="2084589"/>
                <a:ext cx="2142689"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EMM</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(Energy Ministers Meeting)</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73" name="角丸四角形 9"/>
              <p:cNvSpPr/>
              <p:nvPr/>
            </p:nvSpPr>
            <p:spPr>
              <a:xfrm>
                <a:off x="609600" y="2983665"/>
                <a:ext cx="2362200" cy="521535"/>
              </a:xfrm>
              <a:prstGeom prst="roundRect">
                <a:avLst/>
              </a:prstGeom>
              <a:solidFill>
                <a:srgbClr val="ABE5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4" name="テキスト ボックス 10"/>
              <p:cNvSpPr txBox="1"/>
              <p:nvPr/>
            </p:nvSpPr>
            <p:spPr>
              <a:xfrm>
                <a:off x="692957" y="2998989"/>
                <a:ext cx="1945790"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EWG</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(Energy Working Group)</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75" name="角丸四角形 11"/>
              <p:cNvSpPr/>
              <p:nvPr/>
            </p:nvSpPr>
            <p:spPr>
              <a:xfrm>
                <a:off x="609599" y="3898065"/>
                <a:ext cx="3195253" cy="521535"/>
              </a:xfrm>
              <a:prstGeom prst="roundRect">
                <a:avLst/>
              </a:prstGeom>
              <a:solidFill>
                <a:srgbClr val="FF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6" name="テキスト ボックス 12"/>
              <p:cNvSpPr txBox="1"/>
              <p:nvPr/>
            </p:nvSpPr>
            <p:spPr>
              <a:xfrm>
                <a:off x="692956" y="3913389"/>
                <a:ext cx="3111896" cy="474555"/>
              </a:xfrm>
              <a:prstGeom prst="rect">
                <a:avLst/>
              </a:prstGeom>
            </p:spPr>
            <p:txBody>
              <a:bodyPr wrap="squar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APERC</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(Asia Pacific Energy Research Centre)</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77" name="正方形/長方形 4"/>
              <p:cNvSpPr/>
              <p:nvPr/>
            </p:nvSpPr>
            <p:spPr>
              <a:xfrm>
                <a:off x="4547286" y="1722264"/>
                <a:ext cx="3962400" cy="5637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13"/>
              <p:cNvSpPr txBox="1"/>
              <p:nvPr/>
            </p:nvSpPr>
            <p:spPr>
              <a:xfrm>
                <a:off x="4618338" y="1770103"/>
                <a:ext cx="3346262"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EGEEC</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a:t>
                </a:r>
                <a:r>
                  <a:rPr kumimoji="1" lang="en-US" altLang="ja-JP" sz="1400" b="1" dirty="0" err="1" smtClean="0">
                    <a:latin typeface="Arial" panose="020B0604020202020204" pitchFamily="34" charset="0"/>
                    <a:cs typeface="Arial" panose="020B0604020202020204" pitchFamily="34" charset="0"/>
                  </a:rPr>
                  <a:t>EG</a:t>
                </a:r>
                <a:r>
                  <a:rPr kumimoji="1" lang="en-US" altLang="ja-JP" sz="1400" b="1" dirty="0" smtClean="0">
                    <a:latin typeface="Arial" panose="020B0604020202020204" pitchFamily="34" charset="0"/>
                    <a:cs typeface="Arial" panose="020B0604020202020204" pitchFamily="34" charset="0"/>
                  </a:rPr>
                  <a:t> on Energy Efficiency &amp; Conservation)</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79" name="正方形/長方形 16"/>
              <p:cNvSpPr/>
              <p:nvPr/>
            </p:nvSpPr>
            <p:spPr>
              <a:xfrm>
                <a:off x="4547286" y="2466813"/>
                <a:ext cx="3962400" cy="5637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テキスト ボックス 17"/>
              <p:cNvSpPr txBox="1"/>
              <p:nvPr/>
            </p:nvSpPr>
            <p:spPr>
              <a:xfrm>
                <a:off x="4618338" y="2514652"/>
                <a:ext cx="3817593"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EGNRET</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a:t>
                </a:r>
                <a:r>
                  <a:rPr kumimoji="1" lang="en-US" altLang="ja-JP" sz="1400" b="1" dirty="0" err="1" smtClean="0">
                    <a:latin typeface="Arial" panose="020B0604020202020204" pitchFamily="34" charset="0"/>
                    <a:cs typeface="Arial" panose="020B0604020202020204" pitchFamily="34" charset="0"/>
                  </a:rPr>
                  <a:t>EG</a:t>
                </a:r>
                <a:r>
                  <a:rPr kumimoji="1" lang="en-US" altLang="ja-JP" sz="1400" b="1" dirty="0" smtClean="0">
                    <a:latin typeface="Arial" panose="020B0604020202020204" pitchFamily="34" charset="0"/>
                    <a:cs typeface="Arial" panose="020B0604020202020204" pitchFamily="34" charset="0"/>
                  </a:rPr>
                  <a:t> on New &amp; Renewable Energy Technologies)</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1" name="正方形/長方形 18"/>
              <p:cNvSpPr/>
              <p:nvPr/>
            </p:nvSpPr>
            <p:spPr>
              <a:xfrm>
                <a:off x="4547286" y="3200400"/>
                <a:ext cx="3962400" cy="5637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テキスト ボックス 19"/>
              <p:cNvSpPr txBox="1"/>
              <p:nvPr/>
            </p:nvSpPr>
            <p:spPr>
              <a:xfrm>
                <a:off x="4618338" y="3248239"/>
                <a:ext cx="2255384"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EGCFE</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a:t>
                </a:r>
                <a:r>
                  <a:rPr kumimoji="1" lang="en-US" altLang="ja-JP" sz="1400" b="1" dirty="0" err="1" smtClean="0">
                    <a:latin typeface="Arial" panose="020B0604020202020204" pitchFamily="34" charset="0"/>
                    <a:cs typeface="Arial" panose="020B0604020202020204" pitchFamily="34" charset="0"/>
                  </a:rPr>
                  <a:t>EG</a:t>
                </a:r>
                <a:r>
                  <a:rPr kumimoji="1" lang="en-US" altLang="ja-JP" sz="1400" b="1" dirty="0" smtClean="0">
                    <a:latin typeface="Arial" panose="020B0604020202020204" pitchFamily="34" charset="0"/>
                    <a:cs typeface="Arial" panose="020B0604020202020204" pitchFamily="34" charset="0"/>
                  </a:rPr>
                  <a:t> on Clean Fossil Energy)</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3" name="正方形/長方形 20"/>
              <p:cNvSpPr/>
              <p:nvPr/>
            </p:nvSpPr>
            <p:spPr>
              <a:xfrm>
                <a:off x="4547286" y="3925749"/>
                <a:ext cx="3962400" cy="5637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テキスト ボックス 21"/>
              <p:cNvSpPr txBox="1"/>
              <p:nvPr/>
            </p:nvSpPr>
            <p:spPr>
              <a:xfrm>
                <a:off x="4618338" y="3973588"/>
                <a:ext cx="2530116"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EGEDA</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a:t>
                </a:r>
                <a:r>
                  <a:rPr kumimoji="1" lang="en-US" altLang="ja-JP" sz="1400" b="1" dirty="0" err="1" smtClean="0">
                    <a:latin typeface="Arial" panose="020B0604020202020204" pitchFamily="34" charset="0"/>
                    <a:cs typeface="Arial" panose="020B0604020202020204" pitchFamily="34" charset="0"/>
                  </a:rPr>
                  <a:t>EG</a:t>
                </a:r>
                <a:r>
                  <a:rPr kumimoji="1" lang="en-US" altLang="ja-JP" sz="1400" b="1" dirty="0" smtClean="0">
                    <a:latin typeface="Arial" panose="020B0604020202020204" pitchFamily="34" charset="0"/>
                    <a:cs typeface="Arial" panose="020B0604020202020204" pitchFamily="34" charset="0"/>
                  </a:rPr>
                  <a:t> on Energy Data &amp; Analysis)</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5" name="正方形/長方形 22"/>
              <p:cNvSpPr/>
              <p:nvPr/>
            </p:nvSpPr>
            <p:spPr>
              <a:xfrm>
                <a:off x="4547286" y="4661029"/>
                <a:ext cx="3962400" cy="5637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テキスト ボックス 23"/>
              <p:cNvSpPr txBox="1"/>
              <p:nvPr/>
            </p:nvSpPr>
            <p:spPr>
              <a:xfrm>
                <a:off x="4618338" y="4708868"/>
                <a:ext cx="2342053"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LCMT</a:t>
                </a:r>
                <a:r>
                  <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TF</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(Low-Carbon Model Town </a:t>
                </a:r>
                <a:r>
                  <a:rPr kumimoji="1" lang="en-US" altLang="ja-JP" sz="1400" b="1" dirty="0" err="1" smtClean="0">
                    <a:latin typeface="Arial" panose="020B0604020202020204" pitchFamily="34" charset="0"/>
                    <a:cs typeface="Arial" panose="020B0604020202020204" pitchFamily="34" charset="0"/>
                  </a:rPr>
                  <a:t>TF</a:t>
                </a:r>
                <a:r>
                  <a:rPr kumimoji="1" lang="en-US" altLang="ja-JP" sz="1400" b="1" dirty="0" smtClean="0">
                    <a:latin typeface="Arial" panose="020B0604020202020204" pitchFamily="34" charset="0"/>
                    <a:cs typeface="Arial" panose="020B0604020202020204" pitchFamily="34" charset="0"/>
                  </a:rPr>
                  <a:t>)</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7" name="正方形/長方形 24"/>
              <p:cNvSpPr/>
              <p:nvPr/>
            </p:nvSpPr>
            <p:spPr>
              <a:xfrm>
                <a:off x="4547286" y="5405578"/>
                <a:ext cx="3962400" cy="5637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8" name="テキスト ボックス 25"/>
              <p:cNvSpPr txBox="1"/>
              <p:nvPr/>
            </p:nvSpPr>
            <p:spPr>
              <a:xfrm>
                <a:off x="4618338" y="5453417"/>
                <a:ext cx="1807613" cy="474555"/>
              </a:xfrm>
              <a:prstGeom prst="rect">
                <a:avLst/>
              </a:prstGeom>
            </p:spPr>
            <p:txBody>
              <a:bodyPr wrap="non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ERTF</a:t>
                </a:r>
                <a:endParaRPr kumimoji="1" lang="en-US" altLang="ja-JP"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pPr>
                <a:r>
                  <a:rPr kumimoji="1" lang="en-US" altLang="ja-JP" sz="1400" b="1" dirty="0" smtClean="0">
                    <a:latin typeface="Arial" panose="020B0604020202020204" pitchFamily="34" charset="0"/>
                    <a:cs typeface="Arial" panose="020B0604020202020204" pitchFamily="34" charset="0"/>
                  </a:rPr>
                  <a:t>(Energy Resiliency </a:t>
                </a:r>
                <a:r>
                  <a:rPr kumimoji="1" lang="en-US" altLang="ja-JP" sz="1400" b="1" dirty="0" err="1" smtClean="0">
                    <a:latin typeface="Arial" panose="020B0604020202020204" pitchFamily="34" charset="0"/>
                    <a:cs typeface="Arial" panose="020B0604020202020204" pitchFamily="34" charset="0"/>
                  </a:rPr>
                  <a:t>TF</a:t>
                </a:r>
                <a:r>
                  <a:rPr kumimoji="1" lang="en-US" altLang="ja-JP" sz="1400" b="1" dirty="0" smtClean="0">
                    <a:latin typeface="Arial" panose="020B0604020202020204" pitchFamily="34" charset="0"/>
                    <a:cs typeface="Arial" panose="020B0604020202020204" pitchFamily="34" charset="0"/>
                  </a:rPr>
                  <a:t>)</a:t>
                </a:r>
                <a:endParaRPr kumimoji="1" lang="ja-JP" altLang="en-US" sz="14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cxnSp>
            <p:nvCxnSpPr>
              <p:cNvPr id="89" name="直線コネクタ 26"/>
              <p:cNvCxnSpPr>
                <a:stCxn id="71" idx="2"/>
                <a:endCxn id="73" idx="0"/>
              </p:cNvCxnSpPr>
              <p:nvPr/>
            </p:nvCxnSpPr>
            <p:spPr>
              <a:xfrm>
                <a:off x="1790700" y="2590800"/>
                <a:ext cx="0" cy="392865"/>
              </a:xfrm>
              <a:prstGeom prst="line">
                <a:avLst/>
              </a:prstGeom>
            </p:spPr>
            <p:style>
              <a:lnRef idx="2">
                <a:schemeClr val="dk1"/>
              </a:lnRef>
              <a:fillRef idx="0">
                <a:schemeClr val="dk1"/>
              </a:fillRef>
              <a:effectRef idx="1">
                <a:schemeClr val="dk1"/>
              </a:effectRef>
              <a:fontRef idx="minor">
                <a:schemeClr val="tx1"/>
              </a:fontRef>
            </p:style>
          </p:cxnSp>
          <p:cxnSp>
            <p:nvCxnSpPr>
              <p:cNvPr id="90" name="直線コネクタ 28"/>
              <p:cNvCxnSpPr/>
              <p:nvPr/>
            </p:nvCxnSpPr>
            <p:spPr>
              <a:xfrm>
                <a:off x="1790700" y="3505200"/>
                <a:ext cx="0" cy="392865"/>
              </a:xfrm>
              <a:prstGeom prst="line">
                <a:avLst/>
              </a:prstGeom>
              <a:ln>
                <a:prstDash val="sysDot"/>
              </a:ln>
            </p:spPr>
            <p:style>
              <a:lnRef idx="2">
                <a:schemeClr val="accent3"/>
              </a:lnRef>
              <a:fillRef idx="0">
                <a:schemeClr val="accent3"/>
              </a:fillRef>
              <a:effectRef idx="1">
                <a:schemeClr val="accent3"/>
              </a:effectRef>
              <a:fontRef idx="minor">
                <a:schemeClr val="tx1"/>
              </a:fontRef>
            </p:style>
          </p:cxnSp>
          <p:cxnSp>
            <p:nvCxnSpPr>
              <p:cNvPr id="91" name="直線コネクタ 29"/>
              <p:cNvCxnSpPr/>
              <p:nvPr/>
            </p:nvCxnSpPr>
            <p:spPr>
              <a:xfrm>
                <a:off x="4114800" y="2000418"/>
                <a:ext cx="0" cy="3687028"/>
              </a:xfrm>
              <a:prstGeom prst="line">
                <a:avLst/>
              </a:prstGeom>
            </p:spPr>
            <p:style>
              <a:lnRef idx="2">
                <a:schemeClr val="dk1"/>
              </a:lnRef>
              <a:fillRef idx="0">
                <a:schemeClr val="dk1"/>
              </a:fillRef>
              <a:effectRef idx="1">
                <a:schemeClr val="dk1"/>
              </a:effectRef>
              <a:fontRef idx="minor">
                <a:schemeClr val="tx1"/>
              </a:fontRef>
            </p:style>
          </p:cxnSp>
          <p:cxnSp>
            <p:nvCxnSpPr>
              <p:cNvPr id="92" name="直線コネクタ 31"/>
              <p:cNvCxnSpPr/>
              <p:nvPr/>
            </p:nvCxnSpPr>
            <p:spPr>
              <a:xfrm flipH="1" flipV="1">
                <a:off x="2971800" y="3242198"/>
                <a:ext cx="1143000" cy="2234"/>
              </a:xfrm>
              <a:prstGeom prst="line">
                <a:avLst/>
              </a:prstGeom>
            </p:spPr>
            <p:style>
              <a:lnRef idx="2">
                <a:schemeClr val="dk1"/>
              </a:lnRef>
              <a:fillRef idx="0">
                <a:schemeClr val="dk1"/>
              </a:fillRef>
              <a:effectRef idx="1">
                <a:schemeClr val="dk1"/>
              </a:effectRef>
              <a:fontRef idx="minor">
                <a:schemeClr val="tx1"/>
              </a:fontRef>
            </p:style>
          </p:cxnSp>
          <p:cxnSp>
            <p:nvCxnSpPr>
              <p:cNvPr id="93" name="直線コネクタ 40"/>
              <p:cNvCxnSpPr/>
              <p:nvPr/>
            </p:nvCxnSpPr>
            <p:spPr>
              <a:xfrm flipH="1" flipV="1">
                <a:off x="4114800" y="2776868"/>
                <a:ext cx="432486" cy="3714"/>
              </a:xfrm>
              <a:prstGeom prst="line">
                <a:avLst/>
              </a:prstGeom>
            </p:spPr>
            <p:style>
              <a:lnRef idx="2">
                <a:schemeClr val="dk1"/>
              </a:lnRef>
              <a:fillRef idx="0">
                <a:schemeClr val="dk1"/>
              </a:fillRef>
              <a:effectRef idx="1">
                <a:schemeClr val="dk1"/>
              </a:effectRef>
              <a:fontRef idx="minor">
                <a:schemeClr val="tx1"/>
              </a:fontRef>
            </p:style>
          </p:cxnSp>
          <p:cxnSp>
            <p:nvCxnSpPr>
              <p:cNvPr id="94" name="直線コネクタ 41"/>
              <p:cNvCxnSpPr/>
              <p:nvPr/>
            </p:nvCxnSpPr>
            <p:spPr>
              <a:xfrm flipH="1" flipV="1">
                <a:off x="4114800" y="3468127"/>
                <a:ext cx="432486" cy="3714"/>
              </a:xfrm>
              <a:prstGeom prst="line">
                <a:avLst/>
              </a:prstGeom>
            </p:spPr>
            <p:style>
              <a:lnRef idx="2">
                <a:schemeClr val="dk1"/>
              </a:lnRef>
              <a:fillRef idx="0">
                <a:schemeClr val="dk1"/>
              </a:fillRef>
              <a:effectRef idx="1">
                <a:schemeClr val="dk1"/>
              </a:effectRef>
              <a:fontRef idx="minor">
                <a:schemeClr val="tx1"/>
              </a:fontRef>
            </p:style>
          </p:cxnSp>
          <p:cxnSp>
            <p:nvCxnSpPr>
              <p:cNvPr id="95" name="直線コネクタ 42"/>
              <p:cNvCxnSpPr/>
              <p:nvPr/>
            </p:nvCxnSpPr>
            <p:spPr>
              <a:xfrm flipH="1" flipV="1">
                <a:off x="4120979" y="4221758"/>
                <a:ext cx="432486" cy="3714"/>
              </a:xfrm>
              <a:prstGeom prst="line">
                <a:avLst/>
              </a:prstGeom>
            </p:spPr>
            <p:style>
              <a:lnRef idx="2">
                <a:schemeClr val="dk1"/>
              </a:lnRef>
              <a:fillRef idx="0">
                <a:schemeClr val="dk1"/>
              </a:fillRef>
              <a:effectRef idx="1">
                <a:schemeClr val="dk1"/>
              </a:effectRef>
              <a:fontRef idx="minor">
                <a:schemeClr val="tx1"/>
              </a:fontRef>
            </p:style>
          </p:cxnSp>
          <p:cxnSp>
            <p:nvCxnSpPr>
              <p:cNvPr id="96" name="直線コネクタ 43"/>
              <p:cNvCxnSpPr/>
              <p:nvPr/>
            </p:nvCxnSpPr>
            <p:spPr>
              <a:xfrm flipH="1" flipV="1">
                <a:off x="4120979" y="4936287"/>
                <a:ext cx="432486" cy="3714"/>
              </a:xfrm>
              <a:prstGeom prst="line">
                <a:avLst/>
              </a:prstGeom>
            </p:spPr>
            <p:style>
              <a:lnRef idx="2">
                <a:schemeClr val="dk1"/>
              </a:lnRef>
              <a:fillRef idx="0">
                <a:schemeClr val="dk1"/>
              </a:fillRef>
              <a:effectRef idx="1">
                <a:schemeClr val="dk1"/>
              </a:effectRef>
              <a:fontRef idx="minor">
                <a:schemeClr val="tx1"/>
              </a:fontRef>
            </p:style>
          </p:cxnSp>
          <p:cxnSp>
            <p:nvCxnSpPr>
              <p:cNvPr id="97" name="直線コネクタ 44"/>
              <p:cNvCxnSpPr/>
              <p:nvPr/>
            </p:nvCxnSpPr>
            <p:spPr>
              <a:xfrm flipH="1" flipV="1">
                <a:off x="4114800" y="5683732"/>
                <a:ext cx="432486" cy="3714"/>
              </a:xfrm>
              <a:prstGeom prst="line">
                <a:avLst/>
              </a:prstGeom>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364035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PREE</a:t>
            </a:r>
            <a:endParaRPr lang="en-AU" dirty="0"/>
          </a:p>
        </p:txBody>
      </p:sp>
    </p:spTree>
    <p:extLst>
      <p:ext uri="{BB962C8B-B14F-4D97-AF65-F5344CB8AC3E}">
        <p14:creationId xmlns:p14="http://schemas.microsoft.com/office/powerpoint/2010/main" val="171989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5" y="918141"/>
            <a:ext cx="9540873" cy="5021944"/>
          </a:xfrm>
        </p:spPr>
        <p:txBody>
          <a:bodyPr rIns="144000"/>
          <a:lstStyle/>
          <a:p>
            <a:pPr marL="342900" lvl="0" indent="-342900" fontAlgn="base">
              <a:buNone/>
              <a:defRPr/>
            </a:pPr>
            <a:r>
              <a:rPr lang="en-AU" altLang="ja-JP" dirty="0">
                <a:latin typeface="+mj-lt"/>
              </a:rPr>
              <a:t>Initiated by APEC Energy Ministers’ 2007 Darwin </a:t>
            </a:r>
            <a:r>
              <a:rPr lang="en-AU" altLang="ja-JP" dirty="0" smtClean="0">
                <a:latin typeface="+mj-lt"/>
              </a:rPr>
              <a:t>Declaration</a:t>
            </a:r>
            <a:endParaRPr lang="en-AU" altLang="ja-JP" dirty="0">
              <a:latin typeface="+mj-lt"/>
            </a:endParaRPr>
          </a:p>
          <a:p>
            <a:pPr marL="342900" lvl="0" indent="-342900" fontAlgn="base">
              <a:buFontTx/>
              <a:buChar char="•"/>
              <a:defRPr/>
            </a:pPr>
            <a:r>
              <a:rPr lang="en-AU" altLang="ja-JP" sz="2000" dirty="0">
                <a:latin typeface="+mj-lt"/>
              </a:rPr>
              <a:t>Broad review of energy efficiency policies and measure</a:t>
            </a:r>
            <a:endParaRPr lang="en-US" altLang="ja-JP" sz="2000" dirty="0">
              <a:latin typeface="+mj-lt"/>
            </a:endParaRPr>
          </a:p>
          <a:p>
            <a:pPr marL="342900" lvl="0" indent="-342900" fontAlgn="base">
              <a:buFontTx/>
              <a:buChar char="•"/>
              <a:defRPr/>
            </a:pPr>
            <a:r>
              <a:rPr lang="en-US" altLang="ja-JP" sz="2000" dirty="0">
                <a:latin typeface="+mj-lt"/>
              </a:rPr>
              <a:t>Provide recommendations on potential improvements</a:t>
            </a:r>
          </a:p>
          <a:p>
            <a:pPr marL="879475" lvl="2" indent="-342900" fontAlgn="base">
              <a:defRPr/>
            </a:pPr>
            <a:r>
              <a:rPr lang="en-US" altLang="ja-JP" sz="2000" dirty="0" smtClean="0">
                <a:latin typeface="+mj-lt"/>
              </a:rPr>
              <a:t>Peer review by visiting experts</a:t>
            </a:r>
            <a:endParaRPr lang="en-US" altLang="ja-JP" sz="1200" dirty="0" smtClean="0">
              <a:latin typeface="+mj-lt"/>
            </a:endParaRPr>
          </a:p>
          <a:p>
            <a:pPr marL="342900" indent="-342900" fontAlgn="base">
              <a:buFontTx/>
              <a:buChar char="•"/>
              <a:defRPr/>
            </a:pPr>
            <a:r>
              <a:rPr lang="en-US" altLang="ja-JP" sz="2000" dirty="0" smtClean="0">
                <a:latin typeface="+mj-lt"/>
              </a:rPr>
              <a:t>PREE </a:t>
            </a:r>
            <a:r>
              <a:rPr lang="en-US" altLang="ja-JP" sz="2000" dirty="0">
                <a:latin typeface="+mj-lt"/>
              </a:rPr>
              <a:t>has been hosted by </a:t>
            </a:r>
            <a:r>
              <a:rPr lang="en-US" altLang="ja-JP" sz="2000" dirty="0" smtClean="0">
                <a:latin typeface="+mj-lt"/>
              </a:rPr>
              <a:t>11 Economies</a:t>
            </a:r>
          </a:p>
          <a:p>
            <a:pPr marL="879475" lvl="2" indent="-342900" fontAlgn="base">
              <a:defRPr/>
            </a:pPr>
            <a:r>
              <a:rPr lang="en-US" altLang="ja-JP" sz="2000" dirty="0" smtClean="0">
                <a:latin typeface="+mj-lt"/>
              </a:rPr>
              <a:t>New Zealand, Chile, Viet Nam, Thailand, Chinese Taipei, Peru, Malaysia, Indonesia, Brunei Darussalam, and Mexico.</a:t>
            </a:r>
          </a:p>
          <a:p>
            <a:pPr fontAlgn="base">
              <a:buFont typeface="Arial" panose="020B0604020202020204" pitchFamily="34" charset="0"/>
              <a:buChar char="•"/>
              <a:defRPr/>
            </a:pPr>
            <a:r>
              <a:rPr lang="en-US" altLang="ja-JP" sz="2000" dirty="0">
                <a:latin typeface="+mj-lt"/>
              </a:rPr>
              <a:t>Follow-up </a:t>
            </a:r>
            <a:r>
              <a:rPr lang="en-US" altLang="ja-JP" sz="2000" dirty="0" smtClean="0">
                <a:latin typeface="+mj-lt"/>
              </a:rPr>
              <a:t>PREE hosted by 3 economies</a:t>
            </a:r>
          </a:p>
          <a:p>
            <a:pPr lvl="2" fontAlgn="base">
              <a:defRPr/>
            </a:pPr>
            <a:r>
              <a:rPr lang="en-US" altLang="ja-JP" sz="2000" dirty="0" smtClean="0">
                <a:latin typeface="+mj-lt"/>
              </a:rPr>
              <a:t>Viet Nam, Philippines, Thailand. </a:t>
            </a:r>
          </a:p>
          <a:p>
            <a:pPr lvl="2" fontAlgn="base">
              <a:defRPr/>
            </a:pPr>
            <a:endParaRPr lang="en-US" altLang="ja-JP" sz="2000" dirty="0" smtClean="0">
              <a:latin typeface="+mj-lt"/>
            </a:endParaRPr>
          </a:p>
          <a:p>
            <a:pPr marL="0" indent="0" algn="ctr" fontAlgn="base">
              <a:buNone/>
              <a:defRPr/>
            </a:pPr>
            <a:r>
              <a:rPr lang="en-US" altLang="ja-JP" sz="2000" dirty="0">
                <a:solidFill>
                  <a:srgbClr val="FF0000"/>
                </a:solidFill>
                <a:latin typeface="+mj-lt"/>
              </a:rPr>
              <a:t>http://aperc.ieej.or.jp/publications/reports/pree.php</a:t>
            </a: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PREE</a:t>
            </a:r>
            <a:endParaRPr lang="en-US" altLang="zh-TW" sz="2400" dirty="0">
              <a:solidFill>
                <a:srgbClr val="FFFFFF"/>
              </a:solidFill>
              <a:cs typeface="Arial" charset="0"/>
            </a:endParaRPr>
          </a:p>
        </p:txBody>
      </p:sp>
    </p:spTree>
    <p:extLst>
      <p:ext uri="{BB962C8B-B14F-4D97-AF65-F5344CB8AC3E}">
        <p14:creationId xmlns:p14="http://schemas.microsoft.com/office/powerpoint/2010/main" val="266559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021944"/>
          </a:xfrm>
        </p:spPr>
        <p:txBody>
          <a:bodyPr rIns="144000"/>
          <a:lstStyle/>
          <a:p>
            <a:pPr marL="342900" indent="-342900">
              <a:buFont typeface="Arial" panose="020B0604020202020204" pitchFamily="34" charset="0"/>
              <a:buChar char="•"/>
            </a:pPr>
            <a:r>
              <a:rPr lang="en-AU" altLang="ja-JP" dirty="0" smtClean="0">
                <a:latin typeface="+mj-lt"/>
              </a:rPr>
              <a:t>PREE also includes:</a:t>
            </a:r>
            <a:endParaRPr lang="en-AU" altLang="ja-JP" dirty="0">
              <a:latin typeface="+mj-lt"/>
            </a:endParaRPr>
          </a:p>
          <a:p>
            <a:pPr marL="800100" lvl="1" indent="-342900"/>
            <a:r>
              <a:rPr lang="en-AU" altLang="ja-JP" sz="2000" dirty="0" smtClean="0">
                <a:latin typeface="+mj-lt"/>
              </a:rPr>
              <a:t>Energy </a:t>
            </a:r>
            <a:r>
              <a:rPr lang="en-AU" altLang="ja-JP" sz="2000" dirty="0">
                <a:latin typeface="+mj-lt"/>
              </a:rPr>
              <a:t>Efficiency Policy </a:t>
            </a:r>
            <a:r>
              <a:rPr lang="en-AU" altLang="ja-JP" sz="2000" dirty="0" smtClean="0">
                <a:latin typeface="+mj-lt"/>
              </a:rPr>
              <a:t>Workshop (EEP)</a:t>
            </a:r>
          </a:p>
          <a:p>
            <a:pPr marL="1076325" lvl="2" indent="-342900"/>
            <a:r>
              <a:rPr lang="en-AU" altLang="ja-JP" sz="2000" dirty="0" smtClean="0">
                <a:latin typeface="+mj-lt"/>
              </a:rPr>
              <a:t>One-day capacity building workshop</a:t>
            </a:r>
          </a:p>
          <a:p>
            <a:pPr marL="1076325" lvl="2" indent="-342900"/>
            <a:r>
              <a:rPr lang="en-AU" altLang="ja-JP" sz="2000" dirty="0" smtClean="0">
                <a:latin typeface="+mj-lt"/>
              </a:rPr>
              <a:t>Topic selected in consultation with APEC economies</a:t>
            </a:r>
          </a:p>
          <a:p>
            <a:pPr marL="1076325" lvl="2" indent="-342900"/>
            <a:r>
              <a:rPr lang="en-AU" altLang="ja-JP" sz="2000" dirty="0" smtClean="0">
                <a:latin typeface="+mj-lt"/>
              </a:rPr>
              <a:t>Three carried out to date</a:t>
            </a:r>
            <a:endParaRPr lang="en-AU" altLang="ja-JP" sz="2000" dirty="0">
              <a:latin typeface="+mj-lt"/>
            </a:endParaRPr>
          </a:p>
          <a:p>
            <a:pPr marL="800100" lvl="1" indent="-342900"/>
            <a:r>
              <a:rPr lang="en-AU" altLang="ja-JP" sz="2000" dirty="0">
                <a:latin typeface="+mj-lt"/>
              </a:rPr>
              <a:t>Energy Efficiency Policy </a:t>
            </a:r>
            <a:r>
              <a:rPr lang="en-AU" altLang="ja-JP" sz="2000" dirty="0" smtClean="0">
                <a:latin typeface="+mj-lt"/>
              </a:rPr>
              <a:t>Compendium</a:t>
            </a:r>
          </a:p>
          <a:p>
            <a:pPr marL="1076325" lvl="2" indent="-342900"/>
            <a:r>
              <a:rPr lang="en-AU" altLang="ja-JP" sz="2000" dirty="0" smtClean="0">
                <a:latin typeface="+mj-lt"/>
              </a:rPr>
              <a:t>Repository for energy policies of APEC member economies.</a:t>
            </a:r>
          </a:p>
          <a:p>
            <a:pPr marL="1076325" lvl="2" indent="-342900"/>
            <a:r>
              <a:rPr lang="en-AU" altLang="ja-JP" sz="2000" dirty="0" smtClean="0">
                <a:latin typeface="+mj-lt"/>
              </a:rPr>
              <a:t>Latest update from 2015 available from:</a:t>
            </a:r>
          </a:p>
          <a:p>
            <a:pPr marL="733425" lvl="2" indent="0" algn="ctr">
              <a:buNone/>
            </a:pPr>
            <a:r>
              <a:rPr lang="en-AU" altLang="ja-JP" sz="2000" dirty="0">
                <a:solidFill>
                  <a:srgbClr val="FF0000"/>
                </a:solidFill>
                <a:latin typeface="+mj-lt"/>
              </a:rPr>
              <a:t>http://aperc.ieej.or.jp/publications/reports/compendium.php </a:t>
            </a: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PREE</a:t>
            </a:r>
            <a:endParaRPr lang="en-US" altLang="zh-TW" sz="2400" dirty="0">
              <a:solidFill>
                <a:srgbClr val="FFFFFF"/>
              </a:solidFill>
              <a:cs typeface="Arial" charset="0"/>
            </a:endParaRPr>
          </a:p>
        </p:txBody>
      </p:sp>
    </p:spTree>
    <p:extLst>
      <p:ext uri="{BB962C8B-B14F-4D97-AF65-F5344CB8AC3E}">
        <p14:creationId xmlns:p14="http://schemas.microsoft.com/office/powerpoint/2010/main" val="373498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8" name="テキスト プレースホルダー 1"/>
          <p:cNvSpPr>
            <a:spLocks noGrp="1"/>
          </p:cNvSpPr>
          <p:nvPr>
            <p:ph sz="quarter" idx="12"/>
          </p:nvPr>
        </p:nvSpPr>
        <p:spPr>
          <a:xfrm>
            <a:off x="182564" y="1045029"/>
            <a:ext cx="9540873" cy="5255056"/>
          </a:xfrm>
        </p:spPr>
        <p:txBody>
          <a:bodyPr rIns="144000"/>
          <a:lstStyle/>
          <a:p>
            <a:pPr marL="342900" indent="-342900">
              <a:buFont typeface="Arial" panose="020B0604020202020204" pitchFamily="34" charset="0"/>
              <a:buChar char="•"/>
            </a:pPr>
            <a:r>
              <a:rPr lang="en-AU" altLang="ja-JP" dirty="0" smtClean="0">
                <a:latin typeface="+mj-lt"/>
              </a:rPr>
              <a:t>PREE in Mexico:</a:t>
            </a:r>
            <a:endParaRPr lang="en-AU" altLang="ja-JP" dirty="0">
              <a:latin typeface="+mj-lt"/>
            </a:endParaRPr>
          </a:p>
          <a:p>
            <a:pPr marL="800100" lvl="1" indent="-342900"/>
            <a:r>
              <a:rPr lang="en-AU" altLang="ja-JP" sz="2000" dirty="0" smtClean="0">
                <a:latin typeface="+mj-lt"/>
              </a:rPr>
              <a:t>6 – 10 March 2017</a:t>
            </a:r>
            <a:endParaRPr lang="en-AU" altLang="ja-JP" sz="2000" dirty="0">
              <a:latin typeface="+mj-lt"/>
            </a:endParaRPr>
          </a:p>
          <a:p>
            <a:pPr marL="800100" lvl="1" indent="-342900"/>
            <a:r>
              <a:rPr lang="en-AU" altLang="ja-JP" sz="2000" dirty="0" smtClean="0">
                <a:latin typeface="+mj-lt"/>
              </a:rPr>
              <a:t>Team of 11 international and APERC experts including: New Zealand, United States, Thailand, China, Chinese Taipei, Mexico, Philippines, and Japan.  </a:t>
            </a:r>
          </a:p>
          <a:p>
            <a:pPr marL="800100" lvl="1" indent="-342900"/>
            <a:r>
              <a:rPr lang="en-AU" altLang="ja-JP" sz="2000" dirty="0" smtClean="0">
                <a:latin typeface="+mj-lt"/>
              </a:rPr>
              <a:t>Complete review of energy efficiency in the economy.</a:t>
            </a:r>
          </a:p>
          <a:p>
            <a:pPr marL="800100" lvl="1" indent="-342900"/>
            <a:r>
              <a:rPr lang="en-AU" altLang="ja-JP" sz="2000" dirty="0" smtClean="0">
                <a:latin typeface="+mj-lt"/>
              </a:rPr>
              <a:t>Some highlights include: </a:t>
            </a:r>
          </a:p>
          <a:p>
            <a:pPr marL="1076325" lvl="2" indent="-342900"/>
            <a:r>
              <a:rPr lang="en-AU" altLang="ja-JP" sz="2000" dirty="0" smtClean="0">
                <a:latin typeface="+mj-lt"/>
              </a:rPr>
              <a:t>Mexico is implementing a significant energy reform to liberalize energy markets. </a:t>
            </a:r>
          </a:p>
          <a:p>
            <a:pPr marL="1076325" lvl="2" indent="-342900"/>
            <a:r>
              <a:rPr lang="en-AU" altLang="ja-JP" sz="2000" dirty="0" smtClean="0">
                <a:latin typeface="+mj-lt"/>
              </a:rPr>
              <a:t>A growing and increasingly wealthy population is likely to increase energy demand significantly in coming years. </a:t>
            </a:r>
          </a:p>
          <a:p>
            <a:pPr marL="1076325" lvl="2" indent="-342900"/>
            <a:r>
              <a:rPr lang="en-AU" altLang="ja-JP" sz="2000" dirty="0" smtClean="0">
                <a:latin typeface="+mj-lt"/>
              </a:rPr>
              <a:t>Efficiency can provide much needed relief from this growth. </a:t>
            </a:r>
          </a:p>
          <a:p>
            <a:pPr marL="800100" lvl="1" indent="-342900"/>
            <a:r>
              <a:rPr lang="en-AU" altLang="ja-JP" sz="2000" dirty="0" smtClean="0">
                <a:latin typeface="+mj-lt"/>
              </a:rPr>
              <a:t>Report will be available before the next EGEEC meeting. </a:t>
            </a:r>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PREE</a:t>
            </a:r>
            <a:endParaRPr lang="en-US" altLang="zh-TW" sz="2400" dirty="0">
              <a:solidFill>
                <a:srgbClr val="FFFFFF"/>
              </a:solidFill>
              <a:cs typeface="Arial" charset="0"/>
            </a:endParaRPr>
          </a:p>
        </p:txBody>
      </p:sp>
    </p:spTree>
    <p:extLst>
      <p:ext uri="{BB962C8B-B14F-4D97-AF65-F5344CB8AC3E}">
        <p14:creationId xmlns:p14="http://schemas.microsoft.com/office/powerpoint/2010/main" val="165945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4294967295"/>
          </p:nvPr>
        </p:nvSpPr>
        <p:spPr>
          <a:xfrm>
            <a:off x="182564" y="5940085"/>
            <a:ext cx="9540874" cy="360000"/>
          </a:xfrm>
          <a:prstGeom prst="rect">
            <a:avLst/>
          </a:prstGeom>
        </p:spPr>
        <p:txBody>
          <a:bodyPr/>
          <a:lstStyle/>
          <a:p>
            <a:endParaRPr lang="en-US" altLang="ja-JP" dirty="0"/>
          </a:p>
          <a:p>
            <a:endParaRPr kumimoji="1" lang="ja-JP" altLang="en-US" dirty="0"/>
          </a:p>
        </p:txBody>
      </p:sp>
      <p:sp>
        <p:nvSpPr>
          <p:cNvPr id="5" name="タイトル 4"/>
          <p:cNvSpPr>
            <a:spLocks noGrp="1"/>
          </p:cNvSpPr>
          <p:nvPr>
            <p:ph type="title"/>
          </p:nvPr>
        </p:nvSpPr>
        <p:spPr>
          <a:solidFill>
            <a:schemeClr val="accent2">
              <a:alpha val="70000"/>
            </a:schemeClr>
          </a:solidFill>
        </p:spPr>
        <p:txBody>
          <a:bodyPr/>
          <a:lstStyle/>
          <a:p>
            <a:pPr marL="457200" indent="-457200" fontAlgn="base">
              <a:spcAft>
                <a:spcPct val="0"/>
              </a:spcAft>
            </a:pPr>
            <a:r>
              <a:rPr lang="en-AU" altLang="zh-TW" sz="2400" dirty="0" smtClean="0">
                <a:solidFill>
                  <a:srgbClr val="FFFFFF"/>
                </a:solidFill>
                <a:cs typeface="Arial" charset="0"/>
              </a:rPr>
              <a:t>PREE</a:t>
            </a:r>
            <a:endParaRPr lang="en-US" altLang="zh-TW" sz="2400" dirty="0">
              <a:solidFill>
                <a:srgbClr val="FFFFFF"/>
              </a:solidFill>
              <a:cs typeface="Arial" charset="0"/>
            </a:endParaRPr>
          </a:p>
        </p:txBody>
      </p:sp>
      <p:sp>
        <p:nvSpPr>
          <p:cNvPr id="4" name="TextBox 3"/>
          <p:cNvSpPr txBox="1"/>
          <p:nvPr/>
        </p:nvSpPr>
        <p:spPr>
          <a:xfrm>
            <a:off x="3598867" y="1410411"/>
            <a:ext cx="2708264" cy="461665"/>
          </a:xfrm>
          <a:prstGeom prst="rect">
            <a:avLst/>
          </a:prstGeom>
        </p:spPr>
        <p:txBody>
          <a:bodyPr wrap="square" lIns="0" r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altLang="ja-JP" sz="2400" b="1" i="1" dirty="0" smtClean="0">
                <a:solidFill>
                  <a:schemeClr val="tx2">
                    <a:lumMod val="40000"/>
                    <a:lumOff val="60000"/>
                  </a:schemeClr>
                </a:solidFill>
              </a:rPr>
              <a:t>PREE in Mexico</a:t>
            </a:r>
            <a:endParaRPr kumimoji="1" lang="ja-JP" altLang="en-US" sz="2400" b="1" i="1" u="none" strike="noStrike" kern="1200" cap="none" spc="0" normalizeH="0" baseline="0" noProof="0" dirty="0" smtClean="0">
              <a:ln>
                <a:noFill/>
              </a:ln>
              <a:solidFill>
                <a:schemeClr val="tx2">
                  <a:lumMod val="40000"/>
                  <a:lumOff val="60000"/>
                </a:schemeClr>
              </a:solidFill>
              <a:effectLst/>
              <a:uLnTx/>
              <a:uFillTx/>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28598" y="1978814"/>
            <a:ext cx="9448801" cy="4141271"/>
          </a:xfrm>
          <a:prstGeom prst="rect">
            <a:avLst/>
          </a:prstGeom>
        </p:spPr>
      </p:pic>
    </p:spTree>
    <p:extLst>
      <p:ext uri="{BB962C8B-B14F-4D97-AF65-F5344CB8AC3E}">
        <p14:creationId xmlns:p14="http://schemas.microsoft.com/office/powerpoint/2010/main" val="2981447450"/>
      </p:ext>
    </p:extLst>
  </p:cSld>
  <p:clrMapOvr>
    <a:masterClrMapping/>
  </p:clrMapOvr>
</p:sld>
</file>

<file path=ppt/theme/theme1.xml><?xml version="1.0" encoding="utf-8"?>
<a:theme xmlns:a="http://schemas.openxmlformats.org/drawingml/2006/main" name="Title Master">
  <a:themeElements>
    <a:clrScheme name="APEC PPT">
      <a:dk1>
        <a:sysClr val="windowText" lastClr="000000"/>
      </a:dk1>
      <a:lt1>
        <a:sysClr val="window" lastClr="FFFFFF"/>
      </a:lt1>
      <a:dk2>
        <a:srgbClr val="1F497D"/>
      </a:dk2>
      <a:lt2>
        <a:srgbClr val="EEECE1"/>
      </a:lt2>
      <a:accent1>
        <a:srgbClr val="1D2088"/>
      </a:accent1>
      <a:accent2>
        <a:srgbClr val="28A7E1"/>
      </a:accent2>
      <a:accent3>
        <a:srgbClr val="DF5327"/>
      </a:accent3>
      <a:accent4>
        <a:srgbClr val="A6B727"/>
      </a:accent4>
      <a:accent5>
        <a:srgbClr val="FEC306"/>
      </a:accent5>
      <a:accent6>
        <a:srgbClr val="7E74E5"/>
      </a:accent6>
      <a:hlink>
        <a:srgbClr val="0000FF"/>
      </a:hlink>
      <a:folHlink>
        <a:srgbClr val="800080"/>
      </a:folHlink>
    </a:clrScheme>
    <a:fontScheme name="APERC">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lIns="0" rIns="0" anchor="ctr"/>
      <a:lstStyle>
        <a:defPPr marL="0" marR="0" indent="0" algn="l" defTabSz="457200" rtl="0" eaLnBrk="1" fontAlgn="auto" latinLnBrk="0" hangingPunct="1">
          <a:lnSpc>
            <a:spcPct val="100000"/>
          </a:lnSpc>
          <a:spcBef>
            <a:spcPts val="0"/>
          </a:spcBef>
          <a:spcAft>
            <a:spcPts val="0"/>
          </a:spcAft>
          <a:buClrTx/>
          <a:buSzTx/>
          <a:buFontTx/>
          <a:buNone/>
          <a:tabLst/>
          <a:defRPr kumimoji="1" sz="1200" b="1" i="1" u="none" strike="noStrike" kern="1200" cap="none" spc="0" normalizeH="0" baseline="0" noProof="0" dirty="0" smtClean="0">
            <a:ln>
              <a:noFill/>
            </a:ln>
            <a:solidFill>
              <a:schemeClr val="tx2">
                <a:lumMod val="40000"/>
                <a:lumOff val="6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Contents Template">
  <a:themeElements>
    <a:clrScheme name="ユーザー定義 5">
      <a:dk1>
        <a:sysClr val="windowText" lastClr="000000"/>
      </a:dk1>
      <a:lt1>
        <a:sysClr val="window" lastClr="FFFFFF"/>
      </a:lt1>
      <a:dk2>
        <a:srgbClr val="1F497D"/>
      </a:dk2>
      <a:lt2>
        <a:srgbClr val="EEECE1"/>
      </a:lt2>
      <a:accent1>
        <a:srgbClr val="1D2088"/>
      </a:accent1>
      <a:accent2>
        <a:srgbClr val="28A7E1"/>
      </a:accent2>
      <a:accent3>
        <a:srgbClr val="DF5327"/>
      </a:accent3>
      <a:accent4>
        <a:srgbClr val="A6B727"/>
      </a:accent4>
      <a:accent5>
        <a:srgbClr val="FEC306"/>
      </a:accent5>
      <a:accent6>
        <a:srgbClr val="7E74E5"/>
      </a:accent6>
      <a:hlink>
        <a:srgbClr val="0000FF"/>
      </a:hlink>
      <a:folHlink>
        <a:srgbClr val="800080"/>
      </a:folHlink>
    </a:clrScheme>
    <a:fontScheme name="APERC">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lIns="0" rIns="0" anchor="ctr"/>
      <a:lstStyle>
        <a:defPPr marL="0" marR="0" indent="0" algn="l" defTabSz="457200" rtl="0" eaLnBrk="1" fontAlgn="auto" latinLnBrk="0" hangingPunct="1">
          <a:lnSpc>
            <a:spcPct val="100000"/>
          </a:lnSpc>
          <a:spcBef>
            <a:spcPts val="0"/>
          </a:spcBef>
          <a:spcAft>
            <a:spcPts val="0"/>
          </a:spcAft>
          <a:buClrTx/>
          <a:buSzTx/>
          <a:buFontTx/>
          <a:buNone/>
          <a:tabLst/>
          <a:defRPr kumimoji="1" sz="1200" b="1" i="1" u="none" strike="noStrike" kern="1200" cap="none" spc="0" normalizeH="0" baseline="0" noProof="0" dirty="0" smtClean="0">
            <a:ln>
              <a:noFill/>
            </a:ln>
            <a:solidFill>
              <a:schemeClr val="tx2">
                <a:lumMod val="40000"/>
                <a:lumOff val="6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PP_design_v1.potx</Template>
  <TotalTime>11740</TotalTime>
  <Words>1057</Words>
  <Application>Microsoft Office PowerPoint</Application>
  <PresentationFormat>A4 Paper (210x297 mm)</PresentationFormat>
  <Paragraphs>197</Paragraphs>
  <Slides>21</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ＭＳ Ｐゴシック</vt:lpstr>
      <vt:lpstr>Arial</vt:lpstr>
      <vt:lpstr>Calibri</vt:lpstr>
      <vt:lpstr>Verdana</vt:lpstr>
      <vt:lpstr>Wingdings</vt:lpstr>
      <vt:lpstr>Title Master</vt:lpstr>
      <vt:lpstr>Contents Template</vt:lpstr>
      <vt:lpstr>50th APEC Expert Group on Energy Efficiency and Conservation APERC’s Energy Efficiency Cooperative Activities Update: Peer Review on Energy Efficiency</vt:lpstr>
      <vt:lpstr>1. APERC background</vt:lpstr>
      <vt:lpstr>APERC Background</vt:lpstr>
      <vt:lpstr>APERC Background</vt:lpstr>
      <vt:lpstr>2. PREE</vt:lpstr>
      <vt:lpstr>PREE</vt:lpstr>
      <vt:lpstr>PREE</vt:lpstr>
      <vt:lpstr>PREE</vt:lpstr>
      <vt:lpstr>PREE</vt:lpstr>
      <vt:lpstr>Energy Efficiency Policy Workshop (EEP)</vt:lpstr>
      <vt:lpstr>Energy Efficiency Policy Compendium</vt:lpstr>
      <vt:lpstr>3. Next steps</vt:lpstr>
      <vt:lpstr>PREE - Next</vt:lpstr>
      <vt:lpstr>Energy Efficiency Policy Workshop (EEP) - Next</vt:lpstr>
      <vt:lpstr>EEP Framework</vt:lpstr>
      <vt:lpstr>Energy Efficiency Policy Compendium - Next</vt:lpstr>
      <vt:lpstr>Energy Efficiency Policy Compendium - Next</vt:lpstr>
      <vt:lpstr>Energy Efficiency Policy Compendium - Next</vt:lpstr>
      <vt:lpstr>Energy Efficiency Policy Compendium - Next</vt:lpstr>
      <vt:lpstr>APERC Requests</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mac</dc:creator>
  <cp:lastModifiedBy>Brown-Santirso Martin Miguel</cp:lastModifiedBy>
  <cp:revision>291</cp:revision>
  <cp:lastPrinted>2017-10-03T10:00:02Z</cp:lastPrinted>
  <dcterms:created xsi:type="dcterms:W3CDTF">2016-04-04T01:30:48Z</dcterms:created>
  <dcterms:modified xsi:type="dcterms:W3CDTF">2017-10-03T10:00:58Z</dcterms:modified>
</cp:coreProperties>
</file>