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handoutMasterIdLst>
    <p:handoutMasterId r:id="rId20"/>
  </p:handoutMasterIdLst>
  <p:sldIdLst>
    <p:sldId id="256" r:id="rId2"/>
    <p:sldId id="276" r:id="rId3"/>
    <p:sldId id="258" r:id="rId4"/>
    <p:sldId id="257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77" r:id="rId15"/>
    <p:sldId id="278" r:id="rId16"/>
    <p:sldId id="279" r:id="rId17"/>
    <p:sldId id="28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9C96"/>
    <a:srgbClr val="23A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05" autoAdjust="0"/>
    <p:restoredTop sz="94660"/>
  </p:normalViewPr>
  <p:slideViewPr>
    <p:cSldViewPr>
      <p:cViewPr>
        <p:scale>
          <a:sx n="80" d="100"/>
          <a:sy n="8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934" y="-65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2B9E61-D213-4A77-AA01-E28FAF6D905F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E8829D90-BE06-4463-8198-1CD22B488FB5}">
      <dgm:prSet phldrT="[Text]" custT="1"/>
      <dgm:spPr/>
      <dgm:t>
        <a:bodyPr/>
        <a:lstStyle/>
        <a:p>
          <a:r>
            <a:rPr lang="en-US" sz="1400" strike="noStrike" baseline="0" dirty="0" smtClean="0">
              <a:solidFill>
                <a:sysClr val="windowText" lastClr="000000"/>
              </a:solidFill>
            </a:rPr>
            <a:t>Establish economies’ willingness to participate and identify their needs and funding sources</a:t>
          </a:r>
          <a:endParaRPr lang="en-US" sz="1400" strike="noStrike" baseline="0" dirty="0">
            <a:solidFill>
              <a:sysClr val="windowText" lastClr="000000"/>
            </a:solidFill>
          </a:endParaRPr>
        </a:p>
      </dgm:t>
    </dgm:pt>
    <dgm:pt modelId="{0E2CAF11-F4D7-463A-83ED-F1888002C036}" type="parTrans" cxnId="{D5572800-4040-4162-A2A8-5A05E0ECA710}">
      <dgm:prSet/>
      <dgm:spPr/>
      <dgm:t>
        <a:bodyPr/>
        <a:lstStyle/>
        <a:p>
          <a:endParaRPr lang="en-US"/>
        </a:p>
      </dgm:t>
    </dgm:pt>
    <dgm:pt modelId="{428647CE-9580-4B2C-8C86-B472982451F4}" type="sibTrans" cxnId="{D5572800-4040-4162-A2A8-5A05E0ECA710}">
      <dgm:prSet/>
      <dgm:spPr/>
      <dgm:t>
        <a:bodyPr/>
        <a:lstStyle/>
        <a:p>
          <a:endParaRPr lang="en-US"/>
        </a:p>
      </dgm:t>
    </dgm:pt>
    <dgm:pt modelId="{06FCC3A8-7BAE-4DA4-A151-184793102341}">
      <dgm:prSet phldrT="[Text]" custT="1"/>
      <dgm:spPr/>
      <dgm:t>
        <a:bodyPr/>
        <a:lstStyle/>
        <a:p>
          <a:r>
            <a:rPr lang="en-US" sz="1400" dirty="0" smtClean="0"/>
            <a:t>Establish </a:t>
          </a:r>
          <a:r>
            <a:rPr lang="en-US" sz="1400" dirty="0"/>
            <a:t>bilateral or multilateral MOUs on sharing compliance testing </a:t>
          </a:r>
          <a:r>
            <a:rPr lang="en-US" sz="1400" dirty="0" smtClean="0"/>
            <a:t>information</a:t>
          </a:r>
          <a:endParaRPr lang="en-US" sz="1400" dirty="0"/>
        </a:p>
      </dgm:t>
    </dgm:pt>
    <dgm:pt modelId="{63DB6855-BB0D-4E83-BA85-C1E8BA586DEA}" type="parTrans" cxnId="{72DAC79E-6CB3-4A4E-87DA-7E383EBD410F}">
      <dgm:prSet/>
      <dgm:spPr/>
      <dgm:t>
        <a:bodyPr/>
        <a:lstStyle/>
        <a:p>
          <a:endParaRPr lang="en-US"/>
        </a:p>
      </dgm:t>
    </dgm:pt>
    <dgm:pt modelId="{D17DA04E-FDB3-4D8E-A042-CA3AF6C7398D}" type="sibTrans" cxnId="{72DAC79E-6CB3-4A4E-87DA-7E383EBD410F}">
      <dgm:prSet/>
      <dgm:spPr/>
      <dgm:t>
        <a:bodyPr/>
        <a:lstStyle/>
        <a:p>
          <a:endParaRPr lang="en-US"/>
        </a:p>
      </dgm:t>
    </dgm:pt>
    <dgm:pt modelId="{7B69F645-B7CF-4424-8F9F-CF40F1C35E04}">
      <dgm:prSet phldrT="[Text]" custT="1"/>
      <dgm:spPr/>
      <dgm:t>
        <a:bodyPr/>
        <a:lstStyle/>
        <a:p>
          <a:r>
            <a:rPr lang="en-US" sz="1400" dirty="0">
              <a:solidFill>
                <a:sysClr val="windowText" lastClr="000000"/>
              </a:solidFill>
            </a:rPr>
            <a:t>Develop formal, regional </a:t>
          </a:r>
          <a:r>
            <a:rPr lang="en-US" sz="1400" dirty="0"/>
            <a:t>coordination of market </a:t>
          </a:r>
          <a:r>
            <a:rPr lang="en-US" sz="1400" dirty="0" smtClean="0"/>
            <a:t>surveillance </a:t>
          </a:r>
          <a:r>
            <a:rPr lang="en-US" sz="1400" dirty="0"/>
            <a:t>activities, e.g. testing</a:t>
          </a:r>
        </a:p>
      </dgm:t>
    </dgm:pt>
    <dgm:pt modelId="{87F59292-FCEB-4D53-B43A-998887AE7D8A}" type="parTrans" cxnId="{56532BD1-B3CB-4DD5-863E-6F79F121BF62}">
      <dgm:prSet/>
      <dgm:spPr/>
      <dgm:t>
        <a:bodyPr/>
        <a:lstStyle/>
        <a:p>
          <a:endParaRPr lang="en-US"/>
        </a:p>
      </dgm:t>
    </dgm:pt>
    <dgm:pt modelId="{891D1D79-581C-4523-96EA-F43882C5BF47}" type="sibTrans" cxnId="{56532BD1-B3CB-4DD5-863E-6F79F121BF62}">
      <dgm:prSet/>
      <dgm:spPr/>
      <dgm:t>
        <a:bodyPr/>
        <a:lstStyle/>
        <a:p>
          <a:endParaRPr lang="en-US"/>
        </a:p>
      </dgm:t>
    </dgm:pt>
    <dgm:pt modelId="{0388E3C8-43D8-446F-9148-236CAFE2395F}">
      <dgm:prSet phldrT="[Text]" custT="1"/>
      <dgm:spPr/>
      <dgm:t>
        <a:bodyPr/>
        <a:lstStyle/>
        <a:p>
          <a:r>
            <a:rPr lang="en-US" sz="1400" dirty="0" smtClean="0">
              <a:solidFill>
                <a:sysClr val="windowText" lastClr="000000"/>
              </a:solidFill>
            </a:rPr>
            <a:t>Establish </a:t>
          </a:r>
          <a:r>
            <a:rPr lang="en-US" sz="1400" dirty="0">
              <a:solidFill>
                <a:sysClr val="windowText" lastClr="000000"/>
              </a:solidFill>
            </a:rPr>
            <a:t>regular compliance information exchange &amp; identification of best practices</a:t>
          </a:r>
          <a:endParaRPr lang="en-US" sz="1400" strike="sngStrike" baseline="0" dirty="0">
            <a:solidFill>
              <a:sysClr val="windowText" lastClr="000000"/>
            </a:solidFill>
          </a:endParaRPr>
        </a:p>
      </dgm:t>
    </dgm:pt>
    <dgm:pt modelId="{6C55D942-8FB7-4D9A-8E80-13D4BEA5A724}" type="parTrans" cxnId="{48CFAB89-3C6A-4B46-92D1-7AA30548AB1F}">
      <dgm:prSet/>
      <dgm:spPr/>
      <dgm:t>
        <a:bodyPr/>
        <a:lstStyle/>
        <a:p>
          <a:endParaRPr lang="en-US"/>
        </a:p>
      </dgm:t>
    </dgm:pt>
    <dgm:pt modelId="{4CD1972A-37D6-4CB0-837C-7CEAA0A0C1F9}" type="sibTrans" cxnId="{48CFAB89-3C6A-4B46-92D1-7AA30548AB1F}">
      <dgm:prSet/>
      <dgm:spPr/>
      <dgm:t>
        <a:bodyPr/>
        <a:lstStyle/>
        <a:p>
          <a:endParaRPr lang="en-US"/>
        </a:p>
      </dgm:t>
    </dgm:pt>
    <dgm:pt modelId="{631425E5-60FF-42AC-B397-F5F30E2643C5}" type="pres">
      <dgm:prSet presAssocID="{7D2B9E61-D213-4A77-AA01-E28FAF6D905F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2DCE071-843E-45F6-BCF4-FC3009D3B6BA}" type="pres">
      <dgm:prSet presAssocID="{E8829D90-BE06-4463-8198-1CD22B488FB5}" presName="composite" presStyleCnt="0"/>
      <dgm:spPr/>
    </dgm:pt>
    <dgm:pt modelId="{C63EFD1B-BF2F-48EB-828F-06437C96F113}" type="pres">
      <dgm:prSet presAssocID="{E8829D90-BE06-4463-8198-1CD22B488FB5}" presName="LShape" presStyleLbl="alignNode1" presStyleIdx="0" presStyleCnt="7"/>
      <dgm:spPr/>
    </dgm:pt>
    <dgm:pt modelId="{22FF2B78-B41E-45D6-BF50-D6EDF37FAFBB}" type="pres">
      <dgm:prSet presAssocID="{E8829D90-BE06-4463-8198-1CD22B488FB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83CB4-3922-43FD-A94C-E99689EDE7BA}" type="pres">
      <dgm:prSet presAssocID="{E8829D90-BE06-4463-8198-1CD22B488FB5}" presName="Triangle" presStyleLbl="alignNode1" presStyleIdx="1" presStyleCnt="7"/>
      <dgm:spPr/>
    </dgm:pt>
    <dgm:pt modelId="{7C680A87-04CF-4A1E-96F5-AFF0A7EC0375}" type="pres">
      <dgm:prSet presAssocID="{428647CE-9580-4B2C-8C86-B472982451F4}" presName="sibTrans" presStyleCnt="0"/>
      <dgm:spPr/>
    </dgm:pt>
    <dgm:pt modelId="{07098EA8-6FC4-4F40-8E79-B493A08A09B8}" type="pres">
      <dgm:prSet presAssocID="{428647CE-9580-4B2C-8C86-B472982451F4}" presName="space" presStyleCnt="0"/>
      <dgm:spPr/>
    </dgm:pt>
    <dgm:pt modelId="{33EBE7DB-EA5E-45B3-9677-584C3D0F6D39}" type="pres">
      <dgm:prSet presAssocID="{0388E3C8-43D8-446F-9148-236CAFE2395F}" presName="composite" presStyleCnt="0"/>
      <dgm:spPr/>
    </dgm:pt>
    <dgm:pt modelId="{41F75F21-2313-408C-98C1-3EB3B005B828}" type="pres">
      <dgm:prSet presAssocID="{0388E3C8-43D8-446F-9148-236CAFE2395F}" presName="LShape" presStyleLbl="alignNode1" presStyleIdx="2" presStyleCnt="7"/>
      <dgm:spPr/>
    </dgm:pt>
    <dgm:pt modelId="{9365EE34-E722-42B5-85B4-CFAF0D054554}" type="pres">
      <dgm:prSet presAssocID="{0388E3C8-43D8-446F-9148-236CAFE2395F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8A254B-0CA2-4EC0-9975-CA3C6F7DB608}" type="pres">
      <dgm:prSet presAssocID="{0388E3C8-43D8-446F-9148-236CAFE2395F}" presName="Triangle" presStyleLbl="alignNode1" presStyleIdx="3" presStyleCnt="7"/>
      <dgm:spPr/>
    </dgm:pt>
    <dgm:pt modelId="{BFCC461B-E7E5-4DAA-89DA-1737A3297D94}" type="pres">
      <dgm:prSet presAssocID="{4CD1972A-37D6-4CB0-837C-7CEAA0A0C1F9}" presName="sibTrans" presStyleCnt="0"/>
      <dgm:spPr/>
    </dgm:pt>
    <dgm:pt modelId="{B176A74C-157D-4158-A9E3-C7220ACADB60}" type="pres">
      <dgm:prSet presAssocID="{4CD1972A-37D6-4CB0-837C-7CEAA0A0C1F9}" presName="space" presStyleCnt="0"/>
      <dgm:spPr/>
    </dgm:pt>
    <dgm:pt modelId="{9E70EA31-B01C-4775-964C-1C4487E6D89E}" type="pres">
      <dgm:prSet presAssocID="{06FCC3A8-7BAE-4DA4-A151-184793102341}" presName="composite" presStyleCnt="0"/>
      <dgm:spPr/>
    </dgm:pt>
    <dgm:pt modelId="{ECACF481-E48A-4FDF-80F6-BCD79B85DAB7}" type="pres">
      <dgm:prSet presAssocID="{06FCC3A8-7BAE-4DA4-A151-184793102341}" presName="LShape" presStyleLbl="alignNode1" presStyleIdx="4" presStyleCnt="7"/>
      <dgm:spPr/>
    </dgm:pt>
    <dgm:pt modelId="{5970270A-BCC2-42E5-AD5A-882DF2540BEB}" type="pres">
      <dgm:prSet presAssocID="{06FCC3A8-7BAE-4DA4-A151-184793102341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1080B-E68F-44CF-A5F6-68D8B1467518}" type="pres">
      <dgm:prSet presAssocID="{06FCC3A8-7BAE-4DA4-A151-184793102341}" presName="Triangle" presStyleLbl="alignNode1" presStyleIdx="5" presStyleCnt="7"/>
      <dgm:spPr/>
    </dgm:pt>
    <dgm:pt modelId="{EAF8A7EE-0A75-46D0-968C-930C6E558D5C}" type="pres">
      <dgm:prSet presAssocID="{D17DA04E-FDB3-4D8E-A042-CA3AF6C7398D}" presName="sibTrans" presStyleCnt="0"/>
      <dgm:spPr/>
    </dgm:pt>
    <dgm:pt modelId="{6B8FBBA4-D1D0-46C2-B64C-8B910BECEA6E}" type="pres">
      <dgm:prSet presAssocID="{D17DA04E-FDB3-4D8E-A042-CA3AF6C7398D}" presName="space" presStyleCnt="0"/>
      <dgm:spPr/>
    </dgm:pt>
    <dgm:pt modelId="{B1FE81A1-0137-4A30-BD1D-1E6B8A8991E1}" type="pres">
      <dgm:prSet presAssocID="{7B69F645-B7CF-4424-8F9F-CF40F1C35E04}" presName="composite" presStyleCnt="0"/>
      <dgm:spPr/>
    </dgm:pt>
    <dgm:pt modelId="{62E5D6F2-CC45-42D9-9114-9270013A0483}" type="pres">
      <dgm:prSet presAssocID="{7B69F645-B7CF-4424-8F9F-CF40F1C35E04}" presName="LShape" presStyleLbl="alignNode1" presStyleIdx="6" presStyleCnt="7"/>
      <dgm:spPr/>
    </dgm:pt>
    <dgm:pt modelId="{7BFD3EC6-51D0-4461-ACCB-1F313FA179C0}" type="pres">
      <dgm:prSet presAssocID="{7B69F645-B7CF-4424-8F9F-CF40F1C35E04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CFAB89-3C6A-4B46-92D1-7AA30548AB1F}" srcId="{7D2B9E61-D213-4A77-AA01-E28FAF6D905F}" destId="{0388E3C8-43D8-446F-9148-236CAFE2395F}" srcOrd="1" destOrd="0" parTransId="{6C55D942-8FB7-4D9A-8E80-13D4BEA5A724}" sibTransId="{4CD1972A-37D6-4CB0-837C-7CEAA0A0C1F9}"/>
    <dgm:cxn modelId="{1A755BBA-1452-4FCC-825E-D2D657427199}" type="presOf" srcId="{0388E3C8-43D8-446F-9148-236CAFE2395F}" destId="{9365EE34-E722-42B5-85B4-CFAF0D054554}" srcOrd="0" destOrd="0" presId="urn:microsoft.com/office/officeart/2009/3/layout/StepUpProcess"/>
    <dgm:cxn modelId="{56A2D706-5FA3-4A1F-91A6-9561A57E25EA}" type="presOf" srcId="{7B69F645-B7CF-4424-8F9F-CF40F1C35E04}" destId="{7BFD3EC6-51D0-4461-ACCB-1F313FA179C0}" srcOrd="0" destOrd="0" presId="urn:microsoft.com/office/officeart/2009/3/layout/StepUpProcess"/>
    <dgm:cxn modelId="{72DAC79E-6CB3-4A4E-87DA-7E383EBD410F}" srcId="{7D2B9E61-D213-4A77-AA01-E28FAF6D905F}" destId="{06FCC3A8-7BAE-4DA4-A151-184793102341}" srcOrd="2" destOrd="0" parTransId="{63DB6855-BB0D-4E83-BA85-C1E8BA586DEA}" sibTransId="{D17DA04E-FDB3-4D8E-A042-CA3AF6C7398D}"/>
    <dgm:cxn modelId="{99E867E0-4388-4233-A967-CE3E9C27ABAB}" type="presOf" srcId="{E8829D90-BE06-4463-8198-1CD22B488FB5}" destId="{22FF2B78-B41E-45D6-BF50-D6EDF37FAFBB}" srcOrd="0" destOrd="0" presId="urn:microsoft.com/office/officeart/2009/3/layout/StepUpProcess"/>
    <dgm:cxn modelId="{56532BD1-B3CB-4DD5-863E-6F79F121BF62}" srcId="{7D2B9E61-D213-4A77-AA01-E28FAF6D905F}" destId="{7B69F645-B7CF-4424-8F9F-CF40F1C35E04}" srcOrd="3" destOrd="0" parTransId="{87F59292-FCEB-4D53-B43A-998887AE7D8A}" sibTransId="{891D1D79-581C-4523-96EA-F43882C5BF47}"/>
    <dgm:cxn modelId="{D5572800-4040-4162-A2A8-5A05E0ECA710}" srcId="{7D2B9E61-D213-4A77-AA01-E28FAF6D905F}" destId="{E8829D90-BE06-4463-8198-1CD22B488FB5}" srcOrd="0" destOrd="0" parTransId="{0E2CAF11-F4D7-463A-83ED-F1888002C036}" sibTransId="{428647CE-9580-4B2C-8C86-B472982451F4}"/>
    <dgm:cxn modelId="{871069DC-BBDC-4D6A-AB1C-854C772DED2E}" type="presOf" srcId="{06FCC3A8-7BAE-4DA4-A151-184793102341}" destId="{5970270A-BCC2-42E5-AD5A-882DF2540BEB}" srcOrd="0" destOrd="0" presId="urn:microsoft.com/office/officeart/2009/3/layout/StepUpProcess"/>
    <dgm:cxn modelId="{C6817CB6-FEDF-4255-8A8D-08AD3E408F91}" type="presOf" srcId="{7D2B9E61-D213-4A77-AA01-E28FAF6D905F}" destId="{631425E5-60FF-42AC-B397-F5F30E2643C5}" srcOrd="0" destOrd="0" presId="urn:microsoft.com/office/officeart/2009/3/layout/StepUpProcess"/>
    <dgm:cxn modelId="{8C2BA454-7143-4788-AB8F-672834D638BE}" type="presParOf" srcId="{631425E5-60FF-42AC-B397-F5F30E2643C5}" destId="{B2DCE071-843E-45F6-BCF4-FC3009D3B6BA}" srcOrd="0" destOrd="0" presId="urn:microsoft.com/office/officeart/2009/3/layout/StepUpProcess"/>
    <dgm:cxn modelId="{7D1F597A-C620-4170-BE38-DE5C7BAEA027}" type="presParOf" srcId="{B2DCE071-843E-45F6-BCF4-FC3009D3B6BA}" destId="{C63EFD1B-BF2F-48EB-828F-06437C96F113}" srcOrd="0" destOrd="0" presId="urn:microsoft.com/office/officeart/2009/3/layout/StepUpProcess"/>
    <dgm:cxn modelId="{A68AF066-8AF6-4BAA-BE17-2EC512C7426F}" type="presParOf" srcId="{B2DCE071-843E-45F6-BCF4-FC3009D3B6BA}" destId="{22FF2B78-B41E-45D6-BF50-D6EDF37FAFBB}" srcOrd="1" destOrd="0" presId="urn:microsoft.com/office/officeart/2009/3/layout/StepUpProcess"/>
    <dgm:cxn modelId="{86B818A8-FC69-4706-8645-B5EF6056416B}" type="presParOf" srcId="{B2DCE071-843E-45F6-BCF4-FC3009D3B6BA}" destId="{36283CB4-3922-43FD-A94C-E99689EDE7BA}" srcOrd="2" destOrd="0" presId="urn:microsoft.com/office/officeart/2009/3/layout/StepUpProcess"/>
    <dgm:cxn modelId="{50BE4A67-AD9D-4064-8642-95368093D262}" type="presParOf" srcId="{631425E5-60FF-42AC-B397-F5F30E2643C5}" destId="{7C680A87-04CF-4A1E-96F5-AFF0A7EC0375}" srcOrd="1" destOrd="0" presId="urn:microsoft.com/office/officeart/2009/3/layout/StepUpProcess"/>
    <dgm:cxn modelId="{9A76AE27-ED07-446F-A5F1-CCC31C3CFC1B}" type="presParOf" srcId="{7C680A87-04CF-4A1E-96F5-AFF0A7EC0375}" destId="{07098EA8-6FC4-4F40-8E79-B493A08A09B8}" srcOrd="0" destOrd="0" presId="urn:microsoft.com/office/officeart/2009/3/layout/StepUpProcess"/>
    <dgm:cxn modelId="{0D170D4B-70A1-4073-BE97-8F62BB180931}" type="presParOf" srcId="{631425E5-60FF-42AC-B397-F5F30E2643C5}" destId="{33EBE7DB-EA5E-45B3-9677-584C3D0F6D39}" srcOrd="2" destOrd="0" presId="urn:microsoft.com/office/officeart/2009/3/layout/StepUpProcess"/>
    <dgm:cxn modelId="{062D0F3B-0D8A-410E-8870-A42DDDF7DE0B}" type="presParOf" srcId="{33EBE7DB-EA5E-45B3-9677-584C3D0F6D39}" destId="{41F75F21-2313-408C-98C1-3EB3B005B828}" srcOrd="0" destOrd="0" presId="urn:microsoft.com/office/officeart/2009/3/layout/StepUpProcess"/>
    <dgm:cxn modelId="{989A66E5-F59F-4295-BEEE-250DDC60F15E}" type="presParOf" srcId="{33EBE7DB-EA5E-45B3-9677-584C3D0F6D39}" destId="{9365EE34-E722-42B5-85B4-CFAF0D054554}" srcOrd="1" destOrd="0" presId="urn:microsoft.com/office/officeart/2009/3/layout/StepUpProcess"/>
    <dgm:cxn modelId="{CC84C0A3-0FC2-4821-B1AF-452856E3141E}" type="presParOf" srcId="{33EBE7DB-EA5E-45B3-9677-584C3D0F6D39}" destId="{A98A254B-0CA2-4EC0-9975-CA3C6F7DB608}" srcOrd="2" destOrd="0" presId="urn:microsoft.com/office/officeart/2009/3/layout/StepUpProcess"/>
    <dgm:cxn modelId="{48FEEACF-74B8-4340-B386-E181C3FFA302}" type="presParOf" srcId="{631425E5-60FF-42AC-B397-F5F30E2643C5}" destId="{BFCC461B-E7E5-4DAA-89DA-1737A3297D94}" srcOrd="3" destOrd="0" presId="urn:microsoft.com/office/officeart/2009/3/layout/StepUpProcess"/>
    <dgm:cxn modelId="{EA1A0E17-D506-440C-BC02-E9F85BBE76A0}" type="presParOf" srcId="{BFCC461B-E7E5-4DAA-89DA-1737A3297D94}" destId="{B176A74C-157D-4158-A9E3-C7220ACADB60}" srcOrd="0" destOrd="0" presId="urn:microsoft.com/office/officeart/2009/3/layout/StepUpProcess"/>
    <dgm:cxn modelId="{B54117B5-038A-4B97-9DB2-2AF8F8FDFD4D}" type="presParOf" srcId="{631425E5-60FF-42AC-B397-F5F30E2643C5}" destId="{9E70EA31-B01C-4775-964C-1C4487E6D89E}" srcOrd="4" destOrd="0" presId="urn:microsoft.com/office/officeart/2009/3/layout/StepUpProcess"/>
    <dgm:cxn modelId="{DBD831B2-E0ED-46B0-8606-442CA5DAA837}" type="presParOf" srcId="{9E70EA31-B01C-4775-964C-1C4487E6D89E}" destId="{ECACF481-E48A-4FDF-80F6-BCD79B85DAB7}" srcOrd="0" destOrd="0" presId="urn:microsoft.com/office/officeart/2009/3/layout/StepUpProcess"/>
    <dgm:cxn modelId="{ACFF69F8-F653-4378-9324-EDA8A4B0D5C8}" type="presParOf" srcId="{9E70EA31-B01C-4775-964C-1C4487E6D89E}" destId="{5970270A-BCC2-42E5-AD5A-882DF2540BEB}" srcOrd="1" destOrd="0" presId="urn:microsoft.com/office/officeart/2009/3/layout/StepUpProcess"/>
    <dgm:cxn modelId="{CCE1618E-4934-4BB8-A235-41CE268480C2}" type="presParOf" srcId="{9E70EA31-B01C-4775-964C-1C4487E6D89E}" destId="{09C1080B-E68F-44CF-A5F6-68D8B1467518}" srcOrd="2" destOrd="0" presId="urn:microsoft.com/office/officeart/2009/3/layout/StepUpProcess"/>
    <dgm:cxn modelId="{F19AA858-B65E-48F4-B495-6E0A58198E7F}" type="presParOf" srcId="{631425E5-60FF-42AC-B397-F5F30E2643C5}" destId="{EAF8A7EE-0A75-46D0-968C-930C6E558D5C}" srcOrd="5" destOrd="0" presId="urn:microsoft.com/office/officeart/2009/3/layout/StepUpProcess"/>
    <dgm:cxn modelId="{25A1D2E2-EB19-45D1-B25B-C032162263AF}" type="presParOf" srcId="{EAF8A7EE-0A75-46D0-968C-930C6E558D5C}" destId="{6B8FBBA4-D1D0-46C2-B64C-8B910BECEA6E}" srcOrd="0" destOrd="0" presId="urn:microsoft.com/office/officeart/2009/3/layout/StepUpProcess"/>
    <dgm:cxn modelId="{194F4202-B674-41EB-91CF-F5DBB55909C4}" type="presParOf" srcId="{631425E5-60FF-42AC-B397-F5F30E2643C5}" destId="{B1FE81A1-0137-4A30-BD1D-1E6B8A8991E1}" srcOrd="6" destOrd="0" presId="urn:microsoft.com/office/officeart/2009/3/layout/StepUpProcess"/>
    <dgm:cxn modelId="{3F04B2F7-ABFB-4E5B-8890-A3DC530870B4}" type="presParOf" srcId="{B1FE81A1-0137-4A30-BD1D-1E6B8A8991E1}" destId="{62E5D6F2-CC45-42D9-9114-9270013A0483}" srcOrd="0" destOrd="0" presId="urn:microsoft.com/office/officeart/2009/3/layout/StepUpProcess"/>
    <dgm:cxn modelId="{D6231D91-58ED-4E77-894B-4228E37D3C88}" type="presParOf" srcId="{B1FE81A1-0137-4A30-BD1D-1E6B8A8991E1}" destId="{7BFD3EC6-51D0-4461-ACCB-1F313FA179C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EFD1B-BF2F-48EB-828F-06437C96F113}">
      <dsp:nvSpPr>
        <dsp:cNvPr id="0" name=""/>
        <dsp:cNvSpPr/>
      </dsp:nvSpPr>
      <dsp:spPr>
        <a:xfrm rot="5400000">
          <a:off x="463540" y="1134029"/>
          <a:ext cx="1096564" cy="182465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F2B78-B41E-45D6-BF50-D6EDF37FAFBB}">
      <dsp:nvSpPr>
        <dsp:cNvPr id="0" name=""/>
        <dsp:cNvSpPr/>
      </dsp:nvSpPr>
      <dsp:spPr>
        <a:xfrm>
          <a:off x="280496" y="1679209"/>
          <a:ext cx="1647312" cy="144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strike="noStrike" kern="1200" baseline="0" dirty="0" smtClean="0">
              <a:solidFill>
                <a:sysClr val="windowText" lastClr="000000"/>
              </a:solidFill>
            </a:rPr>
            <a:t>Establish economies’ willingness to participate and identify their needs and funding sources</a:t>
          </a:r>
          <a:endParaRPr lang="en-US" sz="1400" strike="noStrike" kern="1200" baseline="0" dirty="0">
            <a:solidFill>
              <a:sysClr val="windowText" lastClr="000000"/>
            </a:solidFill>
          </a:endParaRPr>
        </a:p>
      </dsp:txBody>
      <dsp:txXfrm>
        <a:off x="280496" y="1679209"/>
        <a:ext cx="1647312" cy="1443966"/>
      </dsp:txXfrm>
    </dsp:sp>
    <dsp:sp modelId="{36283CB4-3922-43FD-A94C-E99689EDE7BA}">
      <dsp:nvSpPr>
        <dsp:cNvPr id="0" name=""/>
        <dsp:cNvSpPr/>
      </dsp:nvSpPr>
      <dsp:spPr>
        <a:xfrm>
          <a:off x="1616995" y="999696"/>
          <a:ext cx="310813" cy="310813"/>
        </a:xfrm>
        <a:prstGeom prst="triangle">
          <a:avLst>
            <a:gd name="adj" fmla="val 10000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accent3">
              <a:hueOff val="1875044"/>
              <a:satOff val="-2813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5F21-2313-408C-98C1-3EB3B005B828}">
      <dsp:nvSpPr>
        <dsp:cNvPr id="0" name=""/>
        <dsp:cNvSpPr/>
      </dsp:nvSpPr>
      <dsp:spPr>
        <a:xfrm rot="5400000">
          <a:off x="2480172" y="635012"/>
          <a:ext cx="1096564" cy="182465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5EE34-E722-42B5-85B4-CFAF0D054554}">
      <dsp:nvSpPr>
        <dsp:cNvPr id="0" name=""/>
        <dsp:cNvSpPr/>
      </dsp:nvSpPr>
      <dsp:spPr>
        <a:xfrm>
          <a:off x="2297128" y="1180192"/>
          <a:ext cx="1647312" cy="144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ysClr val="windowText" lastClr="000000"/>
              </a:solidFill>
            </a:rPr>
            <a:t>Establish </a:t>
          </a:r>
          <a:r>
            <a:rPr lang="en-US" sz="1400" kern="1200" dirty="0">
              <a:solidFill>
                <a:sysClr val="windowText" lastClr="000000"/>
              </a:solidFill>
            </a:rPr>
            <a:t>regular compliance information exchange &amp; identification of best practices</a:t>
          </a:r>
          <a:endParaRPr lang="en-US" sz="1400" strike="sngStrike" kern="1200" baseline="0" dirty="0">
            <a:solidFill>
              <a:sysClr val="windowText" lastClr="000000"/>
            </a:solidFill>
          </a:endParaRPr>
        </a:p>
      </dsp:txBody>
      <dsp:txXfrm>
        <a:off x="2297128" y="1180192"/>
        <a:ext cx="1647312" cy="1443966"/>
      </dsp:txXfrm>
    </dsp:sp>
    <dsp:sp modelId="{A98A254B-0CA2-4EC0-9975-CA3C6F7DB608}">
      <dsp:nvSpPr>
        <dsp:cNvPr id="0" name=""/>
        <dsp:cNvSpPr/>
      </dsp:nvSpPr>
      <dsp:spPr>
        <a:xfrm>
          <a:off x="3633628" y="500678"/>
          <a:ext cx="310813" cy="310813"/>
        </a:xfrm>
        <a:prstGeom prst="triangle">
          <a:avLst>
            <a:gd name="adj" fmla="val 10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CF481-E48A-4FDF-80F6-BCD79B85DAB7}">
      <dsp:nvSpPr>
        <dsp:cNvPr id="0" name=""/>
        <dsp:cNvSpPr/>
      </dsp:nvSpPr>
      <dsp:spPr>
        <a:xfrm rot="5400000">
          <a:off x="4496805" y="135994"/>
          <a:ext cx="1096564" cy="182465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70270A-BCC2-42E5-AD5A-882DF2540BEB}">
      <dsp:nvSpPr>
        <dsp:cNvPr id="0" name=""/>
        <dsp:cNvSpPr/>
      </dsp:nvSpPr>
      <dsp:spPr>
        <a:xfrm>
          <a:off x="4313761" y="681174"/>
          <a:ext cx="1647312" cy="144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Establish </a:t>
          </a:r>
          <a:r>
            <a:rPr lang="en-US" sz="1400" kern="1200" dirty="0"/>
            <a:t>bilateral or multilateral MOUs on sharing compliance testing </a:t>
          </a:r>
          <a:r>
            <a:rPr lang="en-US" sz="1400" kern="1200" dirty="0" smtClean="0"/>
            <a:t>information</a:t>
          </a:r>
          <a:endParaRPr lang="en-US" sz="1400" kern="1200" dirty="0"/>
        </a:p>
      </dsp:txBody>
      <dsp:txXfrm>
        <a:off x="4313761" y="681174"/>
        <a:ext cx="1647312" cy="1443966"/>
      </dsp:txXfrm>
    </dsp:sp>
    <dsp:sp modelId="{09C1080B-E68F-44CF-A5F6-68D8B1467518}">
      <dsp:nvSpPr>
        <dsp:cNvPr id="0" name=""/>
        <dsp:cNvSpPr/>
      </dsp:nvSpPr>
      <dsp:spPr>
        <a:xfrm>
          <a:off x="5650260" y="1660"/>
          <a:ext cx="310813" cy="310813"/>
        </a:xfrm>
        <a:prstGeom prst="triangle">
          <a:avLst>
            <a:gd name="adj" fmla="val 10000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accent3">
              <a:hueOff val="9375220"/>
              <a:satOff val="-14067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E5D6F2-CC45-42D9-9114-9270013A0483}">
      <dsp:nvSpPr>
        <dsp:cNvPr id="0" name=""/>
        <dsp:cNvSpPr/>
      </dsp:nvSpPr>
      <dsp:spPr>
        <a:xfrm rot="5400000">
          <a:off x="6513438" y="-363023"/>
          <a:ext cx="1096564" cy="182465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D3EC6-51D0-4461-ACCB-1F313FA179C0}">
      <dsp:nvSpPr>
        <dsp:cNvPr id="0" name=""/>
        <dsp:cNvSpPr/>
      </dsp:nvSpPr>
      <dsp:spPr>
        <a:xfrm>
          <a:off x="6330394" y="182156"/>
          <a:ext cx="1647312" cy="1443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/>
              </a:solidFill>
            </a:rPr>
            <a:t>Develop formal, regional </a:t>
          </a:r>
          <a:r>
            <a:rPr lang="en-US" sz="1400" kern="1200" dirty="0"/>
            <a:t>coordination of market </a:t>
          </a:r>
          <a:r>
            <a:rPr lang="en-US" sz="1400" kern="1200" dirty="0" smtClean="0"/>
            <a:t>surveillance </a:t>
          </a:r>
          <a:r>
            <a:rPr lang="en-US" sz="1400" kern="1200" dirty="0"/>
            <a:t>activities, e.g. testing</a:t>
          </a:r>
        </a:p>
      </dsp:txBody>
      <dsp:txXfrm>
        <a:off x="6330394" y="182156"/>
        <a:ext cx="1647312" cy="1443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A3783-33CA-4D55-A3E2-88975709EB0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49775-75D7-4FFD-B23C-5AD54B82EB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0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0400"/>
            <a:ext cx="9144000" cy="3316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52600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4648200" cy="19812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9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0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32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90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75" y="3573016"/>
            <a:ext cx="2028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>
            <a:lvl1pPr marL="342900" indent="-3429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1pPr>
            <a:lvl2pPr marL="742950" indent="-285750">
              <a:buClr>
                <a:srgbClr val="00B0F0"/>
              </a:buClr>
              <a:buSzPct val="80000"/>
              <a:buFont typeface="Courier New" panose="02070309020205020404" pitchFamily="49" charset="0"/>
              <a:buChar char="o"/>
              <a:defRPr/>
            </a:lvl2pPr>
            <a:lvl3pPr marL="1143000" indent="-2286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rgbClr val="00B0F0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381000" y="1066800"/>
            <a:ext cx="83058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 userDrawn="1"/>
        </p:nvSpPr>
        <p:spPr>
          <a:xfrm>
            <a:off x="304800" y="990600"/>
            <a:ext cx="152400" cy="1524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89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342900" indent="-3429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1pPr>
            <a:lvl2pPr marL="742950" indent="-285750">
              <a:buClr>
                <a:srgbClr val="00B0F0"/>
              </a:buClr>
              <a:buSzPct val="80000"/>
              <a:buFont typeface="Courier New" panose="02070309020205020404" pitchFamily="49" charset="0"/>
              <a:buChar char="o"/>
              <a:defRPr/>
            </a:lvl2pPr>
            <a:lvl3pPr marL="1143000" indent="-2286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>
              <a:buClr>
                <a:srgbClr val="00B0F0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668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42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00B0F0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00B0F0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84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44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>
            <a:normAutofit/>
          </a:bodyPr>
          <a:lstStyle>
            <a:lvl1pPr algn="r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44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79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64349-AAB9-4999-9F4C-2D2846DDFF2B}" type="datetimeFigureOut">
              <a:rPr lang="en-GB" smtClean="0"/>
              <a:pPr/>
              <a:t>10/04/2014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73CC43-94B8-4FB5-B23E-E801CBC182B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6" y="228600"/>
            <a:ext cx="1349733" cy="5228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477000"/>
            <a:ext cx="9448800" cy="28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564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3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28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7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F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2e4.com/" TargetMode="External"/><Relationship Id="rId2" Type="http://schemas.openxmlformats.org/officeDocument/2006/relationships/hyperlink" Target="mailto:enquiries@S2E4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ecopliant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NZ" sz="2800" b="1" dirty="0" smtClean="0"/>
              <a:t>Catalysing </a:t>
            </a:r>
            <a:r>
              <a:rPr lang="en-NZ" sz="2800" b="1" dirty="0"/>
              <a:t>Monitoring, Verification &amp; Enforcement Best Practices Exchange and Building Compliance Capacity in the APEC </a:t>
            </a:r>
            <a:r>
              <a:rPr lang="en-NZ" sz="2800" b="1" dirty="0" smtClean="0"/>
              <a:t>Region</a:t>
            </a:r>
            <a:endParaRPr lang="en-GB" sz="28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0981" y="2514600"/>
            <a:ext cx="4648200" cy="198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Chris Evans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In partnership with</a:t>
            </a:r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43" y="2895600"/>
            <a:ext cx="1524000" cy="4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81600"/>
            <a:ext cx="1143001" cy="443612"/>
          </a:xfrm>
          <a:prstGeom prst="rect">
            <a:avLst/>
          </a:prstGeom>
        </p:spPr>
      </p:pic>
      <p:pic>
        <p:nvPicPr>
          <p:cNvPr id="1026" name="Picture 2" descr="Copper Allian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81" y="5181600"/>
            <a:ext cx="1896820" cy="44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5.googleusercontent.com/-6vfVIV4OlQc/AAAAAAAAAAI/AAAAAAAAAZo/uK8N-kpZ0fE/s120-c/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47" y="5148288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ustralian Government Department of Indust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55" y="4419600"/>
            <a:ext cx="360997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ECA: Energy Efficiency and Conservation Authority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985191" y="4381499"/>
            <a:ext cx="13335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3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792162"/>
          </a:xfrm>
        </p:spPr>
        <p:txBody>
          <a:bodyPr/>
          <a:lstStyle/>
          <a:p>
            <a:r>
              <a:rPr lang="en-NZ" dirty="0" smtClean="0">
                <a:cs typeface="Arial" panose="020B0604020202020204" pitchFamily="34" charset="0"/>
              </a:rPr>
              <a:t>ECOPLIANT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cs typeface="Arial" pitchFamily="34" charset="0"/>
              </a:rPr>
              <a:t>Authorities from 10 MS working </a:t>
            </a:r>
            <a:r>
              <a:rPr lang="en-US" dirty="0" smtClean="0">
                <a:latin typeface="+mj-lt"/>
                <a:cs typeface="Arial" pitchFamily="34" charset="0"/>
              </a:rPr>
              <a:t>together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Activity streams (“work packages”):</a:t>
            </a:r>
          </a:p>
          <a:p>
            <a:pPr lvl="1"/>
            <a:r>
              <a:rPr lang="en-US" dirty="0">
                <a:latin typeface="+mj-lt"/>
                <a:cs typeface="Arial" pitchFamily="34" charset="0"/>
              </a:rPr>
              <a:t>Establishing Best Practice</a:t>
            </a:r>
          </a:p>
          <a:p>
            <a:pPr lvl="1"/>
            <a:r>
              <a:rPr lang="en-GB" dirty="0">
                <a:latin typeface="+mj-lt"/>
                <a:cs typeface="Arial" pitchFamily="34" charset="0"/>
              </a:rPr>
              <a:t>Exercise in Coordinated Monitoring, Verification and Enforcement</a:t>
            </a:r>
            <a:r>
              <a:rPr lang="en-US" dirty="0">
                <a:latin typeface="+mj-lt"/>
                <a:cs typeface="Arial" pitchFamily="34" charset="0"/>
              </a:rPr>
              <a:t>Joint testing of products</a:t>
            </a:r>
          </a:p>
          <a:p>
            <a:pPr lvl="1"/>
            <a:r>
              <a:rPr lang="en-US" dirty="0">
                <a:latin typeface="+mj-lt"/>
                <a:cs typeface="Arial" pitchFamily="34" charset="0"/>
              </a:rPr>
              <a:t>Sharing Data between MS</a:t>
            </a:r>
          </a:p>
          <a:p>
            <a:pPr lvl="1"/>
            <a:r>
              <a:rPr lang="en-US" dirty="0">
                <a:latin typeface="+mj-lt"/>
                <a:cs typeface="Arial" pitchFamily="34" charset="0"/>
              </a:rPr>
              <a:t>Training tools</a:t>
            </a:r>
          </a:p>
          <a:p>
            <a:pPr lvl="1"/>
            <a:r>
              <a:rPr lang="en-US" dirty="0">
                <a:latin typeface="+mj-lt"/>
                <a:cs typeface="Arial" pitchFamily="34" charset="0"/>
              </a:rPr>
              <a:t>Communication and dissemination</a:t>
            </a:r>
          </a:p>
          <a:p>
            <a:pPr lvl="1" indent="0">
              <a:buNone/>
            </a:pPr>
            <a:endParaRPr lang="en-US" dirty="0">
              <a:latin typeface="+mj-lt"/>
              <a:cs typeface="Arial" pitchFamily="34" charset="0"/>
            </a:endParaRPr>
          </a:p>
          <a:p>
            <a:pPr lvl="0"/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3 year </a:t>
            </a:r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program </a:t>
            </a:r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finishing 2014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dirty="0">
                <a:cs typeface="Arial" panose="020B0604020202020204" pitchFamily="34" charset="0"/>
              </a:rPr>
              <a:t>Other EU examples of </a:t>
            </a:r>
            <a:r>
              <a:rPr lang="en-NZ" dirty="0" smtClean="0">
                <a:cs typeface="Arial" panose="020B0604020202020204" pitchFamily="34" charset="0"/>
              </a:rPr>
              <a:t/>
            </a:r>
            <a:br>
              <a:rPr lang="en-NZ" dirty="0" smtClean="0">
                <a:cs typeface="Arial" panose="020B0604020202020204" pitchFamily="34" charset="0"/>
              </a:rPr>
            </a:br>
            <a:r>
              <a:rPr lang="en-NZ" dirty="0" smtClean="0">
                <a:cs typeface="Arial" panose="020B0604020202020204" pitchFamily="34" charset="0"/>
              </a:rPr>
              <a:t>coordinated </a:t>
            </a:r>
            <a:r>
              <a:rPr lang="en-NZ" dirty="0">
                <a:cs typeface="Arial" panose="020B0604020202020204" pitchFamily="34" charset="0"/>
              </a:rPr>
              <a:t>market surveillance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76600"/>
            <a:ext cx="8001000" cy="4495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Similar </a:t>
            </a:r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funding basis (All “cash” comes from (66%) funding by EU</a:t>
            </a:r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)</a:t>
            </a:r>
            <a:b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US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Majority of EU MS take part in some way</a:t>
            </a:r>
            <a:endParaRPr lang="en-US" dirty="0">
              <a:latin typeface="+mj-lt"/>
              <a:cs typeface="Arial" pitchFamily="34" charset="0"/>
            </a:endParaRPr>
          </a:p>
          <a:p>
            <a:endParaRPr lang="en-GB" dirty="0">
              <a:latin typeface="+mj-lt"/>
            </a:endParaRPr>
          </a:p>
        </p:txBody>
      </p:sp>
      <p:pic>
        <p:nvPicPr>
          <p:cNvPr id="5" name="Picture 2" descr="corner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66" y="1569957"/>
            <a:ext cx="26003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219200"/>
            <a:ext cx="5638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92934"/>
                </a:solidFill>
                <a:cs typeface="Arial" pitchFamily="34" charset="0"/>
              </a:rPr>
              <a:t>Joint Actions involving multiple MS, comprising programs similar to </a:t>
            </a:r>
            <a:r>
              <a:rPr lang="en-US" sz="2400" i="1" dirty="0">
                <a:solidFill>
                  <a:srgbClr val="292934"/>
                </a:solidFill>
                <a:cs typeface="Arial" pitchFamily="34" charset="0"/>
              </a:rPr>
              <a:t>ECOPLIANT </a:t>
            </a:r>
            <a:r>
              <a:rPr lang="en-US" sz="2400" dirty="0">
                <a:solidFill>
                  <a:srgbClr val="292934"/>
                </a:solidFill>
                <a:cs typeface="Arial" pitchFamily="34" charset="0"/>
              </a:rPr>
              <a:t>(but for the safety of products) have been operated by the organization </a:t>
            </a:r>
            <a:r>
              <a:rPr lang="en-US" sz="2400" i="1" dirty="0">
                <a:solidFill>
                  <a:srgbClr val="292934"/>
                </a:solidFill>
                <a:cs typeface="Arial" pitchFamily="34" charset="0"/>
              </a:rPr>
              <a:t>PROSAFE </a:t>
            </a:r>
            <a:r>
              <a:rPr lang="en-US" sz="2400" dirty="0">
                <a:solidFill>
                  <a:srgbClr val="292934"/>
                </a:solidFill>
                <a:cs typeface="Arial" pitchFamily="34" charset="0"/>
              </a:rPr>
              <a:t>since 2005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cs typeface="Arial" panose="020B0604020202020204" pitchFamily="34" charset="0"/>
              </a:rPr>
              <a:t>PROSAFE’s Joint Action </a:t>
            </a:r>
            <a:r>
              <a:rPr lang="en-NZ" dirty="0" smtClean="0">
                <a:cs typeface="Arial" panose="020B0604020202020204" pitchFamily="34" charset="0"/>
              </a:rPr>
              <a:t>Structure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Project Leadership provided by </a:t>
            </a:r>
            <a: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MS</a:t>
            </a:r>
            <a:b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GB" sz="2200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Day-to-day administration, coordination and financial management provided by </a:t>
            </a:r>
            <a: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PROSAFE</a:t>
            </a:r>
            <a:b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GB" sz="2200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Working program (collective sampling and testing program etc.) made with participants from </a:t>
            </a:r>
            <a: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MS</a:t>
            </a:r>
            <a:b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GB" sz="2200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Meet together 6 times in about 2 </a:t>
            </a:r>
            <a: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years</a:t>
            </a:r>
            <a:b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GB" sz="2200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Testing coordinated by PROSAFE </a:t>
            </a:r>
            <a: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/>
            </a:r>
            <a:br>
              <a:rPr lang="en-GB" sz="2200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GB" sz="2200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pPr lvl="0"/>
            <a:r>
              <a:rPr lang="en-GB" sz="2200" dirty="0">
                <a:solidFill>
                  <a:srgbClr val="292934"/>
                </a:solidFill>
                <a:latin typeface="+mj-lt"/>
                <a:cs typeface="Arial" pitchFamily="34" charset="0"/>
              </a:rPr>
              <a:t>MS discuss results and agree enforcement actions (which they carry out)</a:t>
            </a:r>
          </a:p>
          <a:p>
            <a:endParaRPr lang="en-GB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35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dirty="0">
                <a:cs typeface="Arial" panose="020B0604020202020204" pitchFamily="34" charset="0"/>
              </a:rPr>
              <a:t>EU’s </a:t>
            </a:r>
            <a:r>
              <a:rPr lang="en-NZ" i="1" dirty="0">
                <a:cs typeface="Arial" panose="020B0604020202020204" pitchFamily="34" charset="0"/>
              </a:rPr>
              <a:t>direction of travel </a:t>
            </a:r>
            <a:r>
              <a:rPr lang="en-NZ" dirty="0">
                <a:cs typeface="Arial" panose="020B0604020202020204" pitchFamily="34" charset="0"/>
              </a:rPr>
              <a:t>for </a:t>
            </a:r>
            <a:r>
              <a:rPr lang="en-NZ" dirty="0" smtClean="0">
                <a:cs typeface="Arial" panose="020B0604020202020204" pitchFamily="34" charset="0"/>
              </a:rPr>
              <a:t/>
            </a:r>
            <a:br>
              <a:rPr lang="en-NZ" dirty="0" smtClean="0">
                <a:cs typeface="Arial" panose="020B0604020202020204" pitchFamily="34" charset="0"/>
              </a:rPr>
            </a:br>
            <a:r>
              <a:rPr lang="en-NZ" dirty="0" smtClean="0">
                <a:cs typeface="Arial" panose="020B0604020202020204" pitchFamily="34" charset="0"/>
              </a:rPr>
              <a:t>improved </a:t>
            </a:r>
            <a:r>
              <a:rPr lang="en-NZ" dirty="0">
                <a:cs typeface="Arial" panose="020B0604020202020204" pitchFamily="34" charset="0"/>
              </a:rPr>
              <a:t>coordination of MV&amp;E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71600"/>
            <a:ext cx="8229600" cy="5278016"/>
          </a:xfrm>
        </p:spPr>
        <p:txBody>
          <a:bodyPr>
            <a:normAutofit/>
          </a:bodyPr>
          <a:lstStyle/>
          <a:p>
            <a:pPr lvl="0"/>
            <a:r>
              <a:rPr lang="en-GB" dirty="0">
                <a:solidFill>
                  <a:srgbClr val="292934"/>
                </a:solidFill>
                <a:latin typeface="+mj-lt"/>
                <a:cs typeface="Arial" pitchFamily="34" charset="0"/>
              </a:rPr>
              <a:t>Centralised coordination of MV&amp;E in product </a:t>
            </a:r>
            <a:r>
              <a:rPr lang="en-GB" i="1" dirty="0">
                <a:solidFill>
                  <a:srgbClr val="292934"/>
                </a:solidFill>
                <a:latin typeface="+mj-lt"/>
                <a:cs typeface="Arial" pitchFamily="34" charset="0"/>
              </a:rPr>
              <a:t>safety</a:t>
            </a:r>
            <a:r>
              <a:rPr lang="en-GB" dirty="0">
                <a:solidFill>
                  <a:srgbClr val="292934"/>
                </a:solidFill>
                <a:latin typeface="+mj-lt"/>
                <a:cs typeface="Arial" pitchFamily="34" charset="0"/>
              </a:rPr>
              <a:t> is rapidly emerging in the EU:</a:t>
            </a:r>
          </a:p>
          <a:p>
            <a:pPr lvl="1"/>
            <a:r>
              <a:rPr lang="en-GB" sz="1800" dirty="0">
                <a:solidFill>
                  <a:srgbClr val="292934"/>
                </a:solidFill>
                <a:latin typeface="+mj-lt"/>
                <a:cs typeface="Arial" pitchFamily="34" charset="0"/>
              </a:rPr>
              <a:t>Each MS now required to submit annual plans</a:t>
            </a:r>
          </a:p>
          <a:p>
            <a:pPr lvl="1"/>
            <a:r>
              <a:rPr lang="en-GB" sz="1800" dirty="0">
                <a:solidFill>
                  <a:srgbClr val="292934"/>
                </a:solidFill>
                <a:latin typeface="+mj-lt"/>
                <a:cs typeface="Arial" pitchFamily="34" charset="0"/>
              </a:rPr>
              <a:t>“Market Surveillance Package” requiring  a </a:t>
            </a:r>
            <a:r>
              <a:rPr lang="en-GB" sz="1800" i="1" dirty="0">
                <a:solidFill>
                  <a:srgbClr val="292934"/>
                </a:solidFill>
                <a:latin typeface="+mj-lt"/>
                <a:cs typeface="Arial" pitchFamily="34" charset="0"/>
              </a:rPr>
              <a:t>“…more cooperative system of market surveillance across the EU”  </a:t>
            </a:r>
            <a:r>
              <a:rPr lang="en-GB" sz="1800" dirty="0">
                <a:solidFill>
                  <a:srgbClr val="292934"/>
                </a:solidFill>
                <a:latin typeface="+mj-lt"/>
                <a:cs typeface="Arial" pitchFamily="34" charset="0"/>
              </a:rPr>
              <a:t>announced by European Commission</a:t>
            </a:r>
          </a:p>
          <a:p>
            <a:pPr lvl="1"/>
            <a:r>
              <a:rPr lang="en-GB" sz="1800" dirty="0">
                <a:solidFill>
                  <a:srgbClr val="292934"/>
                </a:solidFill>
                <a:latin typeface="+mj-lt"/>
                <a:cs typeface="Arial" pitchFamily="34" charset="0"/>
              </a:rPr>
              <a:t>Multi-annual funding now provided for Joint Actions</a:t>
            </a:r>
          </a:p>
          <a:p>
            <a:pPr lvl="0"/>
            <a:r>
              <a:rPr lang="en-GB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It </a:t>
            </a:r>
            <a:r>
              <a:rPr lang="en-GB" dirty="0">
                <a:solidFill>
                  <a:srgbClr val="292934"/>
                </a:solidFill>
                <a:latin typeface="+mj-lt"/>
                <a:cs typeface="Arial" pitchFamily="34" charset="0"/>
              </a:rPr>
              <a:t>is possible that MV&amp;E for energy efficiency will follow a similar route in a few years…</a:t>
            </a:r>
          </a:p>
          <a:p>
            <a:pPr lvl="0"/>
            <a:r>
              <a:rPr lang="en-GB" dirty="0">
                <a:solidFill>
                  <a:srgbClr val="292934"/>
                </a:solidFill>
                <a:latin typeface="+mj-lt"/>
                <a:cs typeface="Arial" pitchFamily="34" charset="0"/>
              </a:rPr>
              <a:t>Meantime, annual funding (≈$2.5m) has been earmarked for energy efficiency MV&amp;E Joint Actions involving the authorities in the EU </a:t>
            </a:r>
            <a:r>
              <a:rPr lang="en-GB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MS</a:t>
            </a:r>
            <a:endParaRPr lang="en-GB" dirty="0">
              <a:solidFill>
                <a:srgbClr val="292934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7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Lessons Learned from </a:t>
            </a:r>
            <a:br>
              <a:rPr lang="en-US" dirty="0" smtClean="0"/>
            </a:br>
            <a:r>
              <a:rPr lang="en-US" dirty="0" smtClean="0"/>
              <a:t>EU’s MV&amp;E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292934"/>
                </a:solidFill>
                <a:cs typeface="Arial" pitchFamily="34" charset="0"/>
              </a:rPr>
              <a:t>What works </a:t>
            </a:r>
            <a:r>
              <a:rPr lang="en-GB" dirty="0" smtClean="0">
                <a:solidFill>
                  <a:srgbClr val="292934"/>
                </a:solidFill>
                <a:cs typeface="Arial" pitchFamily="34" charset="0"/>
              </a:rPr>
              <a:t>well in Europe? </a:t>
            </a:r>
          </a:p>
          <a:p>
            <a:pPr lvl="1">
              <a:spcAft>
                <a:spcPts val="600"/>
              </a:spcAft>
            </a:pPr>
            <a:r>
              <a:rPr lang="en-GB" altLang="nl-NL" kern="0" dirty="0" smtClean="0"/>
              <a:t>Collective </a:t>
            </a:r>
            <a:r>
              <a:rPr lang="en-GB" altLang="nl-NL" kern="0" dirty="0"/>
              <a:t>(sampling and) testing program</a:t>
            </a:r>
          </a:p>
          <a:p>
            <a:pPr lvl="1">
              <a:spcAft>
                <a:spcPts val="600"/>
              </a:spcAft>
            </a:pPr>
            <a:r>
              <a:rPr lang="en-GB" altLang="nl-NL" kern="0" dirty="0"/>
              <a:t>Exchange of experience between MS</a:t>
            </a:r>
          </a:p>
          <a:p>
            <a:pPr lvl="1">
              <a:spcAft>
                <a:spcPts val="600"/>
              </a:spcAft>
            </a:pPr>
            <a:r>
              <a:rPr lang="en-GB" altLang="nl-NL" kern="0" dirty="0"/>
              <a:t>Adoption of Best Practices by MS</a:t>
            </a:r>
          </a:p>
          <a:p>
            <a:pPr lvl="1">
              <a:spcAft>
                <a:spcPts val="600"/>
              </a:spcAft>
            </a:pPr>
            <a:r>
              <a:rPr lang="en-GB" altLang="nl-NL" kern="0" dirty="0"/>
              <a:t>Influence on improving test standards</a:t>
            </a:r>
          </a:p>
          <a:p>
            <a:pPr lvl="1">
              <a:spcAft>
                <a:spcPts val="600"/>
              </a:spcAft>
            </a:pPr>
            <a:r>
              <a:rPr lang="en-GB" altLang="nl-NL" kern="0" dirty="0"/>
              <a:t>Corrective actions</a:t>
            </a:r>
          </a:p>
          <a:p>
            <a:pPr lvl="1">
              <a:spcAft>
                <a:spcPts val="600"/>
              </a:spcAft>
            </a:pPr>
            <a:r>
              <a:rPr lang="en-GB" kern="0" dirty="0">
                <a:cs typeface="Arial" pitchFamily="34" charset="0"/>
              </a:rPr>
              <a:t>Impact on entire regional market</a:t>
            </a:r>
          </a:p>
          <a:p>
            <a:pPr lvl="1">
              <a:spcAft>
                <a:spcPts val="600"/>
              </a:spcAft>
            </a:pPr>
            <a:r>
              <a:rPr lang="en-GB" kern="0" dirty="0">
                <a:cs typeface="Arial" pitchFamily="34" charset="0"/>
              </a:rPr>
              <a:t>“Soft” benefits for MS staff </a:t>
            </a:r>
            <a:endParaRPr lang="en-GB" kern="0" dirty="0" smtClean="0">
              <a:cs typeface="Arial" pitchFamily="34" charset="0"/>
            </a:endParaRPr>
          </a:p>
          <a:p>
            <a:pPr lvl="2">
              <a:spcAft>
                <a:spcPts val="600"/>
              </a:spcAft>
            </a:pPr>
            <a:r>
              <a:rPr lang="en-GB" kern="0" dirty="0" smtClean="0">
                <a:cs typeface="Arial" pitchFamily="34" charset="0"/>
              </a:rPr>
              <a:t>increased </a:t>
            </a:r>
            <a:r>
              <a:rPr lang="en-GB" kern="0" dirty="0">
                <a:cs typeface="Arial" pitchFamily="34" charset="0"/>
              </a:rPr>
              <a:t>confidence, </a:t>
            </a:r>
            <a:endParaRPr lang="en-GB" kern="0" dirty="0" smtClean="0">
              <a:cs typeface="Arial" pitchFamily="34" charset="0"/>
            </a:endParaRPr>
          </a:p>
          <a:p>
            <a:pPr lvl="2">
              <a:spcAft>
                <a:spcPts val="600"/>
              </a:spcAft>
            </a:pPr>
            <a:r>
              <a:rPr lang="en-GB" kern="0" dirty="0" smtClean="0">
                <a:cs typeface="Arial" pitchFamily="34" charset="0"/>
              </a:rPr>
              <a:t>+</a:t>
            </a:r>
            <a:r>
              <a:rPr lang="en-GB" kern="0" dirty="0" err="1">
                <a:cs typeface="Arial" pitchFamily="34" charset="0"/>
              </a:rPr>
              <a:t>ve</a:t>
            </a:r>
            <a:r>
              <a:rPr lang="en-GB" kern="0" dirty="0">
                <a:cs typeface="Arial" pitchFamily="34" charset="0"/>
              </a:rPr>
              <a:t> influence on departmental culture etc</a:t>
            </a:r>
            <a:r>
              <a:rPr lang="en-GB" kern="0" dirty="0" smtClean="0">
                <a:cs typeface="Arial" pitchFamily="34" charset="0"/>
              </a:rPr>
              <a:t>.</a:t>
            </a:r>
            <a:endParaRPr lang="en-US" dirty="0">
              <a:cs typeface="Arial" pitchFamily="34" charset="0"/>
            </a:endParaRPr>
          </a:p>
          <a:p>
            <a:pPr marL="0" lvl="0" indent="0">
              <a:buNone/>
            </a:pPr>
            <a:endParaRPr lang="en-GB" dirty="0">
              <a:solidFill>
                <a:srgbClr val="292934"/>
              </a:solidFill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Could Europe’s experiences be </a:t>
            </a:r>
            <a:br>
              <a:rPr lang="en-US" dirty="0" smtClean="0"/>
            </a:br>
            <a:r>
              <a:rPr lang="en-US" dirty="0" smtClean="0"/>
              <a:t>transferred to APEC?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Similarities between EU and APEC</a:t>
            </a:r>
          </a:p>
          <a:p>
            <a:pPr lvl="1"/>
            <a:r>
              <a:rPr lang="en-US" dirty="0" smtClean="0"/>
              <a:t>Market surveillance activities are implemented at the national level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aturity of market surveillance activities and S&amp;L programs varies across economies</a:t>
            </a:r>
          </a:p>
          <a:p>
            <a:pPr lvl="1"/>
            <a:r>
              <a:rPr lang="en-US" dirty="0" smtClean="0"/>
              <a:t>Many common products are traded within the region, such as lighting products, TVs, computers, etc. Economies could benefit from sharing market and testing intelligence about common products. 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4343400"/>
            <a:ext cx="8305800" cy="1676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Learning from European experiences from coordinating market surveillance activities, some of these lessons could be replicated to APEC. </a:t>
            </a:r>
          </a:p>
        </p:txBody>
      </p:sp>
    </p:spTree>
    <p:extLst>
      <p:ext uri="{BB962C8B-B14F-4D97-AF65-F5344CB8AC3E}">
        <p14:creationId xmlns:p14="http://schemas.microsoft.com/office/powerpoint/2010/main" val="32036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</a:t>
            </a:r>
            <a:r>
              <a:rPr lang="en-US" dirty="0" smtClean="0"/>
              <a:t>roposed approach </a:t>
            </a:r>
            <a:br>
              <a:rPr lang="en-US" dirty="0" smtClean="0"/>
            </a:br>
            <a:r>
              <a:rPr lang="en-US" dirty="0" smtClean="0"/>
              <a:t>for coordinated APEC MV&amp;E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>
              <a:spcAft>
                <a:spcPts val="600"/>
              </a:spcAft>
            </a:pPr>
            <a:r>
              <a:rPr lang="en-US" sz="2200" dirty="0" smtClean="0"/>
              <a:t>A </a:t>
            </a:r>
            <a:r>
              <a:rPr lang="en-US" sz="2200" b="1" dirty="0"/>
              <a:t>regional MV&amp;E </a:t>
            </a:r>
            <a:r>
              <a:rPr lang="en-US" sz="2200" b="1" dirty="0" smtClean="0"/>
              <a:t>Network</a:t>
            </a:r>
            <a:r>
              <a:rPr lang="en-US" sz="2200" dirty="0" smtClean="0"/>
              <a:t>,</a:t>
            </a:r>
            <a:r>
              <a:rPr lang="en-US" sz="2200" b="1" dirty="0" smtClean="0"/>
              <a:t> </a:t>
            </a:r>
            <a:r>
              <a:rPr lang="en-US" sz="2200" dirty="0" smtClean="0"/>
              <a:t>which allows market surveillance authorities </a:t>
            </a:r>
            <a:r>
              <a:rPr lang="en-US" sz="2200" dirty="0"/>
              <a:t>and practitioners </a:t>
            </a:r>
            <a:r>
              <a:rPr lang="en-US" sz="2200" dirty="0" smtClean="0"/>
              <a:t>to </a:t>
            </a:r>
            <a:r>
              <a:rPr lang="en-US" sz="2200" dirty="0"/>
              <a:t>share </a:t>
            </a:r>
            <a:r>
              <a:rPr lang="en-US" sz="2200" dirty="0" smtClean="0"/>
              <a:t>and discuss current </a:t>
            </a:r>
            <a:r>
              <a:rPr lang="en-US" sz="2200" dirty="0"/>
              <a:t>practices </a:t>
            </a:r>
            <a:r>
              <a:rPr lang="en-US" sz="2200" dirty="0" smtClean="0"/>
              <a:t>on a </a:t>
            </a:r>
            <a:r>
              <a:rPr lang="en-US" sz="2200" i="1" dirty="0" smtClean="0"/>
              <a:t>regular basis</a:t>
            </a:r>
            <a:r>
              <a:rPr lang="en-US" sz="2200" dirty="0" smtClean="0"/>
              <a:t>, </a:t>
            </a:r>
            <a:r>
              <a:rPr lang="en-US" sz="2200" dirty="0"/>
              <a:t>is the first step working towards the goals of regional coordinated MV&amp;E </a:t>
            </a:r>
            <a:r>
              <a:rPr lang="en-US" sz="2200" dirty="0" smtClean="0"/>
              <a:t>activities.</a:t>
            </a:r>
          </a:p>
          <a:p>
            <a:pPr marL="400050">
              <a:spcAft>
                <a:spcPts val="600"/>
              </a:spcAft>
            </a:pPr>
            <a:r>
              <a:rPr lang="en-US" altLang="nl-NL" sz="2200" kern="0" dirty="0" smtClean="0"/>
              <a:t>Taking small steps towards regional coordination: </a:t>
            </a:r>
          </a:p>
          <a:p>
            <a:pPr marL="57150" indent="0">
              <a:spcAft>
                <a:spcPts val="600"/>
              </a:spcAft>
              <a:buNone/>
            </a:pPr>
            <a:endParaRPr lang="en-GB" altLang="nl-NL" sz="2800" kern="0" dirty="0"/>
          </a:p>
          <a:p>
            <a:pPr marL="57150" indent="0">
              <a:spcAft>
                <a:spcPts val="600"/>
              </a:spcAft>
              <a:buNone/>
            </a:pPr>
            <a:endParaRPr lang="en-GB" altLang="nl-NL" sz="2800" kern="0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42290"/>
              </p:ext>
            </p:extLst>
          </p:nvPr>
        </p:nvGraphicFramePr>
        <p:xfrm>
          <a:off x="603325" y="3396727"/>
          <a:ext cx="80772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609600" y="3048000"/>
            <a:ext cx="7315200" cy="1905000"/>
            <a:chOff x="609600" y="3352800"/>
            <a:chExt cx="7315200" cy="1905000"/>
          </a:xfrm>
        </p:grpSpPr>
        <p:sp>
          <p:nvSpPr>
            <p:cNvPr id="5" name="TextBox 4"/>
            <p:cNvSpPr txBox="1"/>
            <p:nvPr/>
          </p:nvSpPr>
          <p:spPr>
            <a:xfrm>
              <a:off x="609600" y="4876800"/>
              <a:ext cx="1295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3">
                      <a:lumMod val="75000"/>
                    </a:schemeClr>
                  </a:solidFill>
                </a:rPr>
                <a:t>Step1</a:t>
              </a:r>
              <a:endParaRPr lang="en-US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67000" y="4374327"/>
              <a:ext cx="1295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209C96"/>
                  </a:solidFill>
                </a:rPr>
                <a:t>Step 2</a:t>
              </a:r>
              <a:endParaRPr lang="en-US" b="1" dirty="0">
                <a:solidFill>
                  <a:srgbClr val="209C96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8200" y="3886200"/>
              <a:ext cx="1295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5">
                      <a:lumMod val="75000"/>
                    </a:schemeClr>
                  </a:solidFill>
                </a:rPr>
                <a:t>Step 3</a:t>
              </a:r>
              <a:endParaRPr lang="en-US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29400" y="3352800"/>
              <a:ext cx="1295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7030A0"/>
                  </a:solidFill>
                </a:rPr>
                <a:t>Step 4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2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APEC MV&amp;E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Systematic and coordinated exchange of experiences and best practices</a:t>
            </a:r>
          </a:p>
          <a:p>
            <a:r>
              <a:rPr lang="en-US" dirty="0" smtClean="0"/>
              <a:t>Opportunity to develop bilateral or multilateral agreements or cooperation programs for capacity building</a:t>
            </a:r>
          </a:p>
          <a:p>
            <a:r>
              <a:rPr lang="en-US" dirty="0" smtClean="0"/>
              <a:t>Enhance mutual understanding of issues, challenges</a:t>
            </a:r>
          </a:p>
          <a:p>
            <a:r>
              <a:rPr lang="en-US" dirty="0" smtClean="0"/>
              <a:t>Discuss potential MRAs and establishment of an alert system</a:t>
            </a:r>
          </a:p>
          <a:p>
            <a:r>
              <a:rPr lang="en-US" smtClean="0"/>
              <a:t>Synergize </a:t>
            </a:r>
            <a:r>
              <a:rPr lang="en-US" dirty="0" smtClean="0"/>
              <a:t>resources and efforts to developing new standards, adopting international standards, harmonizing standards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219200"/>
            <a:ext cx="8229600" cy="4727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GB" sz="1800" kern="12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65000"/>
                  <a:lumOff val="35000"/>
                </a:schemeClr>
              </a:solidFill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/>
              <a:t>Thank you!</a:t>
            </a:r>
            <a:endParaRPr lang="en-GB" sz="2800" b="1" dirty="0">
              <a:solidFill>
                <a:schemeClr val="tx2">
                  <a:lumMod val="65000"/>
                  <a:lumOff val="35000"/>
                </a:schemeClr>
              </a:solidFill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2800" b="1" dirty="0"/>
              <a:t>Chris Evans</a:t>
            </a:r>
          </a:p>
          <a:p>
            <a:pPr marL="0" indent="0">
              <a:buNone/>
            </a:pPr>
            <a:endParaRPr lang="en-GB" sz="1800" kern="12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endParaRPr lang="en-GB" sz="1800" dirty="0">
              <a:solidFill>
                <a:schemeClr val="tx2">
                  <a:lumMod val="65000"/>
                  <a:lumOff val="35000"/>
                </a:schemeClr>
              </a:solidFill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1800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</a:rPr>
              <a:t>399 Silbury Boulevard, Milton Keynes </a:t>
            </a: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1800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</a:rPr>
              <a:t>MK9 2AH, United Kingdom</a:t>
            </a: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1800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</a:rPr>
              <a:t>Email: </a:t>
            </a:r>
            <a:r>
              <a:rPr lang="en-GB" sz="1800" u="none" strike="noStrike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  <a:hlinkClick r:id="rId2"/>
              </a:rPr>
              <a:t>enquiries@S2E4.com</a:t>
            </a: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1800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</a:rPr>
              <a:t>Telephone: +44 (0)1908 303 600</a:t>
            </a:r>
            <a:endParaRPr lang="en-GB" sz="1800" dirty="0" smtClean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  <a:p>
            <a:pPr marL="0" indent="0">
              <a:buNone/>
            </a:pPr>
            <a:r>
              <a:rPr lang="en-GB" sz="1800" u="none" strike="noStrike" kern="1200" dirty="0" smtClean="0"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+mj-lt"/>
                <a:cs typeface="Utsaah" panose="020B0604020202020204" pitchFamily="34" charset="0"/>
                <a:hlinkClick r:id="rId3"/>
              </a:rPr>
              <a:t>www.S2E4.com</a:t>
            </a:r>
            <a:endParaRPr lang="en-GB" sz="1800" dirty="0">
              <a:solidFill>
                <a:schemeClr val="tx2">
                  <a:lumMod val="65000"/>
                  <a:lumOff val="35000"/>
                </a:schemeClr>
              </a:solidFill>
              <a:effectLst/>
              <a:latin typeface="+mj-lt"/>
              <a:cs typeface="Utsaah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7600"/>
            <a:ext cx="1524000" cy="47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EWG12 2013A: </a:t>
            </a:r>
            <a:r>
              <a:rPr lang="en-US" sz="2000" dirty="0" err="1" smtClean="0"/>
              <a:t>Catalysing</a:t>
            </a:r>
            <a:r>
              <a:rPr lang="en-US" sz="2000" dirty="0" smtClean="0"/>
              <a:t> </a:t>
            </a:r>
            <a:r>
              <a:rPr lang="en-US" sz="2000" dirty="0"/>
              <a:t>Monitoring, Verification &amp; Enforcement Best Practices Exchange and Building Compliance Capacity in the APEC </a:t>
            </a:r>
            <a:r>
              <a:rPr lang="en-US" sz="2000" dirty="0" smtClean="0"/>
              <a:t>Region.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Objective</a:t>
            </a:r>
            <a:r>
              <a:rPr lang="en-US" sz="2000" dirty="0" smtClean="0"/>
              <a:t>: </a:t>
            </a:r>
          </a:p>
          <a:p>
            <a:pPr marL="344488" indent="0">
              <a:buNone/>
            </a:pPr>
            <a:r>
              <a:rPr lang="en-US" sz="2000" dirty="0" smtClean="0"/>
              <a:t>Identify </a:t>
            </a:r>
            <a:r>
              <a:rPr lang="en-US" sz="2000" dirty="0"/>
              <a:t>best practices for verification testing and create a MV&amp;E Network in the Asia-Pacific region to facilitate continuous information sharing and partnership development.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/>
              <a:t>Tasks</a:t>
            </a:r>
            <a:r>
              <a:rPr lang="en-US" sz="2000" b="1" dirty="0" smtClean="0"/>
              <a:t>:</a:t>
            </a:r>
          </a:p>
          <a:p>
            <a:pPr lvl="1"/>
            <a:r>
              <a:rPr lang="en-US" dirty="0" smtClean="0"/>
              <a:t>Assessment of </a:t>
            </a:r>
            <a:r>
              <a:rPr lang="en-US" dirty="0"/>
              <a:t>testing capacity in the APEC </a:t>
            </a:r>
            <a:r>
              <a:rPr lang="en-US" dirty="0" smtClean="0"/>
              <a:t>region and identify cost-effective options for collaboration</a:t>
            </a:r>
            <a:endParaRPr lang="en-US" dirty="0"/>
          </a:p>
          <a:p>
            <a:pPr lvl="1"/>
            <a:r>
              <a:rPr lang="en-US" dirty="0" smtClean="0"/>
              <a:t>APEC network </a:t>
            </a:r>
            <a:r>
              <a:rPr lang="en-US" dirty="0"/>
              <a:t>for MV&amp;E authorities</a:t>
            </a:r>
          </a:p>
          <a:p>
            <a:pPr lvl="1"/>
            <a:r>
              <a:rPr lang="en-US" dirty="0"/>
              <a:t>Compliance </a:t>
            </a:r>
            <a:r>
              <a:rPr lang="en-US" dirty="0" smtClean="0"/>
              <a:t>best practice </a:t>
            </a:r>
            <a:r>
              <a:rPr lang="en-US" dirty="0"/>
              <a:t>w</a:t>
            </a:r>
            <a:r>
              <a:rPr lang="en-US" dirty="0" smtClean="0"/>
              <a:t>orkshop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b="1" dirty="0" smtClean="0"/>
              <a:t>Project supported </a:t>
            </a:r>
            <a:r>
              <a:rPr lang="en-US" sz="2000" b="1" dirty="0"/>
              <a:t>by: </a:t>
            </a:r>
          </a:p>
          <a:p>
            <a:pPr marL="344488" indent="-344488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</a:t>
            </a:r>
            <a:r>
              <a:rPr lang="en-US" sz="2000" dirty="0" smtClean="0"/>
              <a:t>Australian Department of Industry, New Zealand Energy Efficiency and Conservation Authority, CLASP, Copper Alliance, Underwriter Laboratory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802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848600" cy="7921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cs typeface="Arial" pitchFamily="34" charset="0"/>
              </a:rPr>
              <a:t> Presentation overview: Networking and </a:t>
            </a:r>
            <a:r>
              <a:rPr lang="en-US" sz="3200" dirty="0">
                <a:cs typeface="Arial" pitchFamily="34" charset="0"/>
              </a:rPr>
              <a:t>Coordination </a:t>
            </a:r>
            <a:r>
              <a:rPr lang="en-US" sz="3200" dirty="0" smtClean="0">
                <a:cs typeface="Arial" pitchFamily="34" charset="0"/>
              </a:rPr>
              <a:t>Experiences </a:t>
            </a:r>
            <a:r>
              <a:rPr lang="en-US" sz="3200" dirty="0">
                <a:cs typeface="Arial" pitchFamily="34" charset="0"/>
              </a:rPr>
              <a:t>from the </a:t>
            </a:r>
            <a:r>
              <a:rPr lang="en-US" sz="3200" dirty="0" smtClean="0">
                <a:cs typeface="Arial" pitchFamily="34" charset="0"/>
              </a:rPr>
              <a:t>EU</a:t>
            </a:r>
            <a:r>
              <a:rPr lang="en-US" sz="3200" dirty="0">
                <a:cs typeface="Arial" pitchFamily="34" charset="0"/>
              </a:rPr>
              <a:t/>
            </a:r>
            <a:br>
              <a:rPr lang="en-US" sz="3200" dirty="0">
                <a:cs typeface="Arial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86200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latin typeface="+mj-lt"/>
                <a:cs typeface="Arial" pitchFamily="34" charset="0"/>
              </a:rPr>
              <a:t>Outline of the EU’s regulatory framework for energy efficiency of </a:t>
            </a:r>
            <a:r>
              <a:rPr lang="en-US" sz="2200" dirty="0" smtClean="0">
                <a:latin typeface="+mj-lt"/>
                <a:cs typeface="Arial" pitchFamily="34" charset="0"/>
              </a:rPr>
              <a:t>products</a:t>
            </a:r>
            <a:r>
              <a:rPr lang="en-US" sz="2000" dirty="0" smtClean="0">
                <a:latin typeface="+mj-lt"/>
                <a:cs typeface="Arial" pitchFamily="34" charset="0"/>
              </a:rPr>
              <a:t/>
            </a:r>
            <a:br>
              <a:rPr lang="en-US" sz="2000" dirty="0" smtClean="0">
                <a:latin typeface="+mj-lt"/>
                <a:cs typeface="Arial" pitchFamily="34" charset="0"/>
              </a:rPr>
            </a:br>
            <a:endParaRPr lang="en-US" sz="1000" dirty="0">
              <a:latin typeface="+mj-lt"/>
              <a:cs typeface="Arial" pitchFamily="34" charset="0"/>
            </a:endParaRPr>
          </a:p>
          <a:p>
            <a:r>
              <a:rPr lang="en-US" sz="2200" dirty="0">
                <a:latin typeface="+mj-lt"/>
                <a:cs typeface="Arial" pitchFamily="34" charset="0"/>
              </a:rPr>
              <a:t>The current challenges for market surveillance in the </a:t>
            </a:r>
            <a:r>
              <a:rPr lang="en-US" sz="2200" dirty="0" smtClean="0">
                <a:latin typeface="+mj-lt"/>
                <a:cs typeface="Arial" pitchFamily="34" charset="0"/>
              </a:rPr>
              <a:t>EU</a:t>
            </a:r>
            <a:r>
              <a:rPr lang="en-US" sz="2000" dirty="0" smtClean="0">
                <a:latin typeface="+mj-lt"/>
                <a:cs typeface="Arial" pitchFamily="34" charset="0"/>
              </a:rPr>
              <a:t/>
            </a:r>
            <a:br>
              <a:rPr lang="en-US" sz="2000" dirty="0" smtClean="0">
                <a:latin typeface="+mj-lt"/>
                <a:cs typeface="Arial" pitchFamily="34" charset="0"/>
              </a:rPr>
            </a:br>
            <a:endParaRPr lang="en-US" sz="1000" dirty="0">
              <a:latin typeface="+mj-lt"/>
              <a:cs typeface="Arial" pitchFamily="34" charset="0"/>
            </a:endParaRPr>
          </a:p>
          <a:p>
            <a:endParaRPr lang="en-US" sz="1000" dirty="0">
              <a:latin typeface="+mj-lt"/>
              <a:cs typeface="Arial" pitchFamily="34" charset="0"/>
            </a:endParaRPr>
          </a:p>
          <a:p>
            <a:r>
              <a:rPr lang="en-US" sz="2200" dirty="0">
                <a:latin typeface="+mj-lt"/>
                <a:cs typeface="Arial" pitchFamily="34" charset="0"/>
              </a:rPr>
              <a:t>Current coordination initiatives in the </a:t>
            </a:r>
            <a:r>
              <a:rPr lang="en-US" sz="2200" dirty="0" smtClean="0">
                <a:latin typeface="+mj-lt"/>
                <a:cs typeface="Arial" pitchFamily="34" charset="0"/>
              </a:rPr>
              <a:t>EU</a:t>
            </a:r>
            <a:r>
              <a:rPr lang="en-US" sz="2000" dirty="0" smtClean="0">
                <a:latin typeface="+mj-lt"/>
                <a:cs typeface="Arial" pitchFamily="34" charset="0"/>
              </a:rPr>
              <a:t/>
            </a:r>
            <a:br>
              <a:rPr lang="en-US" sz="2000" dirty="0" smtClean="0">
                <a:latin typeface="+mj-lt"/>
                <a:cs typeface="Arial" pitchFamily="34" charset="0"/>
              </a:rPr>
            </a:br>
            <a:endParaRPr lang="en-US" sz="1000" dirty="0">
              <a:latin typeface="+mj-lt"/>
              <a:cs typeface="Arial" pitchFamily="34" charset="0"/>
            </a:endParaRPr>
          </a:p>
          <a:p>
            <a:r>
              <a:rPr lang="en-US" sz="2200" dirty="0">
                <a:latin typeface="+mj-lt"/>
                <a:cs typeface="Arial" pitchFamily="34" charset="0"/>
              </a:rPr>
              <a:t>The </a:t>
            </a:r>
            <a:r>
              <a:rPr lang="en-US" sz="2200" i="1" dirty="0">
                <a:latin typeface="+mj-lt"/>
                <a:cs typeface="Arial" pitchFamily="34" charset="0"/>
              </a:rPr>
              <a:t>direction of travel </a:t>
            </a:r>
            <a:r>
              <a:rPr lang="en-US" sz="2200" dirty="0">
                <a:latin typeface="+mj-lt"/>
                <a:cs typeface="Arial" pitchFamily="34" charset="0"/>
              </a:rPr>
              <a:t>for coordinated MV&amp;E in the </a:t>
            </a:r>
            <a:r>
              <a:rPr lang="en-US" sz="2200" dirty="0" smtClean="0">
                <a:latin typeface="+mj-lt"/>
                <a:cs typeface="Arial" pitchFamily="34" charset="0"/>
              </a:rPr>
              <a:t>EU</a:t>
            </a:r>
            <a:r>
              <a:rPr lang="en-US" sz="2000" dirty="0" smtClean="0">
                <a:latin typeface="+mj-lt"/>
                <a:cs typeface="Arial" pitchFamily="34" charset="0"/>
              </a:rPr>
              <a:t/>
            </a:r>
            <a:br>
              <a:rPr lang="en-US" sz="2000" dirty="0" smtClean="0">
                <a:latin typeface="+mj-lt"/>
                <a:cs typeface="Arial" pitchFamily="34" charset="0"/>
              </a:rPr>
            </a:br>
            <a:endParaRPr lang="en-US" sz="1000" dirty="0">
              <a:latin typeface="+mj-lt"/>
              <a:cs typeface="Arial" pitchFamily="34" charset="0"/>
            </a:endParaRPr>
          </a:p>
          <a:p>
            <a:r>
              <a:rPr lang="en-US" sz="2200" dirty="0" smtClean="0">
                <a:cs typeface="Arial" pitchFamily="34" charset="0"/>
              </a:rPr>
              <a:t>What of the lessons learnt from the coordinated programs be transferred to APEC?</a:t>
            </a:r>
            <a:endParaRPr lang="en-US" sz="2200" dirty="0" smtClean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Arial" pitchFamily="34" charset="0"/>
              </a:rPr>
              <a:t/>
            </a:r>
            <a:br>
              <a:rPr lang="en-US" sz="2000" dirty="0" smtClean="0">
                <a:latin typeface="+mj-lt"/>
                <a:cs typeface="Arial" pitchFamily="34" charset="0"/>
              </a:rPr>
            </a:br>
            <a:endParaRPr lang="en-US" sz="1000" dirty="0">
              <a:latin typeface="+mj-lt"/>
              <a:cs typeface="Arial" pitchFamily="34" charset="0"/>
            </a:endParaRPr>
          </a:p>
          <a:p>
            <a:endParaRPr lang="en-GB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17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EU Regulatory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  <a:cs typeface="Arial" pitchFamily="34" charset="0"/>
              </a:rPr>
              <a:t>EU consists of </a:t>
            </a:r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28 Member States (MS</a:t>
            </a:r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)</a:t>
            </a:r>
            <a:b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 </a:t>
            </a:r>
            <a:endParaRPr lang="en-US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All MS have to adopt the same Regulations:</a:t>
            </a:r>
          </a:p>
          <a:p>
            <a:pPr lvl="1"/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Energy Labelling Directive – since 1992</a:t>
            </a:r>
          </a:p>
          <a:p>
            <a:pPr lvl="1"/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ErP Directive (for MEPS) – since </a:t>
            </a:r>
            <a: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  <a:t>2005</a:t>
            </a:r>
            <a:br>
              <a:rPr lang="en-US" dirty="0" smtClean="0">
                <a:solidFill>
                  <a:srgbClr val="292934"/>
                </a:solidFill>
                <a:latin typeface="+mj-lt"/>
                <a:cs typeface="Arial" pitchFamily="34" charset="0"/>
              </a:rPr>
            </a:br>
            <a:endParaRPr lang="en-US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BUT, each</a:t>
            </a:r>
            <a:r>
              <a:rPr lang="en-US" i="1" dirty="0">
                <a:solidFill>
                  <a:srgbClr val="292934"/>
                </a:solidFill>
                <a:latin typeface="+mj-lt"/>
                <a:cs typeface="Arial" pitchFamily="34" charset="0"/>
              </a:rPr>
              <a:t> </a:t>
            </a:r>
            <a:r>
              <a:rPr lang="en-US" dirty="0">
                <a:solidFill>
                  <a:srgbClr val="292934"/>
                </a:solidFill>
                <a:latin typeface="+mj-lt"/>
                <a:cs typeface="Arial" pitchFamily="34" charset="0"/>
              </a:rPr>
              <a:t>MS is responsible for managing its own market surveillance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134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4173538" algn="l"/>
              </a:tabLst>
            </a:pPr>
            <a:r>
              <a:rPr lang="en-US" sz="3300" dirty="0" smtClean="0">
                <a:cs typeface="Arial" pitchFamily="34" charset="0"/>
              </a:rPr>
              <a:t>Current </a:t>
            </a:r>
            <a:r>
              <a:rPr lang="en-US" sz="3300" dirty="0">
                <a:cs typeface="Arial" pitchFamily="34" charset="0"/>
              </a:rPr>
              <a:t>challenges for </a:t>
            </a:r>
            <a:r>
              <a:rPr lang="en-US" sz="3300" dirty="0" smtClean="0">
                <a:cs typeface="Arial" pitchFamily="34" charset="0"/>
              </a:rPr>
              <a:t/>
            </a:r>
            <a:br>
              <a:rPr lang="en-US" sz="3300" dirty="0" smtClean="0">
                <a:cs typeface="Arial" pitchFamily="34" charset="0"/>
              </a:rPr>
            </a:br>
            <a:r>
              <a:rPr lang="en-US" sz="3300" dirty="0" smtClean="0">
                <a:cs typeface="Arial" pitchFamily="34" charset="0"/>
              </a:rPr>
              <a:t>market </a:t>
            </a:r>
            <a:r>
              <a:rPr lang="en-US" sz="3300" dirty="0">
                <a:cs typeface="Arial" pitchFamily="34" charset="0"/>
              </a:rPr>
              <a:t>surveillance in the EU</a:t>
            </a:r>
            <a:br>
              <a:rPr lang="en-US" sz="3300" dirty="0">
                <a:cs typeface="Arial" pitchFamily="34" charset="0"/>
              </a:rPr>
            </a:br>
            <a:endParaRPr lang="en-GB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4" y="17526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Arial" pitchFamily="34" charset="0"/>
              </a:rPr>
              <a:t>Current challenges: </a:t>
            </a:r>
            <a:br>
              <a:rPr lang="en-US" sz="2200" b="1" dirty="0" smtClean="0">
                <a:latin typeface="+mj-lt"/>
                <a:cs typeface="Arial" pitchFamily="34" charset="0"/>
              </a:rPr>
            </a:br>
            <a:endParaRPr lang="en-US" sz="2200" b="1" dirty="0" smtClean="0">
              <a:latin typeface="+mj-lt"/>
              <a:cs typeface="Arial" pitchFamily="34" charset="0"/>
            </a:endParaRPr>
          </a:p>
          <a:p>
            <a:r>
              <a:rPr lang="en-US" sz="2200" dirty="0" smtClean="0">
                <a:latin typeface="+mj-lt"/>
                <a:cs typeface="Arial" pitchFamily="34" charset="0"/>
              </a:rPr>
              <a:t>Huge </a:t>
            </a:r>
            <a:r>
              <a:rPr lang="en-US" sz="2200" dirty="0">
                <a:latin typeface="+mj-lt"/>
                <a:cs typeface="Arial" pitchFamily="34" charset="0"/>
              </a:rPr>
              <a:t>inconsistencies between the approaches taken by each </a:t>
            </a:r>
            <a:r>
              <a:rPr lang="en-US" sz="2200" dirty="0" smtClean="0">
                <a:latin typeface="+mj-lt"/>
                <a:cs typeface="Arial" pitchFamily="34" charset="0"/>
              </a:rPr>
              <a:t>MS</a:t>
            </a:r>
            <a:br>
              <a:rPr lang="en-US" sz="2200" dirty="0" smtClean="0">
                <a:latin typeface="+mj-lt"/>
                <a:cs typeface="Arial" pitchFamily="34" charset="0"/>
              </a:rPr>
            </a:br>
            <a:endParaRPr lang="en-US" sz="2200" dirty="0">
              <a:latin typeface="+mj-lt"/>
              <a:cs typeface="Arial" pitchFamily="34" charset="0"/>
            </a:endParaRPr>
          </a:p>
          <a:p>
            <a:r>
              <a:rPr lang="en-GB" sz="2200" dirty="0">
                <a:latin typeface="+mj-lt"/>
                <a:cs typeface="Arial" pitchFamily="34" charset="0"/>
              </a:rPr>
              <a:t>Non-specialist (sometimes local, provincial) departments are often given responsibility for market </a:t>
            </a:r>
            <a:r>
              <a:rPr lang="en-GB" sz="2200" dirty="0" smtClean="0">
                <a:latin typeface="+mj-lt"/>
                <a:cs typeface="Arial" pitchFamily="34" charset="0"/>
              </a:rPr>
              <a:t>surveillance</a:t>
            </a:r>
            <a:br>
              <a:rPr lang="en-GB" sz="2200" dirty="0" smtClean="0">
                <a:latin typeface="+mj-lt"/>
                <a:cs typeface="Arial" pitchFamily="34" charset="0"/>
              </a:rPr>
            </a:br>
            <a:endParaRPr lang="en-GB" sz="2200" dirty="0">
              <a:latin typeface="+mj-lt"/>
              <a:cs typeface="Arial" pitchFamily="34" charset="0"/>
            </a:endParaRPr>
          </a:p>
          <a:p>
            <a:r>
              <a:rPr lang="en-GB" sz="2200" dirty="0">
                <a:latin typeface="+mj-lt"/>
                <a:cs typeface="Arial" pitchFamily="34" charset="0"/>
              </a:rPr>
              <a:t>Lack of recognition of the specialist skills </a:t>
            </a:r>
            <a:r>
              <a:rPr lang="en-GB" sz="2200" dirty="0" smtClean="0">
                <a:latin typeface="+mj-lt"/>
                <a:cs typeface="Arial" pitchFamily="34" charset="0"/>
              </a:rPr>
              <a:t>necessary</a:t>
            </a:r>
            <a:br>
              <a:rPr lang="en-GB" sz="2200" dirty="0" smtClean="0">
                <a:latin typeface="+mj-lt"/>
                <a:cs typeface="Arial" pitchFamily="34" charset="0"/>
              </a:rPr>
            </a:br>
            <a:endParaRPr lang="en-GB" sz="2200" dirty="0">
              <a:latin typeface="+mj-lt"/>
              <a:cs typeface="Arial" pitchFamily="34" charset="0"/>
            </a:endParaRPr>
          </a:p>
          <a:p>
            <a:r>
              <a:rPr lang="en-GB" sz="2200" dirty="0">
                <a:latin typeface="+mj-lt"/>
                <a:cs typeface="Arial" pitchFamily="34" charset="0"/>
              </a:rPr>
              <a:t>Insufficient or (even near zero) budgets assigned for </a:t>
            </a:r>
            <a:r>
              <a:rPr lang="en-GB" sz="2200" dirty="0" smtClean="0">
                <a:latin typeface="+mj-lt"/>
                <a:cs typeface="Arial" pitchFamily="34" charset="0"/>
              </a:rPr>
              <a:t>MV&amp;E</a:t>
            </a:r>
            <a:endParaRPr lang="en-GB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+mj-lt"/>
                <a:cs typeface="Arial" pitchFamily="34" charset="0"/>
              </a:rPr>
              <a:t>…even though it has been 20+ years since the introduction of the first of these Regulations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59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371600"/>
            <a:ext cx="7634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It took the EU more than 15 years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before </a:t>
            </a:r>
            <a:r>
              <a:rPr lang="en-GB" sz="2400" dirty="0"/>
              <a:t>it began to take action to improve </a:t>
            </a:r>
            <a:r>
              <a:rPr lang="en-GB" sz="2400" dirty="0" smtClean="0"/>
              <a:t>MV&amp;E</a:t>
            </a:r>
          </a:p>
          <a:p>
            <a:pPr marL="571500" indent="-571500"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342900" indent="-34290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But, as responsibilities rest with </a:t>
            </a:r>
            <a:r>
              <a:rPr lang="en-GB" sz="2400" dirty="0" smtClean="0"/>
              <a:t>the </a:t>
            </a:r>
            <a:r>
              <a:rPr lang="en-GB" sz="2400" dirty="0"/>
              <a:t>individual </a:t>
            </a:r>
            <a:r>
              <a:rPr lang="en-GB" sz="2400" dirty="0" smtClean="0"/>
              <a:t>MS, </a:t>
            </a:r>
            <a:r>
              <a:rPr lang="en-GB" sz="2400" dirty="0"/>
              <a:t>this could only be accomplished through persuasion, not </a:t>
            </a:r>
            <a:r>
              <a:rPr lang="en-GB" sz="2400" dirty="0" smtClean="0"/>
              <a:t>coercion</a:t>
            </a:r>
          </a:p>
          <a:p>
            <a:pPr>
              <a:buClr>
                <a:srgbClr val="00B0F0"/>
              </a:buClr>
            </a:pPr>
            <a:endParaRPr lang="en-GB" sz="2400" dirty="0"/>
          </a:p>
          <a:p>
            <a:pPr marL="28575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GB" sz="2400" dirty="0" smtClean="0"/>
              <a:t>Current market surveillance actions in Europe:</a:t>
            </a:r>
          </a:p>
          <a:p>
            <a:pPr marL="800100" lvl="1" indent="-34290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en-GB" sz="2000" dirty="0" smtClean="0"/>
              <a:t>ADCOs (</a:t>
            </a:r>
            <a:r>
              <a:rPr lang="en-US" sz="1600" i="1" dirty="0" smtClean="0">
                <a:solidFill>
                  <a:srgbClr val="292934"/>
                </a:solidFill>
                <a:cs typeface="Arial" pitchFamily="34" charset="0"/>
              </a:rPr>
              <a:t>Administrative Cooperation</a:t>
            </a:r>
            <a:r>
              <a:rPr lang="en-US" sz="1600" i="1" dirty="0" smtClean="0">
                <a:solidFill>
                  <a:srgbClr val="292934"/>
                </a:solidFill>
              </a:rPr>
              <a:t> </a:t>
            </a:r>
            <a:r>
              <a:rPr lang="en-US" sz="1600" i="1" dirty="0">
                <a:solidFill>
                  <a:srgbClr val="292934"/>
                </a:solidFill>
              </a:rPr>
              <a:t>for Market Surveillance </a:t>
            </a:r>
            <a:r>
              <a:rPr lang="en-US" sz="1600" i="1" dirty="0" smtClean="0">
                <a:solidFill>
                  <a:srgbClr val="292934"/>
                </a:solidFill>
              </a:rPr>
              <a:t>group) </a:t>
            </a:r>
            <a:endParaRPr lang="en-GB" sz="2000" dirty="0" smtClean="0"/>
          </a:p>
          <a:p>
            <a:pPr marL="800100" lvl="1" indent="-34290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en-GB" sz="2000" dirty="0" smtClean="0"/>
              <a:t>ECOPLIANT</a:t>
            </a:r>
          </a:p>
          <a:p>
            <a:pPr marL="800100" lvl="1" indent="-342900">
              <a:buClr>
                <a:srgbClr val="00B0F0"/>
              </a:buClr>
              <a:buFont typeface="Courier New" panose="02070309020205020404" pitchFamily="49" charset="0"/>
              <a:buChar char="o"/>
            </a:pPr>
            <a:r>
              <a:rPr lang="en-GB" sz="2000" dirty="0" smtClean="0"/>
              <a:t>PROSAFE </a:t>
            </a:r>
            <a:r>
              <a:rPr lang="en-GB" sz="1600" i="1" dirty="0">
                <a:solidFill>
                  <a:srgbClr val="292934"/>
                </a:solidFill>
              </a:rPr>
              <a:t>(</a:t>
            </a:r>
            <a:r>
              <a:rPr lang="en-US" sz="1600" i="1" dirty="0">
                <a:solidFill>
                  <a:srgbClr val="292934"/>
                </a:solidFill>
              </a:rPr>
              <a:t>Product Safety Enforcement Forum of </a:t>
            </a:r>
            <a:r>
              <a:rPr lang="en-US" sz="1600" i="1" dirty="0" smtClean="0">
                <a:solidFill>
                  <a:srgbClr val="292934"/>
                </a:solidFill>
              </a:rPr>
              <a:t>Europe)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EU’s Actions for Improving MV&amp;E </a:t>
            </a:r>
            <a:endParaRPr 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3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ADCOs:</a:t>
            </a:r>
            <a:b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the strategic </a:t>
            </a:r>
            <a:r>
              <a:rPr lang="en-NZ" dirty="0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j-lt"/>
                <a:cs typeface="Arial" pitchFamily="34" charset="0"/>
              </a:rPr>
              <a:t>ADCO</a:t>
            </a:r>
            <a:r>
              <a:rPr lang="en-US" dirty="0">
                <a:latin typeface="+mj-lt"/>
                <a:cs typeface="Arial" pitchFamily="34" charset="0"/>
              </a:rPr>
              <a:t> – short for </a:t>
            </a:r>
            <a:r>
              <a:rPr lang="en-US" i="1" dirty="0" err="1">
                <a:solidFill>
                  <a:srgbClr val="292934"/>
                </a:solidFill>
                <a:latin typeface="+mj-lt"/>
                <a:cs typeface="Arial" pitchFamily="34" charset="0"/>
              </a:rPr>
              <a:t>ADministrative</a:t>
            </a:r>
            <a:r>
              <a:rPr lang="en-US" i="1" dirty="0">
                <a:solidFill>
                  <a:srgbClr val="292934"/>
                </a:solidFill>
                <a:latin typeface="+mj-lt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292934"/>
                </a:solidFill>
                <a:latin typeface="+mj-lt"/>
                <a:cs typeface="Arial" pitchFamily="34" charset="0"/>
              </a:rPr>
              <a:t>COoperation</a:t>
            </a:r>
            <a:r>
              <a:rPr lang="en-US" i="1" dirty="0">
                <a:solidFill>
                  <a:srgbClr val="292934"/>
                </a:solidFill>
                <a:latin typeface="+mj-lt"/>
              </a:rPr>
              <a:t> for Market Surveillance </a:t>
            </a:r>
            <a:r>
              <a:rPr lang="en-US" i="1" dirty="0" smtClean="0">
                <a:solidFill>
                  <a:srgbClr val="292934"/>
                </a:solidFill>
                <a:latin typeface="+mj-lt"/>
              </a:rPr>
              <a:t>group</a:t>
            </a:r>
            <a:br>
              <a:rPr lang="en-US" i="1" dirty="0" smtClean="0">
                <a:solidFill>
                  <a:srgbClr val="292934"/>
                </a:solidFill>
                <a:latin typeface="+mj-lt"/>
              </a:rPr>
            </a:br>
            <a:endParaRPr lang="en-US" i="1" dirty="0">
              <a:solidFill>
                <a:srgbClr val="292934"/>
              </a:solidFill>
              <a:latin typeface="+mj-lt"/>
              <a:cs typeface="Arial" pitchFamily="34" charset="0"/>
            </a:endParaRPr>
          </a:p>
          <a:p>
            <a:r>
              <a:rPr lang="en-US" b="1" dirty="0">
                <a:cs typeface="Arial" pitchFamily="34" charset="0"/>
              </a:rPr>
              <a:t>Mission</a:t>
            </a:r>
            <a:r>
              <a:rPr lang="en-US" dirty="0">
                <a:cs typeface="Arial" pitchFamily="34" charset="0"/>
              </a:rPr>
              <a:t>: </a:t>
            </a:r>
            <a:r>
              <a:rPr lang="en-US" sz="2000" dirty="0" smtClean="0">
                <a:cs typeface="Arial" pitchFamily="34" charset="0"/>
              </a:rPr>
              <a:t>Ai</a:t>
            </a:r>
            <a:r>
              <a:rPr lang="en-US" sz="2000" dirty="0" smtClean="0"/>
              <a:t>ding </a:t>
            </a:r>
            <a:r>
              <a:rPr lang="en-US" sz="2000" dirty="0"/>
              <a:t>market surveillance authorities to exchange experiences, co-operate in testing of products, publish test results and discuss any matter related to market surveillance practices for a better implementation of the </a:t>
            </a:r>
            <a:r>
              <a:rPr lang="en-US" sz="2000" dirty="0" smtClean="0"/>
              <a:t>Energy Labeling Directive</a:t>
            </a:r>
            <a:r>
              <a:rPr lang="en-US" sz="2000" dirty="0"/>
              <a:t>.</a:t>
            </a:r>
            <a:endParaRPr lang="en-US" sz="2000" dirty="0">
              <a:cs typeface="Arial" pitchFamily="34" charset="0"/>
            </a:endParaRPr>
          </a:p>
          <a:p>
            <a:endParaRPr lang="en-US" dirty="0" smtClean="0">
              <a:latin typeface="+mj-lt"/>
              <a:cs typeface="Arial" pitchFamily="34" charset="0"/>
            </a:endParaRPr>
          </a:p>
          <a:p>
            <a:r>
              <a:rPr lang="en-US" b="1" dirty="0" smtClean="0">
                <a:latin typeface="+mj-lt"/>
                <a:cs typeface="Arial" pitchFamily="34" charset="0"/>
              </a:rPr>
              <a:t>Meetings &amp; Participants: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Twice </a:t>
            </a:r>
            <a:r>
              <a:rPr lang="en-US" dirty="0">
                <a:latin typeface="+mj-lt"/>
                <a:cs typeface="Arial" pitchFamily="34" charset="0"/>
              </a:rPr>
              <a:t>yearly short (typ. 1 day) meeting </a:t>
            </a:r>
            <a:endParaRPr lang="en-US" dirty="0" smtClean="0">
              <a:latin typeface="+mj-lt"/>
              <a:cs typeface="Arial" pitchFamily="34" charset="0"/>
            </a:endParaRPr>
          </a:p>
          <a:p>
            <a:pPr lvl="1"/>
            <a:r>
              <a:rPr lang="en-US" dirty="0" smtClean="0">
                <a:latin typeface="+mj-lt"/>
                <a:cs typeface="Arial" pitchFamily="34" charset="0"/>
              </a:rPr>
              <a:t>Meeting open to market </a:t>
            </a:r>
            <a:r>
              <a:rPr lang="en-US" dirty="0">
                <a:latin typeface="+mj-lt"/>
                <a:cs typeface="Arial" pitchFamily="34" charset="0"/>
              </a:rPr>
              <a:t>surveillance officials from all MS (</a:t>
            </a:r>
            <a:r>
              <a:rPr lang="en-US" dirty="0" err="1">
                <a:latin typeface="+mj-lt"/>
                <a:cs typeface="Arial" pitchFamily="34" charset="0"/>
              </a:rPr>
              <a:t>approx</a:t>
            </a:r>
            <a:r>
              <a:rPr lang="en-US" dirty="0">
                <a:latin typeface="+mj-lt"/>
                <a:cs typeface="Arial" pitchFamily="34" charset="0"/>
              </a:rPr>
              <a:t> 60% of MS usually attend</a:t>
            </a:r>
            <a:r>
              <a:rPr lang="en-US" dirty="0" smtClean="0">
                <a:latin typeface="+mj-lt"/>
                <a:cs typeface="Arial" pitchFamily="34" charset="0"/>
              </a:rPr>
              <a:t>)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endParaRPr lang="en-US" dirty="0" smtClean="0">
              <a:latin typeface="+mj-lt"/>
              <a:cs typeface="Arial" pitchFamily="34" charset="0"/>
            </a:endParaRP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2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792162"/>
          </a:xfrm>
        </p:spPr>
        <p:txBody>
          <a:bodyPr>
            <a:noAutofit/>
          </a:bodyPr>
          <a:lstStyle/>
          <a:p>
            <a:r>
              <a:rPr lang="en-NZ" dirty="0" smtClean="0">
                <a:cs typeface="Arial" panose="020B0604020202020204" pitchFamily="34" charset="0"/>
              </a:rPr>
              <a:t>Activity funding:</a:t>
            </a:r>
            <a:br>
              <a:rPr lang="en-NZ" dirty="0" smtClean="0">
                <a:cs typeface="Arial" panose="020B0604020202020204" pitchFamily="34" charset="0"/>
              </a:rPr>
            </a:br>
            <a:r>
              <a:rPr lang="en-NZ" dirty="0" smtClean="0">
                <a:cs typeface="Arial" panose="020B0604020202020204" pitchFamily="34" charset="0"/>
              </a:rPr>
              <a:t>the </a:t>
            </a:r>
            <a:r>
              <a:rPr lang="en-NZ" dirty="0">
                <a:cs typeface="Arial" panose="020B0604020202020204" pitchFamily="34" charset="0"/>
              </a:rPr>
              <a:t>non-strategic </a:t>
            </a:r>
            <a:r>
              <a:rPr lang="en-NZ" dirty="0" smtClean="0">
                <a:cs typeface="Arial" panose="020B0604020202020204" pitchFamily="34" charset="0"/>
              </a:rPr>
              <a:t>approach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  <a:cs typeface="Arial" pitchFamily="34" charset="0"/>
              </a:rPr>
              <a:t>Annual awards of funding made available to support trans-EU market surveillance activities from </a:t>
            </a:r>
            <a:r>
              <a:rPr lang="en-US" dirty="0" smtClean="0">
                <a:latin typeface="+mj-lt"/>
                <a:cs typeface="Arial" pitchFamily="34" charset="0"/>
              </a:rPr>
              <a:t>2008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66% cash funding from EU, remainder as contribution-in-kind (typically, staff time</a:t>
            </a:r>
            <a:r>
              <a:rPr lang="en-US" dirty="0" smtClean="0">
                <a:latin typeface="+mj-lt"/>
                <a:cs typeface="Arial" pitchFamily="34" charset="0"/>
              </a:rPr>
              <a:t>)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Opportunities were initially only taken up by other bodies such as manufacturer trade associations and </a:t>
            </a:r>
            <a:r>
              <a:rPr lang="en-US" dirty="0" smtClean="0">
                <a:latin typeface="+mj-lt"/>
                <a:cs typeface="Arial" pitchFamily="34" charset="0"/>
              </a:rPr>
              <a:t>NGOs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No significant involvement of market surveillance authorities until the </a:t>
            </a:r>
            <a:r>
              <a:rPr lang="en-US" i="1" dirty="0">
                <a:latin typeface="+mj-lt"/>
                <a:cs typeface="Arial" pitchFamily="34" charset="0"/>
              </a:rPr>
              <a:t>ECOPLIANT </a:t>
            </a:r>
            <a:r>
              <a:rPr lang="en-US" dirty="0" smtClean="0">
                <a:latin typeface="+mj-lt"/>
                <a:cs typeface="Arial" pitchFamily="34" charset="0"/>
              </a:rPr>
              <a:t>program</a:t>
            </a:r>
            <a:endParaRPr lang="en-US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1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cs typeface="Arial" panose="020B0604020202020204" pitchFamily="34" charset="0"/>
              </a:rPr>
              <a:t>ECOPLIANT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+mj-lt"/>
                <a:cs typeface="Arial" pitchFamily="34" charset="0"/>
              </a:rPr>
              <a:t>This is the first (and, currently, the only) of the annually funded activities that involve coordination of market surveillance authorities working in the energy sector</a:t>
            </a:r>
            <a:r>
              <a:rPr lang="en-US" dirty="0" smtClean="0">
                <a:latin typeface="+mj-lt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+mj-lt"/>
                <a:cs typeface="Arial" pitchFamily="34" charset="0"/>
              </a:rPr>
              <a:t>Mission</a:t>
            </a:r>
            <a:r>
              <a:rPr lang="en-US" dirty="0" smtClean="0">
                <a:latin typeface="+mj-lt"/>
                <a:cs typeface="Arial" pitchFamily="34" charset="0"/>
              </a:rPr>
              <a:t>:</a:t>
            </a:r>
            <a:br>
              <a:rPr lang="en-US" dirty="0" smtClean="0">
                <a:latin typeface="+mj-lt"/>
                <a:cs typeface="Arial" pitchFamily="34" charset="0"/>
              </a:rPr>
            </a:br>
            <a:endParaRPr lang="en-US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Arial" pitchFamily="34" charset="0"/>
              </a:rPr>
              <a:t>Details </a:t>
            </a:r>
            <a:r>
              <a:rPr lang="en-US" sz="2000" dirty="0">
                <a:latin typeface="+mj-lt"/>
                <a:cs typeface="Arial" pitchFamily="34" charset="0"/>
              </a:rPr>
              <a:t>at </a:t>
            </a:r>
            <a:r>
              <a:rPr lang="en-US" sz="2000" dirty="0">
                <a:latin typeface="+mj-lt"/>
                <a:cs typeface="Arial" pitchFamily="34" charset="0"/>
                <a:hlinkClick r:id="rId2"/>
              </a:rPr>
              <a:t>www.ecopliant.eu</a:t>
            </a:r>
            <a:r>
              <a:rPr lang="en-US" sz="2000" dirty="0">
                <a:latin typeface="+mj-lt"/>
                <a:cs typeface="Arial" pitchFamily="34" charset="0"/>
              </a:rPr>
              <a:t>  </a:t>
            </a:r>
          </a:p>
          <a:p>
            <a:endParaRPr lang="en-GB" dirty="0">
              <a:latin typeface="+mj-lt"/>
            </a:endParaRPr>
          </a:p>
        </p:txBody>
      </p:sp>
      <p:sp>
        <p:nvSpPr>
          <p:cNvPr id="4" name="AutoShape 2" descr="data:image/jpeg;base64,/9j/4AAQSkZJRgABAQAAAQABAAD/2wCEAAkGBggGDxUIBxMSFREWFx8XFRMWGBkYHBcbIBYeFhcXHxwdJyYgGRokGhsaITsgJScrLi8uFiIxNTAqOCYtLykBCQoKDgwOGg8PGjUkHyQxNSwqLzAtNS4pLCwvNSwsKiwsMTQ1Lyw1LCwsLywvLCk0LCwvKSwsKSksLCwuKSw1LP/AABEIAKUBMQMBIgACEQEDEQH/xAAcAAEAAgMBAQEAAAAAAAAAAAAABgcEBQgDAgH/xABLEAABAwIDAwYGDwYEBwAAAAABAAIDBBEFBhIHITETIkFRYXEIMjRzgZEUFRcjNVJTcpKhsrPBwtEzQlR0scM2Q2LhFhiCk7TT8P/EABoBAQACAwEAAAAAAAAAAAAAAAABBgMEBQL/xAA2EQEAAQIDBQQIBAcAAAAAAAAAAQIDBBEhBRIxQXEzYbHRExU0UVJygaEGFkKRFCIjQ1Oi4f/aAAwDAQACEQMRAD8AvFERAREQEREBERAREQEREBERAREQEREBERAREQERCbbygKIZnzhyN6LCzzuD5Bwb1hvW7t6O/hi5nzgam9FhTuZwdKP3uxp6v9Xq61EgANwXIxWN/Rb+s+Xm4WN2h/btT1ny80xyvnAstQ4q7dwZKfqa4/m9fWpqqZ4qT5Yzc7D7UeIkmLg1/SzsPWz+ndwjCY3L+S59J83nBbQ3f6d2dOU+fmn6L8a5rwHNNwd4I6V+rsO+IiICIiAiIgIiICIiAiIgIiICIiAiIgIiICIiAiIgIiICIiAiIgIiIPmSRsQL5CAALkngB1qv8z5sfil6ShuIeDncDJ+jOzpVhIte/aqu07sVZRz0auJs13qd2mrKOenFTK/VKNoPlEfm/wAxUXVeu2/R1zR7lWv2vRXJozzyERSHIXlh8077bFFujfrin3otW/SVxR73xlrNEmDEU9Rd0B6OJZ2jrHZ6u2xIJ46lomgIc1wuCOBC+0VisWqrUbs1Zx0WnDWK7NO7NWcctOH3ERFsNsREQEREBERAREQEREBERAREQEREBERAREQEREBERAREQEREGPWVRpQHAXubcbdCxfbh3xB9L/ZfeL+K3v8AwK1aqO1NoYmziZot15Rpyj3d8MdUzEtj7cO+IPpf7L7p8TMzhGW2v037L9S1a96H9q3v/ArUw+1MXVeopqr0mYidI5zHciKpzR7aD5RH5v8AMVF1KNoPlEfm/wAxUXXVxfbVKvjvaKxSHIXlh8077bFHlIcheWHzTvtsXnDdrT1eMJ29HVYiIisy4CIiAiIgIiICIiAiIgIiICIiAiIgIiICIiAiIgIsfEKxuHxPqngkMaXEDpsox7o1L8jJ62rXu4m1ZnK5Vk2rOEvX4zt05wl6KIe6NS/Iyetqe6NS/Iyetqw+sMN8cM/qzFfB4JRWEhht/wDb1rtbusrOmlE8IlG7UAbd9iteqP8AiiuYxlOU/pjxqYrMZRlL61u6yv2N7rjeeK+F9R+MO9Vu1cq36decMsxoycX8Vvf+BWrW0xfxW9/4FatW/bXtdX08HIr4i96H9q3v/ArwXvQ/tW9/4Fc/C9vb+anxhEcUe2g+UR+b/MVF1KNoPlEfm/zFRdWfF9tUrOO9orFIcheWHzTvtsUeUhyF5YfNO+2xecN2tPV4wnb0dViIiKzLgIiICIiAiIgIiICIiAiIgIiICIiAiIgIvibxXdx/oub/AG5xH5eb6bv1WtfxEWctM83b2VsiraO/lXu7uXLPjn5Ok0XNntziPy8303fqntziPy8303fqtb+Pj4Xa/KVz/LH7f9dAZl8jn82f6KqFP6R7pcCa+Qkk0wJJ3k83ioAuRtmc66J7mPY9v0dNyj3VTH7CFEK4jtrbb5Mz5jf6BYiy2+TM+Y3+gWIsX4o9rp+SPGpQrfPqL6j8Yd6+V9R+MO9Vu12lPWHueDJxfxW9/wCBWrW0xfxW9/4FatXLbXtdX08HHr4i96H9q3v/AAK8F70P7Vvf+BXPwvb2/mp8YRHFHtoPlEfm/wAxUXUo2g+UR+b/ADFRdWfF9tUrOO9orFIcheWHzTvtsUeUhyF5YfNO+2xecN2tPV4wnb0dViIiKzLgIiICIiAiIgIiICIiAiIgIiICIiAiIg+ZG6wWjpFlVPuLVn8TH9B36q2EWK5ZouZbzoYLaWIwW96Ccs+OkTw69VT+4tWfxMf0HfqnuLVn8TH9B36q2EWH+Dte5v8A5j2h8f8ArHk00GBSQ4cMG1DUIuT12NuFr2Ub9zqr+Wj9RU9RL2Cs3st+M8tOLn2to37U1TRPGc505oF7nVX8tH6ih2c1fy0fqKnqLB6rwvw/eWf1xivi+0MdtMRE2nJ3hoF+4Lx9rndYWci84vZOFxdcV3qc5iMuMxo5sXKo4MH2ud1hfrcPc0g3CzVi4jidFg8Zq8SkZFELAveQ1oubDee1asfh7AROcUfefNPpan7W0rqoBrSBY3+pYntRJ8YfWvLD855exaQUmHVdPJK6+ljJGucbC5sAeoLaVFVBRt5Wpe1jfjOIaPWVu4jZmHxFfpLka9ZYJpiWB7USfGH1r0p8NfC8SEjd+llntcHjU03B4EL9WKjY+EoqiqmnWJzjWeRuwjmZsrz47I2aF7WhrdNiCem/QtP7nlb8tH9FynaLcrwdquqaqo16tS5gLNyqa6o1nvlBPc8rflo/ouW0y3lOowSc1U0jHDQW2AI4lpvv7lJ0UUYO1RVFURrHeijAWKKoqpjWO+RERbbeEREBERAREQEREBERAREQEREBERBTG2TaTmHJ2IsocHka2N1O15BY13OMkjSbnfwaPUoJ7uudPlo/+21bPwjPheL+VZ97KtpsLpMr1FJUOzEyic8SjSahsTjp0Dhr32v1IGzPaxmfMuLU+F4lKx0MmvUAxoJtC943jtAV9qO4NheTmzCXA4cPE7QSHQshD2jxSQWC4HOt/wBXatnjmO4flyB2I4tI2OJvFx6T0AAb3OPUEGeipjFPCToYnaMKpJJGg+NI8R3HWAA76z6lNtnW0mj2hslNNFJE+HTrDiCOfq06SOPiG9wOPSgmKKLZz2k4DkazMUeTM4amwRjU8i9rngGjtcRextexVdS+EvEHgRULuT6SZQHeoNt9aC7kUFyVtgy/nN4oo9cNQeEUluduudLhud3Gx3HcpXj2KtwKkmxN7S4QxukLQbatLS61+i9kGeip6j8I/DamVkEtLIxrnBpkdI2zASAXHdwA3+heeK+Elh8EnJ4VSySxh1tb3iPUOsNs70Xt22QXKoBt0+Ap/nR/etWZkXargmeiaem1RVAFzDJa5HSWkbnAeg9iw9unwFP86P71qCmNh3w7B82T7tylfhGUeMyVME1pHUQjs2wJa2XUdZNuDi0ssTxsbcCopsO+HYPmyfduVz7Q9q9LkKdlBVUzpuUj13DwAOcW2sQepBi7BKXF6TCi3FhI1hlJgbJe4j0jgDvDS7VYd56VZKimz3P0O0CCStghdEI5NFnODr80OvuAtxX5njaXgmQwGYgXPncLtgjsXEXtqN9zW3B3njY2vZBLEVL0HhKUUkuivo5GRX3PZIHuA6y0ho9RWXinhF4TQzPp6WnfNGDzZWvADxa97EXHd2ILdRaHK2a480YczH4oyxrw8iMm5Gh7mce3Tf0quYPCRoJ3tiNHINRAuZW2Fza53cEFyIqizJ4ROF4bK6mwaB1RpNuVLwxjuvTuJI7bDh1b1IMhbYMIzzJ7Aax8NTa4jeQQ8DjpcOJA32IB6r2KCVZjzFQ5VpnYpihcImEBxaC485waNw7SFHsA2u5YzNUswrDHyGaS+kGNzRuaXneeG5pUQ2/Z2io4XZUdE4vmjjmEuoWFpjzS21/8vjfpVPZFzJHlDEYcZmYZGxarsBAJ1RujG89rr+hB2IijGz7PEOf6V+JQROiDZTFpc4OJIYx97gD4/wBSk6AiIgIiICIiAiIgIiICIiDnDwjPheL+VZ97KoZlrIGYs3sdUYFByrGO0uPKRssbXtZ7gTuUz8Iz4Xi/lWfeyrD2X7VqbZ/Ty0lRA+UySB4LXBtuaG23jsQTHYps7zLlHEZK3HKfko3U7ow7lIn3cZY3AWY4ng077dCiu33M0+KYmcIBPI0zQA2+4vc0Pc63XZwb6D1qxsn7caTN1dFg0NLJG6XVZ5eCBpjc/gB/pt6VXW37LE+F4n7cNBMNS0HV0CRrQxzey4aHdtz1INtsj2PYXmSkGO5g1PZIXCKFriwWa4sLnEc4nUDYAjh033WdgOS8E2aMrMSwwyNiewSPY92oMETXuOknnWIcTvJ4Krtkm2PDss0owPMAc2OMkxSsaXbnOL3McBvvqJII699rXNo5cztg20ttXh+HNe6FjGse57bCQSteCA3jYBpG8Dig5dxGvrc11rquoOqaeTpPS42a254NAsB1ABdBYd4P2V4qUU1fyr6gt504eWkOI3lrfFsDwBB7bqgMVwyuyjWuo6kaZoJN1xuNjdrh1gix9KvvDvCEy3JSifEBKyoDedC1hddwH7rvFsT12QURmfBKjJ+IS4ZrOuCTmyNNjbc+N9xwdpLT2FdFHH35mypLicxBe+ilEhHx2xuY/wCsFc6ZlxqpzjXy4k5h5SeTmxtFz0MYwW4mwaO0rox+APyxlWXDJgA9lFJygHDW6Nzn9/OJ3oOasBwebMFVFhdNYPleGAngLmxPoG/0LoSq8HzLD6Q0tKZW1Gnm1JeSdXQSzxdN+gAG3T0rnrA8XnwCpixOktrieHtB4GxvY9hG70roGq8IbLjaQ1NK2Y1Onm07m2s7gLv8XTffcb7dF0FAU9RW5YqxLCdM9PLxB4OY6xG7iLgjtC6L2xVgxHLb6xvCQQvt86Rh/Fc6U1NW5nqxDCNU9RL0X3uc65O7gN5PYAui9sdG3Dstvo28IxCz6MjB+CCodh3w7B82T7ty3/hIfCFP5j+45aDYd8OwfNk+7ct/4SHwhT+Y/uOQSnwb3BuHVLj0T/2mqjszY9UZmrJsVqiSZHkgH91t+YzuDbD0K8fBvaHYdUtP8R/aaqQzVl6oytWzYVVAgxvIaT+8y/Mf3FtigunBPBzwh9Mx2MT1Hshzbu5IsDGki+kBzSTbhe4vbgFTGbcuTZSrpsGqHB7oiBrAtqBaHtNt9rtcN19ytnBPCNipqVsOK0z31DW6S5jmhr7Cwcb72k9PFVFmbMFTmqslxetAD5XXIHAAANa0dzQB6EHR2yP/AAzB8yf7+Vcw08Lql7YWWu4hov1k2C6e2R/4Zg+ZP9/KuaMJ8oi8437QQXpmvYllvB8ImqqXlfZMMJk5YvJ1lrdRBb4oaeG4AjdvPTT2QqiSlxaikhJB9kxC46nSBrh6Wkj0rqPP/wADVv8AKyfdlcsZJ+FKL+ah++agu7b5k2gq6R+aZHS+yImRxNaC3RpM3Ei1yffHfvdA9NN7O8u0ma8UgwfEC8RSa9RYQHDTE94sSCOLR0LoHbn8A1HzovvmKkdivw/Sd8n/AI8iDozJWSsPyJTuw7C3SuY6QykylpNy1rCBpa0WswdHWpAiICIiAiIgIiICIiAiIgIiIITnXZLgue6luJYpJUte2MRgROYG2DnOB5zHG93Hp6loP+XHKvy1d9OL/wBatVEFfZX2J4BlOsjxiglq3SR6tIkfGWnUwsNwGA8HHpUzxnBaDMMDsPxWNskTxvafqIPFrh1jeFnIgp3E/BtwqZ2rDKqaMXvpe1slh0gEaT67+lTTZ9s3oNnrZRQyyyOm06y/TYaNWnSABbxzxJ4DgpciCMZz2dYHnpoGKsIkbubNGQ14HG1yCHN7CDx3WVey+DVRGQGKtkEfS0xtLj3OBAH0SrpRBCcl7I8vZKf7Mpg+Wfoll0ks3WOgAAN79538VttoPwRXfysv3blIFp840NRimG1dFRt1SyQSMY24F3OYQ0XNgN56UHI+WIIqqvpYKhocx08bXNPAgyNBB7CFd+K+DfhNQ/lMLqZoml1yx7RJZvxWnmkdhN+26guW9kOdKCtpqqppCGMnje93KwmzWyBzjYPudwXTaCG5G2WYHkQmoo9ck7t3LS2JaOlrQAA0H1nr6Fus2ZXpM40j8IxB0jY3lpJjLQ7muDhYuDhxHUtwiCAZW2LYDlGrZi+Hy1bpGXs2R0ZabtLTcBgPTfcRwWXnbZTg+fJ2V2KS1LXMZoDYnRgW1F1+cxxvv6+gKaIgjmSMiYdkKF9Hhb5nte/WTKWk30hu7S1u6wXlnbZ1gue2BuJtLZW7mTx2D2jjpuQQ5u87iOndY71KEQU/h/g34RBLylfUzSRAgiNrWsJHxXO33v2AG3VxW1xTYBlbFJn1eupi1G/JxOiaxu6wDRyZsN3WrLRBpsu5Wo8s0LcBonSGJgeA55aX897nm5AA4uPR1KDQeDvline2aOeuu0hw58PEG4/y1aSIMLGMKhxumlwypLhHLG6NxbYOAc3SSLgi9j1KAYXsBy1hNRFiFPNWl8UjZGhz4iCWuDgDaMG1x1qzEQajNeWKTOFI/CMQdI2N5aSYy0O5rg8WLgRxHUorlfYngGU6yPGKCWrdJHq0iR8ZadTCw3AYDwcelWCiAiIgIiICIiAiIgIiICIqupqzN+GUvJ4cyUOa2smIfC6Qve2s94j32ID43G1uIG5BaKKs8UzRmygqRhxJuTUFj2U2t0jWQwvjLWahuEkjmXBPDfbeRsGYpnd0NRVOjaJY4YTHT8n40rommezr88Mdqs0HeRYu6UngJ4ir5+N50jp3VlJEZdM5jYx8XIvljfEAyUs3lmic7+F2AmwtdfQdmWkqHU1MA0yVLGSVLacc9ooNTpTwB9+aGAk7tzUE/RVfLnXM8IgkrW8kXika5nI3BdLI1s+pxN4nC9g0jp6ejZ5qosQmxqlqIhJyDYt5DJnsMnLtLWnk3NDHab8992gXuDdBPUVcf8Q5vNNHK9kzZSZOX00hcY5AwGKFjb++RucT77cjda4vux8Wqs2YvJDT4lTvY1tRRSBkcReywex87zMDzSx9xpI3AX33JAWeir9mO5vEE0k7A2QabN5GV2gmfSWt0sIeOS/eu8A2cdxsPFuK49SF1RHA6HlZ4uUe6BrpdHsQFzi1thK/lAGEi9h0C24LGRVph+aM24jDHX0w1M5KneQILiR0lU6KYAgnToiAdYE24369ttJo8cxD2LDl/WHxyOnLhq0kxxOMcbiOh7yG26b9id53Jqiq3CH5xwVkvLiUvmqYppX8kZeRjliJlZGy/OLHtaywvYG9lm0lZm7GYnQ4owsYaSZ0jDDZz5OVkjZGN5Dbx6TYE9Fib3UTOUELFRVrheJ5uo6MU/IuZLG+CPk+TJbHT6Gh8rH6SZZOsW5pJ5htv2+XRmGqr2VmKuc2M0lnRhjhGX8s4NPODS2Qs0uI0i28cFPPJHLNM0Vb4lT49S4tNV4O2aUuilsZGyNbC4QAQhhLuSlY5/7um4NySFlU+N5sxOWJsDJIonyRsc+SCxaPYz3zu0m1hyoY0OO653XCRqTonyKCVWI53hdVwwRtf7Ha90D9IAqdZBhHfG3XqAtqIbwutVj7MfximkbUwCRxp6uOOQQu5SxhZybbuYwtc5+oWa0Bwa1ErQRVtSnH8GknNDFI1ktYNbxCZDoFDEGFrLi7TK3QXDhv4cR7UeM50lbDPMwizaUyRmDxnSSOZUi/FuhtncNylCw0VeDHs4vgbI9jmy8rIJwYHWis0mJjNIeZWOOn3wA9XNJ5sgzDX45S0kM1Ez31z4xUFjDKY2H9q5rDYusd1uNjexsoSkaKv6HHs2yCL2dHIy7JySKckukbM9sLHi55FpjDXA79V+PX8VmL50paWnmIcZZKd0j9FNrIn0sMdO5uoaGkl93m28cQozFhooHX4/miN07GRuDmsjMZbDI+NhPJcowkMLpH3dJZ7NTQBzgLb8vNbsZxHB2yYcKiKpcYCW2HKt9+ZruGWFw25IG6wIsvSM0xRVtRjNOA+yThcevlJat7InRWBkFnRSarjc833bgeF1vKefGsQw2rFaCZND2wFrXse4ciOILWc7lNVi0cLdIK8zOmfdmmNZy78ktRVXglNiWDijq5I6p7GMnjnDIpw4SPZFyZMcjnOcOa4axuuei5U4yPRVuHYbTUuKauXbGOUDjqIdxIJ33O9eskRObeIiKEiIiAiIgIiIPGSipppGVUjGmRgIY8gamh1tQB4gGwv3BeyIgIiIMGfAsMqZ24lPBC6dm5kxY0vbx4OtccT61nIiAiIgLFxLCqHGI/Y2JxRyx3vokaHC44Gx6URB7QQRUrRDA0NY0Wa1osABwAA4BeiIgIiICIiAiIgIiICIiAiIgIiICIiAiIgIiICIiAiI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4" y="3209781"/>
            <a:ext cx="4371976" cy="237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0854" y="3429000"/>
            <a:ext cx="45383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Arial" pitchFamily="34" charset="0"/>
              </a:rPr>
              <a:t>D</a:t>
            </a:r>
            <a:r>
              <a:rPr lang="en-US" sz="2000" dirty="0" smtClean="0"/>
              <a:t>eliver </a:t>
            </a:r>
            <a:r>
              <a:rPr lang="en-US" sz="2000" dirty="0"/>
              <a:t>the economic and environmental benefits of the </a:t>
            </a:r>
            <a:r>
              <a:rPr lang="en-US" sz="2000" dirty="0" err="1"/>
              <a:t>Ecodesign</a:t>
            </a:r>
            <a:r>
              <a:rPr lang="en-US" sz="2000" dirty="0"/>
              <a:t> Directive 2009/125/EC by strengthening market surveillance and so increasing levels of compliance across the Single Market.</a:t>
            </a:r>
          </a:p>
        </p:txBody>
      </p:sp>
    </p:spTree>
    <p:extLst>
      <p:ext uri="{BB962C8B-B14F-4D97-AF65-F5344CB8AC3E}">
        <p14:creationId xmlns:p14="http://schemas.microsoft.com/office/powerpoint/2010/main" val="24793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P-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772</Words>
  <Application>Microsoft Office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CLASP-White</vt:lpstr>
      <vt:lpstr>Catalysing Monitoring, Verification &amp; Enforcement Best Practices Exchange and Building Compliance Capacity in the APEC Region</vt:lpstr>
      <vt:lpstr>Project Overview</vt:lpstr>
      <vt:lpstr> Presentation overview: Networking and Coordination Experiences from the EU </vt:lpstr>
      <vt:lpstr>EU Regulatory Framework</vt:lpstr>
      <vt:lpstr>Current challenges for  market surveillance in the EU </vt:lpstr>
      <vt:lpstr>EU’s Actions for Improving MV&amp;E </vt:lpstr>
      <vt:lpstr>The ADCOs:  the strategic approach</vt:lpstr>
      <vt:lpstr>Activity funding: the non-strategic approach</vt:lpstr>
      <vt:lpstr>ECOPLIANT</vt:lpstr>
      <vt:lpstr>ECOPLIANT</vt:lpstr>
      <vt:lpstr>Other EU examples of  coordinated market surveillance</vt:lpstr>
      <vt:lpstr>PROSAFE’s Joint Action Structure</vt:lpstr>
      <vt:lpstr>EU’s direction of travel for  improved coordination of MV&amp;E</vt:lpstr>
      <vt:lpstr>Lessons Learned from  EU’s MV&amp;E Initiatives</vt:lpstr>
      <vt:lpstr>Could Europe’s experiences be  transferred to APEC?</vt:lpstr>
      <vt:lpstr>Proposed approach  for coordinated APEC MV&amp;E activities</vt:lpstr>
      <vt:lpstr>Benefits of the APEC MV&amp;E Network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Catalysing Monitoring, Verification &amp; Enforcement Best Practices Exchange and Building Compliance Capacity in the APEC Region</dc:title>
  <dc:creator>Elisa Lai</dc:creator>
  <cp:lastModifiedBy>Nicole Kearney</cp:lastModifiedBy>
  <cp:revision>50</cp:revision>
  <dcterms:created xsi:type="dcterms:W3CDTF">2014-03-27T22:13:23Z</dcterms:created>
  <dcterms:modified xsi:type="dcterms:W3CDTF">2014-04-10T23:35:54Z</dcterms:modified>
</cp:coreProperties>
</file>