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7" r:id="rId5"/>
    <p:sldId id="278" r:id="rId6"/>
    <p:sldId id="279" r:id="rId7"/>
    <p:sldId id="280" r:id="rId8"/>
    <p:sldId id="281" r:id="rId9"/>
    <p:sldId id="282" r:id="rId10"/>
    <p:sldId id="284" r:id="rId11"/>
    <p:sldId id="283" r:id="rId12"/>
    <p:sldId id="285" r:id="rId13"/>
    <p:sldId id="286" r:id="rId14"/>
    <p:sldId id="262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3300"/>
    <a:srgbClr val="A8E43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2057" autoAdjust="0"/>
    <p:restoredTop sz="94737" autoAdjust="0"/>
  </p:normalViewPr>
  <p:slideViewPr>
    <p:cSldViewPr>
      <p:cViewPr>
        <p:scale>
          <a:sx n="86" d="100"/>
          <a:sy n="86" d="100"/>
        </p:scale>
        <p:origin x="-4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6D74F3-DA2B-4914-9FB5-192C61DBE621}" type="doc">
      <dgm:prSet loTypeId="urn:microsoft.com/office/officeart/2005/8/layout/matrix1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latinLnBrk="1"/>
          <a:endParaRPr lang="ko-KR" altLang="en-US"/>
        </a:p>
      </dgm:t>
    </dgm:pt>
    <dgm:pt modelId="{D4A2BC51-F8E9-45CF-B45C-065EFCCB667F}">
      <dgm:prSet phldrT="[텍스트]"/>
      <dgm:spPr/>
      <dgm:t>
        <a:bodyPr/>
        <a:lstStyle/>
        <a:p>
          <a:pPr latinLnBrk="1"/>
          <a:r>
            <a:rPr lang="en-US" altLang="ko-KR" b="1" dirty="0" smtClean="0">
              <a:latin typeface="Verdana" pitchFamily="34" charset="0"/>
            </a:rPr>
            <a:t>Standby Korea</a:t>
          </a:r>
        </a:p>
        <a:p>
          <a:pPr latinLnBrk="1"/>
          <a:r>
            <a:rPr lang="en-US" altLang="ko-KR" b="1" dirty="0" smtClean="0">
              <a:latin typeface="Verdana" pitchFamily="34" charset="0"/>
            </a:rPr>
            <a:t>2015</a:t>
          </a:r>
          <a:endParaRPr lang="ko-KR" altLang="en-US" b="1" dirty="0">
            <a:latin typeface="Verdana" pitchFamily="34" charset="0"/>
          </a:endParaRPr>
        </a:p>
      </dgm:t>
    </dgm:pt>
    <dgm:pt modelId="{C2086C68-F828-4E67-8CEB-01077250E1A8}" type="parTrans" cxnId="{5AA55E94-B2D1-470D-910B-3988D95239B9}">
      <dgm:prSet/>
      <dgm:spPr/>
      <dgm:t>
        <a:bodyPr/>
        <a:lstStyle/>
        <a:p>
          <a:pPr latinLnBrk="1"/>
          <a:endParaRPr lang="ko-KR" altLang="en-US"/>
        </a:p>
      </dgm:t>
    </dgm:pt>
    <dgm:pt modelId="{9EB4FB4B-427B-4E4F-BFB6-6757D8BDF44C}" type="sibTrans" cxnId="{5AA55E94-B2D1-470D-910B-3988D95239B9}">
      <dgm:prSet/>
      <dgm:spPr/>
      <dgm:t>
        <a:bodyPr/>
        <a:lstStyle/>
        <a:p>
          <a:pPr latinLnBrk="1"/>
          <a:endParaRPr lang="ko-KR" altLang="en-US"/>
        </a:p>
      </dgm:t>
    </dgm:pt>
    <dgm:pt modelId="{DB5030C1-861D-4C3A-AC82-6B7D03BEEB82}">
      <dgm:prSet phldrT="[텍스트]" custT="1"/>
      <dgm:spPr/>
      <dgm:t>
        <a:bodyPr/>
        <a:lstStyle/>
        <a:p>
          <a:pPr latinLnBrk="1"/>
          <a:endParaRPr lang="en-US" altLang="ko-KR" sz="1500" b="1" dirty="0" smtClean="0">
            <a:latin typeface="Verdana" pitchFamily="34" charset="0"/>
          </a:endParaRPr>
        </a:p>
        <a:p>
          <a:pPr latinLnBrk="1"/>
          <a:endParaRPr lang="en-US" altLang="ko-KR" sz="1500" b="1" dirty="0" smtClean="0">
            <a:latin typeface="Verdana" pitchFamily="34" charset="0"/>
          </a:endParaRPr>
        </a:p>
        <a:p>
          <a:pPr latinLnBrk="1"/>
          <a:r>
            <a:rPr lang="en-US" altLang="ko-KR" sz="1500" b="1" dirty="0" smtClean="0">
              <a:latin typeface="Verdana" pitchFamily="34" charset="0"/>
            </a:rPr>
            <a:t>Standby Power 0.5W </a:t>
          </a:r>
        </a:p>
        <a:p>
          <a:pPr latinLnBrk="1"/>
          <a:r>
            <a:rPr lang="en-US" altLang="ko-KR" sz="1500" b="1" dirty="0" smtClean="0">
              <a:latin typeface="Verdana" pitchFamily="34" charset="0"/>
            </a:rPr>
            <a:t>by 2015</a:t>
          </a:r>
          <a:endParaRPr lang="ko-KR" altLang="en-US" sz="1500" b="1" dirty="0">
            <a:latin typeface="Verdana" pitchFamily="34" charset="0"/>
          </a:endParaRPr>
        </a:p>
      </dgm:t>
    </dgm:pt>
    <dgm:pt modelId="{616A8664-D16D-434C-83FA-A2B95CA15532}" type="parTrans" cxnId="{2045B8D3-32A7-46A3-9D85-DA8B6DCD2AE1}">
      <dgm:prSet/>
      <dgm:spPr/>
      <dgm:t>
        <a:bodyPr/>
        <a:lstStyle/>
        <a:p>
          <a:pPr latinLnBrk="1"/>
          <a:endParaRPr lang="ko-KR" altLang="en-US"/>
        </a:p>
      </dgm:t>
    </dgm:pt>
    <dgm:pt modelId="{B8FFBE49-019C-4F30-B3E9-A032C51BDF4C}" type="sibTrans" cxnId="{2045B8D3-32A7-46A3-9D85-DA8B6DCD2AE1}">
      <dgm:prSet/>
      <dgm:spPr/>
      <dgm:t>
        <a:bodyPr/>
        <a:lstStyle/>
        <a:p>
          <a:pPr latinLnBrk="1"/>
          <a:endParaRPr lang="ko-KR" altLang="en-US"/>
        </a:p>
      </dgm:t>
    </dgm:pt>
    <dgm:pt modelId="{44431E6A-F0D5-416C-B9AA-D99DA16F2601}">
      <dgm:prSet phldrT="[텍스트]" custT="1"/>
      <dgm:spPr/>
      <dgm:t>
        <a:bodyPr/>
        <a:lstStyle/>
        <a:p>
          <a:pPr latinLnBrk="1"/>
          <a:endParaRPr lang="en-US" altLang="ko-KR" sz="1400" b="1" dirty="0" smtClean="0">
            <a:latin typeface="Verdana" pitchFamily="34" charset="0"/>
          </a:endParaRPr>
        </a:p>
        <a:p>
          <a:pPr latinLnBrk="1"/>
          <a:endParaRPr lang="en-US" altLang="ko-KR" sz="1400" b="1" dirty="0" smtClean="0">
            <a:latin typeface="Verdana" pitchFamily="34" charset="0"/>
          </a:endParaRPr>
        </a:p>
        <a:p>
          <a:pPr latinLnBrk="1"/>
          <a:r>
            <a:rPr lang="en-US" altLang="ko-KR" sz="1400" b="1" dirty="0" smtClean="0">
              <a:latin typeface="Verdana" pitchFamily="34" charset="0"/>
            </a:rPr>
            <a:t> Networked standby </a:t>
          </a:r>
        </a:p>
        <a:p>
          <a:pPr latinLnBrk="1"/>
          <a:r>
            <a:rPr lang="en-US" altLang="ko-KR" sz="1500" b="1" dirty="0" smtClean="0">
              <a:latin typeface="Verdana" pitchFamily="34" charset="0"/>
            </a:rPr>
            <a:t>: Mandatory of Set-top boxes’ Passive standby                power mode </a:t>
          </a:r>
          <a:endParaRPr lang="ko-KR" altLang="en-US" sz="1500" b="1" dirty="0">
            <a:latin typeface="Verdana" pitchFamily="34" charset="0"/>
          </a:endParaRPr>
        </a:p>
      </dgm:t>
    </dgm:pt>
    <dgm:pt modelId="{E051CE81-48EC-4318-9CAE-01BCE83D2694}" type="parTrans" cxnId="{F54A1385-21A7-405E-9CEB-6E8A62F4E177}">
      <dgm:prSet/>
      <dgm:spPr/>
      <dgm:t>
        <a:bodyPr/>
        <a:lstStyle/>
        <a:p>
          <a:pPr latinLnBrk="1"/>
          <a:endParaRPr lang="ko-KR" altLang="en-US"/>
        </a:p>
      </dgm:t>
    </dgm:pt>
    <dgm:pt modelId="{78F0DCEC-B737-44F7-A38C-F588B463BC13}" type="sibTrans" cxnId="{F54A1385-21A7-405E-9CEB-6E8A62F4E177}">
      <dgm:prSet/>
      <dgm:spPr/>
      <dgm:t>
        <a:bodyPr/>
        <a:lstStyle/>
        <a:p>
          <a:pPr latinLnBrk="1"/>
          <a:endParaRPr lang="ko-KR" altLang="en-US"/>
        </a:p>
      </dgm:t>
    </dgm:pt>
    <dgm:pt modelId="{3C7E5BE2-585C-449D-A270-596EA0C61D88}">
      <dgm:prSet phldrT="[텍스트]" custT="1"/>
      <dgm:spPr/>
      <dgm:t>
        <a:bodyPr/>
        <a:lstStyle/>
        <a:p>
          <a:pPr latinLnBrk="1"/>
          <a:r>
            <a:rPr lang="en-US" altLang="ko-KR" sz="1500" b="1" dirty="0" smtClean="0">
              <a:latin typeface="Verdana" pitchFamily="34" charset="0"/>
            </a:rPr>
            <a:t> Adopting TEC</a:t>
          </a:r>
        </a:p>
        <a:p>
          <a:pPr latinLnBrk="1"/>
          <a:r>
            <a:rPr lang="en-US" altLang="ko-KR" sz="1500" b="1" dirty="0" smtClean="0">
              <a:latin typeface="Verdana" pitchFamily="34" charset="0"/>
            </a:rPr>
            <a:t>(Typical  Energy  Consumption)</a:t>
          </a:r>
        </a:p>
        <a:p>
          <a:pPr latinLnBrk="1"/>
          <a:r>
            <a:rPr lang="en-US" altLang="ko-KR" sz="1500" b="1" dirty="0" smtClean="0">
              <a:latin typeface="Verdana" pitchFamily="34" charset="0"/>
            </a:rPr>
            <a:t>: Computers, etc</a:t>
          </a:r>
        </a:p>
      </dgm:t>
    </dgm:pt>
    <dgm:pt modelId="{4257665B-BA66-4E2C-B705-F0EAF8524005}" type="parTrans" cxnId="{59E0B725-C669-4A5D-A8DE-57F8AF3CB779}">
      <dgm:prSet/>
      <dgm:spPr/>
      <dgm:t>
        <a:bodyPr/>
        <a:lstStyle/>
        <a:p>
          <a:pPr latinLnBrk="1"/>
          <a:endParaRPr lang="ko-KR" altLang="en-US"/>
        </a:p>
      </dgm:t>
    </dgm:pt>
    <dgm:pt modelId="{D217B878-9722-4E57-B188-0C3C4BE11022}" type="sibTrans" cxnId="{59E0B725-C669-4A5D-A8DE-57F8AF3CB779}">
      <dgm:prSet/>
      <dgm:spPr/>
      <dgm:t>
        <a:bodyPr/>
        <a:lstStyle/>
        <a:p>
          <a:pPr latinLnBrk="1"/>
          <a:endParaRPr lang="ko-KR" altLang="en-US"/>
        </a:p>
      </dgm:t>
    </dgm:pt>
    <dgm:pt modelId="{9FDF2886-F3F1-47EF-8CA5-449BEAD9E413}">
      <dgm:prSet phldrT="[텍스트]"/>
      <dgm:spPr/>
      <dgm:t>
        <a:bodyPr/>
        <a:lstStyle/>
        <a:p>
          <a:pPr latinLnBrk="1"/>
          <a:r>
            <a:rPr lang="en-US" altLang="ko-KR" b="1" dirty="0" smtClean="0">
              <a:latin typeface="Verdana" pitchFamily="34" charset="0"/>
            </a:rPr>
            <a:t>Adopting On-mode</a:t>
          </a:r>
        </a:p>
        <a:p>
          <a:pPr latinLnBrk="1"/>
          <a:r>
            <a:rPr lang="en-US" altLang="ko-KR" b="1" dirty="0" smtClean="0">
              <a:latin typeface="Verdana" pitchFamily="34" charset="0"/>
            </a:rPr>
            <a:t>: Monitors</a:t>
          </a:r>
          <a:endParaRPr lang="ko-KR" altLang="en-US" b="1" dirty="0">
            <a:latin typeface="Verdana" pitchFamily="34" charset="0"/>
          </a:endParaRPr>
        </a:p>
      </dgm:t>
    </dgm:pt>
    <dgm:pt modelId="{211CFC8B-19B0-4369-8904-5A110C33DFC1}" type="parTrans" cxnId="{CDD13E3F-095D-4D6D-A296-B91A926A709B}">
      <dgm:prSet/>
      <dgm:spPr/>
      <dgm:t>
        <a:bodyPr/>
        <a:lstStyle/>
        <a:p>
          <a:pPr latinLnBrk="1"/>
          <a:endParaRPr lang="ko-KR" altLang="en-US"/>
        </a:p>
      </dgm:t>
    </dgm:pt>
    <dgm:pt modelId="{ED2A3A26-1EE1-46FA-8EE7-124046D9BE63}" type="sibTrans" cxnId="{CDD13E3F-095D-4D6D-A296-B91A926A709B}">
      <dgm:prSet/>
      <dgm:spPr/>
      <dgm:t>
        <a:bodyPr/>
        <a:lstStyle/>
        <a:p>
          <a:pPr latinLnBrk="1"/>
          <a:endParaRPr lang="ko-KR" altLang="en-US"/>
        </a:p>
      </dgm:t>
    </dgm:pt>
    <dgm:pt modelId="{B617441C-0518-4F2A-86A7-0189F253D347}" type="pres">
      <dgm:prSet presAssocID="{2A6D74F3-DA2B-4914-9FB5-192C61DBE62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C9B4FC0-9678-4AD0-B8AC-9E0E9E60BD08}" type="pres">
      <dgm:prSet presAssocID="{2A6D74F3-DA2B-4914-9FB5-192C61DBE621}" presName="matrix" presStyleCnt="0"/>
      <dgm:spPr/>
    </dgm:pt>
    <dgm:pt modelId="{E7F46A2D-E0A2-4AEF-BAAF-A5B12F00DCE7}" type="pres">
      <dgm:prSet presAssocID="{2A6D74F3-DA2B-4914-9FB5-192C61DBE621}" presName="tile1" presStyleLbl="node1" presStyleIdx="0" presStyleCnt="4" custLinFactNeighborX="-7317" custLinFactNeighborY="-4063"/>
      <dgm:spPr/>
      <dgm:t>
        <a:bodyPr/>
        <a:lstStyle/>
        <a:p>
          <a:pPr latinLnBrk="1"/>
          <a:endParaRPr lang="ko-KR" altLang="en-US"/>
        </a:p>
      </dgm:t>
    </dgm:pt>
    <dgm:pt modelId="{7DD6F15D-0D34-4F1F-A1B9-F7FE94D356B0}" type="pres">
      <dgm:prSet presAssocID="{2A6D74F3-DA2B-4914-9FB5-192C61DBE62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AA4B28B-FF2E-4E3B-A284-73A329510557}" type="pres">
      <dgm:prSet presAssocID="{2A6D74F3-DA2B-4914-9FB5-192C61DBE621}" presName="tile2" presStyleLbl="node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69C0DBF4-41F1-4EB7-9461-B5E30F793147}" type="pres">
      <dgm:prSet presAssocID="{2A6D74F3-DA2B-4914-9FB5-192C61DBE62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1D245E2-6194-4A9D-ADE6-DD92DD82F78B}" type="pres">
      <dgm:prSet presAssocID="{2A6D74F3-DA2B-4914-9FB5-192C61DBE621}" presName="tile3" presStyleLbl="node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229D69C2-7576-4C27-ADB6-FC0AA09F4BD3}" type="pres">
      <dgm:prSet presAssocID="{2A6D74F3-DA2B-4914-9FB5-192C61DBE62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CFEA113-05F7-4799-8DD2-BF44618CDADD}" type="pres">
      <dgm:prSet presAssocID="{2A6D74F3-DA2B-4914-9FB5-192C61DBE621}" presName="tile4" presStyleLbl="node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5AE3294C-79C8-479F-8664-DCCF12A2ED47}" type="pres">
      <dgm:prSet presAssocID="{2A6D74F3-DA2B-4914-9FB5-192C61DBE62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D847FE2-49D0-4516-95D5-38A4B764CC0C}" type="pres">
      <dgm:prSet presAssocID="{2A6D74F3-DA2B-4914-9FB5-192C61DBE62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46EE0298-1E03-4459-964C-A7563627F7C1}" type="presOf" srcId="{D4A2BC51-F8E9-45CF-B45C-065EFCCB667F}" destId="{ED847FE2-49D0-4516-95D5-38A4B764CC0C}" srcOrd="0" destOrd="0" presId="urn:microsoft.com/office/officeart/2005/8/layout/matrix1"/>
    <dgm:cxn modelId="{CDD13E3F-095D-4D6D-A296-B91A926A709B}" srcId="{D4A2BC51-F8E9-45CF-B45C-065EFCCB667F}" destId="{9FDF2886-F3F1-47EF-8CA5-449BEAD9E413}" srcOrd="3" destOrd="0" parTransId="{211CFC8B-19B0-4369-8904-5A110C33DFC1}" sibTransId="{ED2A3A26-1EE1-46FA-8EE7-124046D9BE63}"/>
    <dgm:cxn modelId="{18F97E65-403C-4870-A5C5-0EE80C56BCAA}" type="presOf" srcId="{DB5030C1-861D-4C3A-AC82-6B7D03BEEB82}" destId="{7DD6F15D-0D34-4F1F-A1B9-F7FE94D356B0}" srcOrd="1" destOrd="0" presId="urn:microsoft.com/office/officeart/2005/8/layout/matrix1"/>
    <dgm:cxn modelId="{FFE3A935-4FB9-48AF-9418-8CC6E484C074}" type="presOf" srcId="{9FDF2886-F3F1-47EF-8CA5-449BEAD9E413}" destId="{5AE3294C-79C8-479F-8664-DCCF12A2ED47}" srcOrd="1" destOrd="0" presId="urn:microsoft.com/office/officeart/2005/8/layout/matrix1"/>
    <dgm:cxn modelId="{134B9749-7E98-4625-9688-6E5E7165A7C0}" type="presOf" srcId="{9FDF2886-F3F1-47EF-8CA5-449BEAD9E413}" destId="{5CFEA113-05F7-4799-8DD2-BF44618CDADD}" srcOrd="0" destOrd="0" presId="urn:microsoft.com/office/officeart/2005/8/layout/matrix1"/>
    <dgm:cxn modelId="{557B5DDB-6120-41A0-B069-5D8D0DB8E502}" type="presOf" srcId="{44431E6A-F0D5-416C-B9AA-D99DA16F2601}" destId="{69C0DBF4-41F1-4EB7-9461-B5E30F793147}" srcOrd="1" destOrd="0" presId="urn:microsoft.com/office/officeart/2005/8/layout/matrix1"/>
    <dgm:cxn modelId="{59E0B725-C669-4A5D-A8DE-57F8AF3CB779}" srcId="{D4A2BC51-F8E9-45CF-B45C-065EFCCB667F}" destId="{3C7E5BE2-585C-449D-A270-596EA0C61D88}" srcOrd="2" destOrd="0" parTransId="{4257665B-BA66-4E2C-B705-F0EAF8524005}" sibTransId="{D217B878-9722-4E57-B188-0C3C4BE11022}"/>
    <dgm:cxn modelId="{021590A8-A9E5-46A7-9353-DC5740019C05}" type="presOf" srcId="{2A6D74F3-DA2B-4914-9FB5-192C61DBE621}" destId="{B617441C-0518-4F2A-86A7-0189F253D347}" srcOrd="0" destOrd="0" presId="urn:microsoft.com/office/officeart/2005/8/layout/matrix1"/>
    <dgm:cxn modelId="{A2E84556-EFF0-4971-82FF-D8DDC8372495}" type="presOf" srcId="{DB5030C1-861D-4C3A-AC82-6B7D03BEEB82}" destId="{E7F46A2D-E0A2-4AEF-BAAF-A5B12F00DCE7}" srcOrd="0" destOrd="0" presId="urn:microsoft.com/office/officeart/2005/8/layout/matrix1"/>
    <dgm:cxn modelId="{375DE656-8C8E-4D00-85F9-743AFAA0D004}" type="presOf" srcId="{44431E6A-F0D5-416C-B9AA-D99DA16F2601}" destId="{BAA4B28B-FF2E-4E3B-A284-73A329510557}" srcOrd="0" destOrd="0" presId="urn:microsoft.com/office/officeart/2005/8/layout/matrix1"/>
    <dgm:cxn modelId="{2045B8D3-32A7-46A3-9D85-DA8B6DCD2AE1}" srcId="{D4A2BC51-F8E9-45CF-B45C-065EFCCB667F}" destId="{DB5030C1-861D-4C3A-AC82-6B7D03BEEB82}" srcOrd="0" destOrd="0" parTransId="{616A8664-D16D-434C-83FA-A2B95CA15532}" sibTransId="{B8FFBE49-019C-4F30-B3E9-A032C51BDF4C}"/>
    <dgm:cxn modelId="{68680889-52CB-4CC7-91D1-5704DE9E20E0}" type="presOf" srcId="{3C7E5BE2-585C-449D-A270-596EA0C61D88}" destId="{229D69C2-7576-4C27-ADB6-FC0AA09F4BD3}" srcOrd="1" destOrd="0" presId="urn:microsoft.com/office/officeart/2005/8/layout/matrix1"/>
    <dgm:cxn modelId="{F54A1385-21A7-405E-9CEB-6E8A62F4E177}" srcId="{D4A2BC51-F8E9-45CF-B45C-065EFCCB667F}" destId="{44431E6A-F0D5-416C-B9AA-D99DA16F2601}" srcOrd="1" destOrd="0" parTransId="{E051CE81-48EC-4318-9CAE-01BCE83D2694}" sibTransId="{78F0DCEC-B737-44F7-A38C-F588B463BC13}"/>
    <dgm:cxn modelId="{BC62FBFF-7282-49A7-BB33-E85F8A62AABE}" type="presOf" srcId="{3C7E5BE2-585C-449D-A270-596EA0C61D88}" destId="{C1D245E2-6194-4A9D-ADE6-DD92DD82F78B}" srcOrd="0" destOrd="0" presId="urn:microsoft.com/office/officeart/2005/8/layout/matrix1"/>
    <dgm:cxn modelId="{5AA55E94-B2D1-470D-910B-3988D95239B9}" srcId="{2A6D74F3-DA2B-4914-9FB5-192C61DBE621}" destId="{D4A2BC51-F8E9-45CF-B45C-065EFCCB667F}" srcOrd="0" destOrd="0" parTransId="{C2086C68-F828-4E67-8CEB-01077250E1A8}" sibTransId="{9EB4FB4B-427B-4E4F-BFB6-6757D8BDF44C}"/>
    <dgm:cxn modelId="{7A924B41-8136-4C08-BBD6-148449B090C0}" type="presParOf" srcId="{B617441C-0518-4F2A-86A7-0189F253D347}" destId="{DC9B4FC0-9678-4AD0-B8AC-9E0E9E60BD08}" srcOrd="0" destOrd="0" presId="urn:microsoft.com/office/officeart/2005/8/layout/matrix1"/>
    <dgm:cxn modelId="{1499428A-C58D-4800-88D4-E26EF3C73D96}" type="presParOf" srcId="{DC9B4FC0-9678-4AD0-B8AC-9E0E9E60BD08}" destId="{E7F46A2D-E0A2-4AEF-BAAF-A5B12F00DCE7}" srcOrd="0" destOrd="0" presId="urn:microsoft.com/office/officeart/2005/8/layout/matrix1"/>
    <dgm:cxn modelId="{846724FD-D011-47F7-8B36-F221C8583886}" type="presParOf" srcId="{DC9B4FC0-9678-4AD0-B8AC-9E0E9E60BD08}" destId="{7DD6F15D-0D34-4F1F-A1B9-F7FE94D356B0}" srcOrd="1" destOrd="0" presId="urn:microsoft.com/office/officeart/2005/8/layout/matrix1"/>
    <dgm:cxn modelId="{FBE36426-BBB8-4B02-AD73-CDF49A161D96}" type="presParOf" srcId="{DC9B4FC0-9678-4AD0-B8AC-9E0E9E60BD08}" destId="{BAA4B28B-FF2E-4E3B-A284-73A329510557}" srcOrd="2" destOrd="0" presId="urn:microsoft.com/office/officeart/2005/8/layout/matrix1"/>
    <dgm:cxn modelId="{FE4661F9-6138-4397-A8BF-ADD4A042E458}" type="presParOf" srcId="{DC9B4FC0-9678-4AD0-B8AC-9E0E9E60BD08}" destId="{69C0DBF4-41F1-4EB7-9461-B5E30F793147}" srcOrd="3" destOrd="0" presId="urn:microsoft.com/office/officeart/2005/8/layout/matrix1"/>
    <dgm:cxn modelId="{1C314A61-0977-4FA8-88C1-D07A835B6D17}" type="presParOf" srcId="{DC9B4FC0-9678-4AD0-B8AC-9E0E9E60BD08}" destId="{C1D245E2-6194-4A9D-ADE6-DD92DD82F78B}" srcOrd="4" destOrd="0" presId="urn:microsoft.com/office/officeart/2005/8/layout/matrix1"/>
    <dgm:cxn modelId="{24522CDF-BD4C-479C-975B-B677E3619116}" type="presParOf" srcId="{DC9B4FC0-9678-4AD0-B8AC-9E0E9E60BD08}" destId="{229D69C2-7576-4C27-ADB6-FC0AA09F4BD3}" srcOrd="5" destOrd="0" presId="urn:microsoft.com/office/officeart/2005/8/layout/matrix1"/>
    <dgm:cxn modelId="{FC3974DC-573A-4558-B663-565297B89103}" type="presParOf" srcId="{DC9B4FC0-9678-4AD0-B8AC-9E0E9E60BD08}" destId="{5CFEA113-05F7-4799-8DD2-BF44618CDADD}" srcOrd="6" destOrd="0" presId="urn:microsoft.com/office/officeart/2005/8/layout/matrix1"/>
    <dgm:cxn modelId="{82BE75B6-113A-4DDA-B140-FF73749B2D7C}" type="presParOf" srcId="{DC9B4FC0-9678-4AD0-B8AC-9E0E9E60BD08}" destId="{5AE3294C-79C8-479F-8664-DCCF12A2ED47}" srcOrd="7" destOrd="0" presId="urn:microsoft.com/office/officeart/2005/8/layout/matrix1"/>
    <dgm:cxn modelId="{EF8B7F29-784F-411D-9F1E-66A3200C8FB5}" type="presParOf" srcId="{B617441C-0518-4F2A-86A7-0189F253D347}" destId="{ED847FE2-49D0-4516-95D5-38A4B764CC0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7F46A2D-E0A2-4AEF-BAAF-A5B12F00DCE7}">
      <dsp:nvSpPr>
        <dsp:cNvPr id="0" name=""/>
        <dsp:cNvSpPr/>
      </dsp:nvSpPr>
      <dsp:spPr>
        <a:xfrm rot="16200000">
          <a:off x="590122" y="-590122"/>
          <a:ext cx="1772084" cy="2952328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ko-KR" sz="1500" b="1" kern="1200" dirty="0" smtClean="0">
            <a:latin typeface="Verdana" pitchFamily="34" charset="0"/>
          </a:endParaRPr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ko-KR" sz="1500" b="1" kern="1200" dirty="0" smtClean="0">
            <a:latin typeface="Verdana" pitchFamily="34" charset="0"/>
          </a:endParaRPr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b="1" kern="1200" dirty="0" smtClean="0">
              <a:latin typeface="Verdana" pitchFamily="34" charset="0"/>
            </a:rPr>
            <a:t>Standby Power 0.5W </a:t>
          </a:r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b="1" kern="1200" dirty="0" smtClean="0">
              <a:latin typeface="Verdana" pitchFamily="34" charset="0"/>
            </a:rPr>
            <a:t>by 2015</a:t>
          </a:r>
          <a:endParaRPr lang="ko-KR" altLang="en-US" sz="1500" b="1" kern="1200" dirty="0">
            <a:latin typeface="Verdana" pitchFamily="34" charset="0"/>
          </a:endParaRPr>
        </a:p>
      </dsp:txBody>
      <dsp:txXfrm rot="16200000">
        <a:off x="811632" y="-811632"/>
        <a:ext cx="1329063" cy="2952328"/>
      </dsp:txXfrm>
    </dsp:sp>
    <dsp:sp modelId="{BAA4B28B-FF2E-4E3B-A284-73A329510557}">
      <dsp:nvSpPr>
        <dsp:cNvPr id="0" name=""/>
        <dsp:cNvSpPr/>
      </dsp:nvSpPr>
      <dsp:spPr>
        <a:xfrm>
          <a:off x="2952328" y="0"/>
          <a:ext cx="2952328" cy="1772084"/>
        </a:xfrm>
        <a:prstGeom prst="round1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ko-KR" sz="1400" b="1" kern="1200" dirty="0" smtClean="0">
            <a:latin typeface="Verdana" pitchFamily="34" charset="0"/>
          </a:endParaRPr>
        </a:p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ko-KR" sz="1400" b="1" kern="1200" dirty="0" smtClean="0">
            <a:latin typeface="Verdana" pitchFamily="34" charset="0"/>
          </a:endParaRPr>
        </a:p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400" b="1" kern="1200" dirty="0" smtClean="0">
              <a:latin typeface="Verdana" pitchFamily="34" charset="0"/>
            </a:rPr>
            <a:t> Networked standby </a:t>
          </a:r>
        </a:p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b="1" kern="1200" dirty="0" smtClean="0">
              <a:latin typeface="Verdana" pitchFamily="34" charset="0"/>
            </a:rPr>
            <a:t>: Mandatory of Set-top boxes’ Passive standby                power mode </a:t>
          </a:r>
          <a:endParaRPr lang="ko-KR" altLang="en-US" sz="1500" b="1" kern="1200" dirty="0">
            <a:latin typeface="Verdana" pitchFamily="34" charset="0"/>
          </a:endParaRPr>
        </a:p>
      </dsp:txBody>
      <dsp:txXfrm>
        <a:off x="2952328" y="0"/>
        <a:ext cx="2952328" cy="1329063"/>
      </dsp:txXfrm>
    </dsp:sp>
    <dsp:sp modelId="{C1D245E2-6194-4A9D-ADE6-DD92DD82F78B}">
      <dsp:nvSpPr>
        <dsp:cNvPr id="0" name=""/>
        <dsp:cNvSpPr/>
      </dsp:nvSpPr>
      <dsp:spPr>
        <a:xfrm rot="10800000">
          <a:off x="0" y="1772084"/>
          <a:ext cx="2952328" cy="1772084"/>
        </a:xfrm>
        <a:prstGeom prst="round1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b="1" kern="1200" dirty="0" smtClean="0">
              <a:latin typeface="Verdana" pitchFamily="34" charset="0"/>
            </a:rPr>
            <a:t> Adopting TEC</a:t>
          </a:r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b="1" kern="1200" dirty="0" smtClean="0">
              <a:latin typeface="Verdana" pitchFamily="34" charset="0"/>
            </a:rPr>
            <a:t>(Typical  Energy  Consumption)</a:t>
          </a:r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b="1" kern="1200" dirty="0" smtClean="0">
              <a:latin typeface="Verdana" pitchFamily="34" charset="0"/>
            </a:rPr>
            <a:t>: Computers, etc</a:t>
          </a:r>
        </a:p>
      </dsp:txBody>
      <dsp:txXfrm rot="10800000">
        <a:off x="0" y="2215104"/>
        <a:ext cx="2952328" cy="1329063"/>
      </dsp:txXfrm>
    </dsp:sp>
    <dsp:sp modelId="{5CFEA113-05F7-4799-8DD2-BF44618CDADD}">
      <dsp:nvSpPr>
        <dsp:cNvPr id="0" name=""/>
        <dsp:cNvSpPr/>
      </dsp:nvSpPr>
      <dsp:spPr>
        <a:xfrm rot="5400000">
          <a:off x="3542450" y="1181962"/>
          <a:ext cx="1772084" cy="2952328"/>
        </a:xfrm>
        <a:prstGeom prst="round1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b="1" kern="1200" dirty="0" smtClean="0">
              <a:latin typeface="Verdana" pitchFamily="34" charset="0"/>
            </a:rPr>
            <a:t>Adopting On-mode</a:t>
          </a:r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b="1" kern="1200" dirty="0" smtClean="0">
              <a:latin typeface="Verdana" pitchFamily="34" charset="0"/>
            </a:rPr>
            <a:t>: Monitors</a:t>
          </a:r>
          <a:endParaRPr lang="ko-KR" altLang="en-US" sz="1500" b="1" kern="1200" dirty="0">
            <a:latin typeface="Verdana" pitchFamily="34" charset="0"/>
          </a:endParaRPr>
        </a:p>
      </dsp:txBody>
      <dsp:txXfrm rot="5400000">
        <a:off x="3763960" y="1403472"/>
        <a:ext cx="1329063" cy="2952328"/>
      </dsp:txXfrm>
    </dsp:sp>
    <dsp:sp modelId="{ED847FE2-49D0-4516-95D5-38A4B764CC0C}">
      <dsp:nvSpPr>
        <dsp:cNvPr id="0" name=""/>
        <dsp:cNvSpPr/>
      </dsp:nvSpPr>
      <dsp:spPr>
        <a:xfrm>
          <a:off x="2066629" y="1329063"/>
          <a:ext cx="1771396" cy="886042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b="1" kern="1200" dirty="0" smtClean="0">
              <a:latin typeface="Verdana" pitchFamily="34" charset="0"/>
            </a:rPr>
            <a:t>Standby Korea</a:t>
          </a:r>
        </a:p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1500" b="1" kern="1200" dirty="0" smtClean="0">
              <a:latin typeface="Verdana" pitchFamily="34" charset="0"/>
            </a:rPr>
            <a:t>2015</a:t>
          </a:r>
          <a:endParaRPr lang="ko-KR" altLang="en-US" sz="1500" b="1" kern="1200" dirty="0">
            <a:latin typeface="Verdana" pitchFamily="34" charset="0"/>
          </a:endParaRPr>
        </a:p>
      </dsp:txBody>
      <dsp:txXfrm>
        <a:off x="2066629" y="1329063"/>
        <a:ext cx="1771396" cy="8860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FAD4-031C-4A4C-8889-8C989665985C}" type="datetimeFigureOut">
              <a:rPr lang="ko-KR" altLang="en-US" smtClean="0"/>
              <a:pPr/>
              <a:t>2012-11-02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8026-6D96-4A7C-B326-E902D66C38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FAD4-031C-4A4C-8889-8C989665985C}" type="datetimeFigureOut">
              <a:rPr lang="ko-KR" altLang="en-US" smtClean="0"/>
              <a:pPr/>
              <a:t>2012-11-02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8026-6D96-4A7C-B326-E902D66C38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FAD4-031C-4A4C-8889-8C989665985C}" type="datetimeFigureOut">
              <a:rPr lang="ko-KR" altLang="en-US" smtClean="0"/>
              <a:pPr/>
              <a:t>2012-11-02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8026-6D96-4A7C-B326-E902D66C38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FAD4-031C-4A4C-8889-8C989665985C}" type="datetimeFigureOut">
              <a:rPr lang="ko-KR" altLang="en-US" smtClean="0"/>
              <a:pPr/>
              <a:t>2012-11-02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8026-6D96-4A7C-B326-E902D66C38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FAD4-031C-4A4C-8889-8C989665985C}" type="datetimeFigureOut">
              <a:rPr lang="ko-KR" altLang="en-US" smtClean="0"/>
              <a:pPr/>
              <a:t>2012-11-02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8026-6D96-4A7C-B326-E902D66C38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FAD4-031C-4A4C-8889-8C989665985C}" type="datetimeFigureOut">
              <a:rPr lang="ko-KR" altLang="en-US" smtClean="0"/>
              <a:pPr/>
              <a:t>2012-11-02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8026-6D96-4A7C-B326-E902D66C38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FAD4-031C-4A4C-8889-8C989665985C}" type="datetimeFigureOut">
              <a:rPr lang="ko-KR" altLang="en-US" smtClean="0"/>
              <a:pPr/>
              <a:t>2012-11-02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8026-6D96-4A7C-B326-E902D66C38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FAD4-031C-4A4C-8889-8C989665985C}" type="datetimeFigureOut">
              <a:rPr lang="ko-KR" altLang="en-US" smtClean="0"/>
              <a:pPr/>
              <a:t>2012-11-02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8026-6D96-4A7C-B326-E902D66C38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FAD4-031C-4A4C-8889-8C989665985C}" type="datetimeFigureOut">
              <a:rPr lang="ko-KR" altLang="en-US" smtClean="0"/>
              <a:pPr/>
              <a:t>2012-11-02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8026-6D96-4A7C-B326-E902D66C38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FAD4-031C-4A4C-8889-8C989665985C}" type="datetimeFigureOut">
              <a:rPr lang="ko-KR" altLang="en-US" smtClean="0"/>
              <a:pPr/>
              <a:t>2012-11-02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8026-6D96-4A7C-B326-E902D66C38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FAD4-031C-4A4C-8889-8C989665985C}" type="datetimeFigureOut">
              <a:rPr lang="ko-KR" altLang="en-US" smtClean="0"/>
              <a:pPr/>
              <a:t>2012-11-02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A8026-6D96-4A7C-B326-E902D66C38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0FAD4-031C-4A4C-8889-8C989665985C}" type="datetimeFigureOut">
              <a:rPr lang="ko-KR" altLang="en-US" smtClean="0"/>
              <a:pPr/>
              <a:t>2012-11-02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A8026-6D96-4A7C-B326-E902D66C382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jennifer@kemco.or.kr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1285860"/>
            <a:ext cx="7772400" cy="2357454"/>
          </a:xfrm>
        </p:spPr>
        <p:txBody>
          <a:bodyPr>
            <a:normAutofit/>
          </a:bodyPr>
          <a:lstStyle/>
          <a:p>
            <a:r>
              <a:rPr lang="en-US" altLang="ko-KR" sz="4000" b="1" dirty="0" smtClean="0">
                <a:latin typeface="Verdana" pitchFamily="34" charset="0"/>
              </a:rPr>
              <a:t>Korea’s EE </a:t>
            </a:r>
            <a:br>
              <a:rPr lang="en-US" altLang="ko-KR" sz="4000" b="1" dirty="0" smtClean="0">
                <a:latin typeface="Verdana" pitchFamily="34" charset="0"/>
              </a:rPr>
            </a:br>
            <a:r>
              <a:rPr lang="en-US" altLang="ko-KR" sz="4000" b="1" dirty="0" smtClean="0">
                <a:latin typeface="Verdana" pitchFamily="34" charset="0"/>
              </a:rPr>
              <a:t>Key developments in 2012</a:t>
            </a:r>
            <a:r>
              <a:rPr lang="en-US" altLang="ko-KR" sz="3200" b="1" dirty="0">
                <a:latin typeface="Verdana" pitchFamily="34" charset="0"/>
              </a:rPr>
              <a:t/>
            </a:r>
            <a:br>
              <a:rPr lang="en-US" altLang="ko-KR" sz="3200" b="1" dirty="0">
                <a:latin typeface="Verdana" pitchFamily="34" charset="0"/>
              </a:rPr>
            </a:br>
            <a:r>
              <a:rPr lang="en-US" altLang="ko-KR" sz="3200" b="1" dirty="0">
                <a:latin typeface="Verdana" pitchFamily="34" charset="0"/>
              </a:rPr>
              <a:t/>
            </a:r>
            <a:br>
              <a:rPr lang="en-US" altLang="ko-KR" sz="3200" b="1" dirty="0">
                <a:latin typeface="Verdana" pitchFamily="34" charset="0"/>
              </a:rPr>
            </a:br>
            <a:r>
              <a:rPr lang="en-US" altLang="ko-KR" sz="2400" b="1" dirty="0" smtClean="0">
                <a:solidFill>
                  <a:srgbClr val="00B050"/>
                </a:solidFill>
                <a:latin typeface="Verdana" pitchFamily="34" charset="0"/>
              </a:rPr>
              <a:t>&lt; 40</a:t>
            </a:r>
            <a:r>
              <a:rPr lang="en-US" altLang="ko-KR" sz="2400" b="1" baseline="30000" dirty="0" smtClean="0">
                <a:solidFill>
                  <a:srgbClr val="00B050"/>
                </a:solidFill>
                <a:latin typeface="Verdana" pitchFamily="34" charset="0"/>
              </a:rPr>
              <a:t>th</a:t>
            </a:r>
            <a:r>
              <a:rPr lang="en-US" altLang="ko-KR" sz="2400" b="1" dirty="0" smtClean="0">
                <a:solidFill>
                  <a:srgbClr val="00B050"/>
                </a:solidFill>
                <a:latin typeface="Verdana" pitchFamily="34" charset="0"/>
              </a:rPr>
              <a:t> APEC EGEE&amp;C Meeting &gt;</a:t>
            </a:r>
            <a:endParaRPr lang="ko-KR" altLang="en-US" sz="2400" b="1" dirty="0">
              <a:solidFill>
                <a:srgbClr val="00B050"/>
              </a:solidFill>
              <a:latin typeface="Verdana" pitchFamily="34" charset="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>
                <a:latin typeface="Verdana" pitchFamily="34" charset="0"/>
              </a:rPr>
              <a:t>November 8-9, 2012</a:t>
            </a:r>
          </a:p>
          <a:p>
            <a:endParaRPr lang="en-US" altLang="ko-KR" sz="2000" dirty="0">
              <a:latin typeface="Verdana" pitchFamily="34" charset="0"/>
            </a:endParaRPr>
          </a:p>
          <a:p>
            <a:pPr algn="r"/>
            <a:r>
              <a:rPr lang="en-US" altLang="ko-KR" sz="2400" dirty="0" smtClean="0">
                <a:solidFill>
                  <a:schemeClr val="tx1"/>
                </a:solidFill>
                <a:latin typeface="Verdana" pitchFamily="34" charset="0"/>
              </a:rPr>
              <a:t>Jennifer KIM</a:t>
            </a:r>
          </a:p>
          <a:p>
            <a:pPr algn="r"/>
            <a:r>
              <a:rPr lang="en-US" altLang="ko-KR" sz="2400" u="sng" dirty="0" smtClean="0">
                <a:solidFill>
                  <a:schemeClr val="tx1"/>
                </a:solidFill>
                <a:latin typeface="Verdana" pitchFamily="34" charset="0"/>
              </a:rPr>
              <a:t>jennifer@kemco.or.kr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graphicFrame>
        <p:nvGraphicFramePr>
          <p:cNvPr id="6" name="다이어그램 5"/>
          <p:cNvGraphicFramePr/>
          <p:nvPr/>
        </p:nvGraphicFramePr>
        <p:xfrm>
          <a:off x="1547664" y="1772816"/>
          <a:ext cx="5904656" cy="3544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7158" y="357166"/>
            <a:ext cx="8791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Establishing Plans for Standby Korea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5" name="Rectangle 2"/>
          <p:cNvSpPr>
            <a:spLocks noGrp="1" noChangeArrowheads="1"/>
          </p:cNvSpPr>
          <p:nvPr/>
        </p:nvSpPr>
        <p:spPr bwMode="auto">
          <a:xfrm>
            <a:off x="251520" y="1268760"/>
            <a:ext cx="8568952" cy="1440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1938" indent="-261938" algn="l" rtl="0" eaLnBrk="0" fontAlgn="base" hangingPunct="0">
              <a:spcBef>
                <a:spcPct val="20000"/>
              </a:spcBef>
              <a:spcAft>
                <a:spcPct val="10000"/>
              </a:spcAft>
              <a:buClr>
                <a:schemeClr val="tx1"/>
              </a:buClr>
              <a:buFont typeface="Wingdings" pitchFamily="2" charset="2"/>
              <a:buChar char="u"/>
              <a:defRPr sz="26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08013" indent="-276225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871538" indent="-261938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200">
                <a:solidFill>
                  <a:srgbClr val="000000"/>
                </a:solidFill>
                <a:latin typeface="+mn-lt"/>
                <a:ea typeface="+mn-ea"/>
              </a:defRPr>
            </a:lvl3pPr>
            <a:lvl4pPr marL="1160463" indent="-2032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5000"/>
              <a:buFont typeface="Verdana" pitchFamily="34" charset="0"/>
              <a:buChar char="-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eaLnBrk="1" hangingPunct="1">
              <a:spcBef>
                <a:spcPct val="10000"/>
              </a:spcBef>
              <a:spcAft>
                <a:spcPct val="0"/>
              </a:spcAft>
              <a:buFont typeface="Wingdings" pitchFamily="2" charset="2"/>
              <a:buChar char="l"/>
              <a:defRPr/>
            </a:pPr>
            <a:r>
              <a:rPr lang="en-US" altLang="ko-KR" sz="2800" dirty="0" smtClean="0">
                <a:latin typeface="Verdana" pitchFamily="34" charset="0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effectLst/>
                <a:latin typeface="Verdana" pitchFamily="34" charset="0"/>
              </a:rPr>
              <a:t>Adopting TEC standard for Computers</a:t>
            </a:r>
          </a:p>
          <a:p>
            <a:pPr lvl="1" eaLnBrk="1" hangingPunct="1">
              <a:lnSpc>
                <a:spcPct val="100000"/>
              </a:lnSpc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Verdana" pitchFamily="34" charset="0"/>
              </a:rPr>
              <a:t>Energy Star Program Ver. 5.0</a:t>
            </a:r>
          </a:p>
          <a:p>
            <a:pPr lvl="1" eaLnBrk="1" hangingPunct="1">
              <a:lnSpc>
                <a:spcPct val="100000"/>
              </a:lnSpc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Verdana" pitchFamily="34" charset="0"/>
              </a:rPr>
              <a:t>ECMA-383 Categories and Allowances for Desktop and Notebook Discrete Graphics </a:t>
            </a:r>
          </a:p>
        </p:txBody>
      </p:sp>
      <p:graphicFrame>
        <p:nvGraphicFramePr>
          <p:cNvPr id="6" name="Group 115"/>
          <p:cNvGraphicFramePr>
            <a:graphicFrameLocks noGrp="1"/>
          </p:cNvGraphicFramePr>
          <p:nvPr/>
        </p:nvGraphicFramePr>
        <p:xfrm>
          <a:off x="827585" y="3140968"/>
          <a:ext cx="7560840" cy="3168352"/>
        </p:xfrm>
        <a:graphic>
          <a:graphicData uri="http://schemas.openxmlformats.org/drawingml/2006/table">
            <a:tbl>
              <a:tblPr/>
              <a:tblGrid>
                <a:gridCol w="1858033"/>
                <a:gridCol w="1267291"/>
                <a:gridCol w="4435516"/>
              </a:tblGrid>
              <a:tr h="369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</a:rPr>
                        <a:t>Platform</a:t>
                      </a:r>
                    </a:p>
                  </a:txBody>
                  <a:tcPr marL="18288" marR="18288" marT="18288" marB="18288" anchor="ctr" horzOverflow="overflow">
                    <a:lnL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</a:rPr>
                        <a:t>Requirements</a:t>
                      </a:r>
                    </a:p>
                  </a:txBody>
                  <a:tcPr marL="18288" marR="18288" marT="18288" marB="182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</a:rPr>
                        <a:t>Capability Adjustments</a:t>
                      </a:r>
                    </a:p>
                  </a:txBody>
                  <a:tcPr marL="18288" marR="18288" marT="18288" marB="182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6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</a:rPr>
                        <a:t>Notebooks</a:t>
                      </a:r>
                    </a:p>
                  </a:txBody>
                  <a:tcPr marL="18288" marR="18288" marT="18288" marB="18288" anchor="ctr" horzOverflow="overflow">
                    <a:lnL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  <a:sym typeface="Symbol" pitchFamily="18" charset="2"/>
                        </a:rPr>
                        <a:t>TEC (kWh)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  <a:sym typeface="Symbol" pitchFamily="18" charset="2"/>
                        </a:rPr>
                        <a:t>Cat A: 40.0</a:t>
                      </a:r>
                      <a:b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  <a:sym typeface="Symbol" pitchFamily="18" charset="2"/>
                        </a:rPr>
                      </a:b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  <a:sym typeface="Symbol" pitchFamily="18" charset="2"/>
                        </a:rPr>
                        <a:t>Cat B: 53.0       Cat C: 88.5</a:t>
                      </a:r>
                    </a:p>
                  </a:txBody>
                  <a:tcPr marL="18288" marR="18288" marT="18288" marB="182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  <a:sym typeface="Symbol" pitchFamily="18" charset="2"/>
                        </a:rPr>
                        <a:t>Memory: 0.4 kWh (per GB over 4 GB)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  <a:sym typeface="Symbol" pitchFamily="18" charset="2"/>
                        </a:rPr>
                        <a:t>Discrete GPU (FB Width):  ECMA-383 Categories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  <a:sym typeface="Symbol" pitchFamily="18" charset="2"/>
                        </a:rPr>
                        <a:t>Additional storage: 3 kWh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  <a:sym typeface="Symbol" pitchFamily="18" charset="2"/>
                        </a:rPr>
                        <a:t>Discrete TV tuner : 2.1kWh</a:t>
                      </a:r>
                    </a:p>
                  </a:txBody>
                  <a:tcPr marL="18288" marR="18288" marT="18288" marB="182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22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</a:rPr>
                        <a:t>Desktop, Integrated DT</a:t>
                      </a:r>
                    </a:p>
                  </a:txBody>
                  <a:tcPr marL="18288" marR="18288" marT="18288" marB="18288" anchor="ctr" horzOverflow="overflow">
                    <a:lnL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  <a:sym typeface="Symbol" pitchFamily="18" charset="2"/>
                        </a:rPr>
                        <a:t>TEC (kWh)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  <a:sym typeface="Symbol" pitchFamily="18" charset="2"/>
                        </a:rPr>
                        <a:t>Cat A: 148 </a:t>
                      </a:r>
                      <a:b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  <a:sym typeface="Symbol" pitchFamily="18" charset="2"/>
                        </a:rPr>
                      </a:b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  <a:sym typeface="Symbol" pitchFamily="18" charset="2"/>
                        </a:rPr>
                        <a:t>Cat B: 175</a:t>
                      </a:r>
                      <a:b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  <a:sym typeface="Symbol" pitchFamily="18" charset="2"/>
                        </a:rPr>
                      </a:b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  <a:sym typeface="Symbol" pitchFamily="18" charset="2"/>
                        </a:rPr>
                        <a:t>Cat C: 209     Cat D: 234</a:t>
                      </a:r>
                    </a:p>
                  </a:txBody>
                  <a:tcPr marL="18288" marR="18288" marT="18288" marB="182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  <a:sym typeface="Symbol" pitchFamily="18" charset="2"/>
                        </a:rPr>
                        <a:t>Memory: 1 kWh (per GB over base)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  <a:sym typeface="Symbol" pitchFamily="18" charset="2"/>
                        </a:rPr>
                        <a:t>     Base Memory: CAT A, B, and C  2GB;  CAT D 4GB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  <a:sym typeface="Symbol" pitchFamily="18" charset="2"/>
                        </a:rPr>
                        <a:t>Discrete GPU (FB Width): 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  <a:sym typeface="Symbol" pitchFamily="18" charset="2"/>
                        </a:rPr>
                        <a:t>ECMA-383 Categories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  <a:sym typeface="Symbol" pitchFamily="18" charset="2"/>
                        </a:rPr>
                        <a:t>              </a:t>
                      </a:r>
                      <a:r>
                        <a:rPr kumimoji="0" 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  <a:sym typeface="Symbol" pitchFamily="18" charset="2"/>
                        </a:rPr>
                        <a:t>                                                                                     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  <a:sym typeface="Symbol" pitchFamily="18" charset="2"/>
                        </a:rPr>
                        <a:t>Additional storage: 25 kWh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  <a:sym typeface="Symbol" pitchFamily="18" charset="2"/>
                        </a:rPr>
                        <a:t>Discrete TV tuner : 14kWh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Neo Sans Intel Medium" pitchFamily="34" charset="0"/>
                          <a:cs typeface="Arial" charset="0"/>
                          <a:sym typeface="Symbol" pitchFamily="18" charset="2"/>
                        </a:rPr>
                        <a:t>Discrete Audio card : 14kWh</a:t>
                      </a:r>
                    </a:p>
                  </a:txBody>
                  <a:tcPr marL="18288" marR="18288" marT="18288" marB="182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8080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7158" y="357166"/>
            <a:ext cx="8791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Establishing Plans for Standby Korea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8" name="Rectangle 2"/>
          <p:cNvSpPr>
            <a:spLocks noGrp="1" noChangeArrowheads="1"/>
          </p:cNvSpPr>
          <p:nvPr/>
        </p:nvSpPr>
        <p:spPr bwMode="auto">
          <a:xfrm>
            <a:off x="323528" y="1484784"/>
            <a:ext cx="8568952" cy="1440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1938" indent="-261938" algn="l" rtl="0" eaLnBrk="0" fontAlgn="base" hangingPunct="0">
              <a:spcBef>
                <a:spcPct val="20000"/>
              </a:spcBef>
              <a:spcAft>
                <a:spcPct val="10000"/>
              </a:spcAft>
              <a:buClr>
                <a:schemeClr val="tx1"/>
              </a:buClr>
              <a:buFont typeface="Wingdings" pitchFamily="2" charset="2"/>
              <a:buChar char="u"/>
              <a:defRPr sz="26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08013" indent="-276225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871538" indent="-261938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200">
                <a:solidFill>
                  <a:srgbClr val="000000"/>
                </a:solidFill>
                <a:latin typeface="+mn-lt"/>
                <a:ea typeface="+mn-ea"/>
              </a:defRPr>
            </a:lvl3pPr>
            <a:lvl4pPr marL="1160463" indent="-2032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5000"/>
              <a:buFont typeface="Verdana" pitchFamily="34" charset="0"/>
              <a:buChar char="-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eaLnBrk="1" hangingPunct="1">
              <a:spcBef>
                <a:spcPct val="10000"/>
              </a:spcBef>
              <a:spcAft>
                <a:spcPct val="0"/>
              </a:spcAft>
              <a:buFont typeface="Wingdings" pitchFamily="2" charset="2"/>
              <a:buChar char="l"/>
              <a:defRPr/>
            </a:pPr>
            <a:r>
              <a:rPr lang="en-US" altLang="ko-KR" sz="2800" dirty="0" smtClean="0">
                <a:latin typeface="Verdana" pitchFamily="34" charset="0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effectLst/>
                <a:latin typeface="Verdana" pitchFamily="34" charset="0"/>
              </a:rPr>
              <a:t>TEC power consumption (kWh)</a:t>
            </a:r>
          </a:p>
          <a:p>
            <a:pPr lvl="1" eaLnBrk="1" hangingPunct="1">
              <a:lnSpc>
                <a:spcPct val="100000"/>
              </a:lnSpc>
              <a:spcBef>
                <a:spcPct val="10000"/>
              </a:spcBef>
              <a:buClr>
                <a:schemeClr val="tx1"/>
              </a:buClr>
              <a:buNone/>
              <a:defRPr/>
            </a:pPr>
            <a:r>
              <a:rPr lang="en-US" altLang="ko-KR" b="1" dirty="0" smtClean="0">
                <a:solidFill>
                  <a:schemeClr val="tx1"/>
                </a:solidFill>
                <a:latin typeface="Verdana" pitchFamily="34" charset="0"/>
              </a:rPr>
              <a:t>= (8760/1000) x (</a:t>
            </a:r>
            <a:r>
              <a:rPr lang="en-US" altLang="ko-KR" b="1" dirty="0" err="1" smtClean="0">
                <a:solidFill>
                  <a:schemeClr val="tx1"/>
                </a:solidFill>
                <a:latin typeface="Verdana" pitchFamily="34" charset="0"/>
              </a:rPr>
              <a:t>P</a:t>
            </a:r>
            <a:r>
              <a:rPr lang="en-US" altLang="ko-KR" sz="1500" b="1" dirty="0" err="1" smtClean="0">
                <a:solidFill>
                  <a:schemeClr val="tx1"/>
                </a:solidFill>
                <a:latin typeface="Verdana" pitchFamily="34" charset="0"/>
              </a:rPr>
              <a:t>off</a:t>
            </a:r>
            <a:r>
              <a:rPr lang="en-US" altLang="ko-KR" b="1" dirty="0" smtClean="0">
                <a:solidFill>
                  <a:schemeClr val="tx1"/>
                </a:solidFill>
                <a:latin typeface="Verdana" pitchFamily="34" charset="0"/>
              </a:rPr>
              <a:t> x </a:t>
            </a:r>
            <a:r>
              <a:rPr lang="en-US" altLang="ko-KR" b="1" dirty="0" err="1" smtClean="0">
                <a:solidFill>
                  <a:schemeClr val="tx1"/>
                </a:solidFill>
                <a:latin typeface="Verdana" pitchFamily="34" charset="0"/>
              </a:rPr>
              <a:t>T</a:t>
            </a:r>
            <a:r>
              <a:rPr lang="en-US" altLang="ko-KR" sz="1500" b="1" dirty="0" err="1" smtClean="0">
                <a:solidFill>
                  <a:schemeClr val="tx1"/>
                </a:solidFill>
                <a:latin typeface="Verdana" pitchFamily="34" charset="0"/>
              </a:rPr>
              <a:t>off</a:t>
            </a:r>
            <a:r>
              <a:rPr lang="en-US" altLang="ko-KR" b="1" dirty="0" smtClean="0">
                <a:solidFill>
                  <a:schemeClr val="tx1"/>
                </a:solidFill>
                <a:latin typeface="Verdana" pitchFamily="34" charset="0"/>
              </a:rPr>
              <a:t> + </a:t>
            </a:r>
            <a:r>
              <a:rPr lang="en-US" altLang="ko-KR" b="1" dirty="0" err="1" smtClean="0">
                <a:solidFill>
                  <a:schemeClr val="tx1"/>
                </a:solidFill>
                <a:latin typeface="Verdana" pitchFamily="34" charset="0"/>
              </a:rPr>
              <a:t>P</a:t>
            </a:r>
            <a:r>
              <a:rPr lang="en-US" altLang="ko-KR" sz="1500" b="1" dirty="0" err="1" smtClean="0">
                <a:solidFill>
                  <a:schemeClr val="tx1"/>
                </a:solidFill>
                <a:latin typeface="Verdana" pitchFamily="34" charset="0"/>
              </a:rPr>
              <a:t>sleep</a:t>
            </a:r>
            <a:r>
              <a:rPr lang="en-US" altLang="ko-KR" b="1" dirty="0" smtClean="0">
                <a:solidFill>
                  <a:schemeClr val="tx1"/>
                </a:solidFill>
                <a:latin typeface="Verdana" pitchFamily="34" charset="0"/>
              </a:rPr>
              <a:t> x </a:t>
            </a:r>
            <a:r>
              <a:rPr lang="en-US" altLang="ko-KR" b="1" dirty="0" err="1" smtClean="0">
                <a:solidFill>
                  <a:schemeClr val="tx1"/>
                </a:solidFill>
                <a:latin typeface="Verdana" pitchFamily="34" charset="0"/>
              </a:rPr>
              <a:t>T</a:t>
            </a:r>
            <a:r>
              <a:rPr lang="en-US" altLang="ko-KR" sz="1500" b="1" dirty="0" err="1" smtClean="0">
                <a:solidFill>
                  <a:schemeClr val="tx1"/>
                </a:solidFill>
                <a:latin typeface="Verdana" pitchFamily="34" charset="0"/>
              </a:rPr>
              <a:t>sleep</a:t>
            </a:r>
            <a:r>
              <a:rPr lang="en-US" altLang="ko-KR" b="1" dirty="0" smtClean="0">
                <a:solidFill>
                  <a:schemeClr val="tx1"/>
                </a:solidFill>
                <a:latin typeface="Verdana" pitchFamily="34" charset="0"/>
              </a:rPr>
              <a:t> </a:t>
            </a:r>
          </a:p>
          <a:p>
            <a:pPr lvl="1" eaLnBrk="1" hangingPunct="1">
              <a:lnSpc>
                <a:spcPct val="100000"/>
              </a:lnSpc>
              <a:spcBef>
                <a:spcPct val="10000"/>
              </a:spcBef>
              <a:buClr>
                <a:schemeClr val="tx1"/>
              </a:buClr>
              <a:buNone/>
              <a:defRPr/>
            </a:pPr>
            <a:r>
              <a:rPr lang="en-US" altLang="ko-KR" b="1" dirty="0" smtClean="0">
                <a:solidFill>
                  <a:schemeClr val="tx1"/>
                </a:solidFill>
                <a:latin typeface="Verdana" pitchFamily="34" charset="0"/>
              </a:rPr>
              <a:t>   + </a:t>
            </a:r>
            <a:r>
              <a:rPr lang="en-US" altLang="ko-KR" b="1" dirty="0" err="1" smtClean="0">
                <a:solidFill>
                  <a:schemeClr val="tx1"/>
                </a:solidFill>
                <a:latin typeface="Verdana" pitchFamily="34" charset="0"/>
              </a:rPr>
              <a:t>P</a:t>
            </a:r>
            <a:r>
              <a:rPr lang="en-US" altLang="ko-KR" sz="1500" b="1" dirty="0" err="1" smtClean="0">
                <a:solidFill>
                  <a:schemeClr val="tx1"/>
                </a:solidFill>
                <a:latin typeface="Verdana" pitchFamily="34" charset="0"/>
              </a:rPr>
              <a:t>idle</a:t>
            </a:r>
            <a:r>
              <a:rPr lang="en-US" altLang="ko-KR" b="1" dirty="0" smtClean="0">
                <a:solidFill>
                  <a:schemeClr val="tx1"/>
                </a:solidFill>
                <a:latin typeface="Verdana" pitchFamily="34" charset="0"/>
              </a:rPr>
              <a:t> x </a:t>
            </a:r>
            <a:r>
              <a:rPr lang="en-US" altLang="ko-KR" b="1" dirty="0" err="1" smtClean="0">
                <a:solidFill>
                  <a:schemeClr val="tx1"/>
                </a:solidFill>
                <a:latin typeface="Verdana" pitchFamily="34" charset="0"/>
              </a:rPr>
              <a:t>T</a:t>
            </a:r>
            <a:r>
              <a:rPr lang="en-US" altLang="ko-KR" sz="1500" b="1" dirty="0" err="1" smtClean="0">
                <a:solidFill>
                  <a:schemeClr val="tx1"/>
                </a:solidFill>
                <a:latin typeface="Verdana" pitchFamily="34" charset="0"/>
              </a:rPr>
              <a:t>idle</a:t>
            </a:r>
            <a:r>
              <a:rPr lang="en-US" altLang="ko-KR" b="1" dirty="0" smtClean="0">
                <a:solidFill>
                  <a:schemeClr val="tx1"/>
                </a:solidFill>
                <a:latin typeface="Verdana" pitchFamily="34" charset="0"/>
              </a:rPr>
              <a:t>)</a:t>
            </a: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1187624" y="3212976"/>
          <a:ext cx="6096000" cy="2123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2000"/>
                <a:gridCol w="2032000"/>
                <a:gridCol w="2032000"/>
              </a:tblGrid>
              <a:tr h="370840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Verdana" pitchFamily="34" charset="0"/>
                        </a:rPr>
                        <a:t>TEC</a:t>
                      </a:r>
                      <a:r>
                        <a:rPr lang="en-US" altLang="ko-KR" baseline="0" dirty="0" smtClean="0">
                          <a:latin typeface="Verdana" pitchFamily="34" charset="0"/>
                        </a:rPr>
                        <a:t> Weighting</a:t>
                      </a:r>
                      <a:endParaRPr lang="ko-KR" altLang="en-US" dirty="0">
                        <a:latin typeface="Verdana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en-US" altLang="ko-KR" dirty="0" smtClean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Verdana" pitchFamily="34" charset="0"/>
                        </a:rPr>
                        <a:t>Desktop, Integrated DT</a:t>
                      </a:r>
                      <a:endParaRPr lang="ko-KR" altLang="en-US" dirty="0" smtClean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>
                          <a:latin typeface="Verdana" pitchFamily="34" charset="0"/>
                        </a:rPr>
                        <a:t>Notebook</a:t>
                      </a:r>
                      <a:endParaRPr lang="ko-KR" altLang="en-US" dirty="0" smtClean="0">
                        <a:latin typeface="Verdana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>
                          <a:latin typeface="Verdana" pitchFamily="34" charset="0"/>
                        </a:rPr>
                        <a:t>T</a:t>
                      </a:r>
                      <a:r>
                        <a:rPr lang="en-US" altLang="ko-KR" sz="1300" dirty="0" err="1" smtClean="0">
                          <a:latin typeface="Verdana" pitchFamily="34" charset="0"/>
                        </a:rPr>
                        <a:t>off</a:t>
                      </a:r>
                      <a:endParaRPr lang="ko-KR" altLang="en-US" sz="1300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Verdana" pitchFamily="34" charset="0"/>
                        </a:rPr>
                        <a:t>55%</a:t>
                      </a:r>
                      <a:endParaRPr lang="ko-KR" altLang="en-US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Verdana" pitchFamily="34" charset="0"/>
                        </a:rPr>
                        <a:t>60%</a:t>
                      </a:r>
                      <a:endParaRPr lang="ko-KR" altLang="en-US" dirty="0">
                        <a:latin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>
                          <a:latin typeface="Verdana" pitchFamily="34" charset="0"/>
                        </a:rPr>
                        <a:t>T</a:t>
                      </a:r>
                      <a:r>
                        <a:rPr lang="en-US" altLang="ko-KR" sz="1300" dirty="0" err="1" smtClean="0">
                          <a:latin typeface="Verdana" pitchFamily="34" charset="0"/>
                        </a:rPr>
                        <a:t>sleep</a:t>
                      </a:r>
                      <a:endParaRPr lang="ko-KR" altLang="en-US" sz="1300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Verdana" pitchFamily="34" charset="0"/>
                        </a:rPr>
                        <a:t>5%</a:t>
                      </a:r>
                      <a:endParaRPr lang="ko-KR" altLang="en-US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Verdana" pitchFamily="34" charset="0"/>
                        </a:rPr>
                        <a:t>10%</a:t>
                      </a:r>
                      <a:endParaRPr lang="ko-KR" altLang="en-US" dirty="0">
                        <a:latin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>
                          <a:latin typeface="Verdana" pitchFamily="34" charset="0"/>
                        </a:rPr>
                        <a:t>T</a:t>
                      </a:r>
                      <a:r>
                        <a:rPr lang="en-US" altLang="ko-KR" sz="1300" dirty="0" err="1" smtClean="0">
                          <a:latin typeface="Verdana" pitchFamily="34" charset="0"/>
                        </a:rPr>
                        <a:t>idle</a:t>
                      </a:r>
                      <a:endParaRPr lang="ko-KR" altLang="en-US" sz="1300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Verdana" pitchFamily="34" charset="0"/>
                        </a:rPr>
                        <a:t>40%</a:t>
                      </a:r>
                      <a:endParaRPr lang="ko-KR" altLang="en-US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Verdana" pitchFamily="34" charset="0"/>
                        </a:rPr>
                        <a:t>30%</a:t>
                      </a:r>
                      <a:endParaRPr lang="ko-KR" altLang="en-US" dirty="0">
                        <a:latin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57158" y="357166"/>
            <a:ext cx="8791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Establishing Plans for Standby Korea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5" name="Rectangle 2"/>
          <p:cNvSpPr>
            <a:spLocks noGrp="1" noChangeArrowheads="1"/>
          </p:cNvSpPr>
          <p:nvPr/>
        </p:nvSpPr>
        <p:spPr bwMode="auto">
          <a:xfrm>
            <a:off x="251520" y="1412776"/>
            <a:ext cx="856895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1938" indent="-261938" algn="l" rtl="0" eaLnBrk="0" fontAlgn="base" hangingPunct="0">
              <a:spcBef>
                <a:spcPct val="20000"/>
              </a:spcBef>
              <a:spcAft>
                <a:spcPct val="10000"/>
              </a:spcAft>
              <a:buClr>
                <a:schemeClr val="tx1"/>
              </a:buClr>
              <a:buFont typeface="Wingdings" pitchFamily="2" charset="2"/>
              <a:buChar char="u"/>
              <a:defRPr sz="26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08013" indent="-276225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871538" indent="-261938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200">
                <a:solidFill>
                  <a:srgbClr val="000000"/>
                </a:solidFill>
                <a:latin typeface="+mn-lt"/>
                <a:ea typeface="+mn-ea"/>
              </a:defRPr>
            </a:lvl3pPr>
            <a:lvl4pPr marL="1160463" indent="-2032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5000"/>
              <a:buFont typeface="Verdana" pitchFamily="34" charset="0"/>
              <a:buChar char="-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eaLnBrk="1" hangingPunct="1">
              <a:spcBef>
                <a:spcPct val="10000"/>
              </a:spcBef>
              <a:spcAft>
                <a:spcPct val="0"/>
              </a:spcAft>
              <a:buFont typeface="Wingdings" pitchFamily="2" charset="2"/>
              <a:buChar char="l"/>
              <a:defRPr/>
            </a:pPr>
            <a:r>
              <a:rPr lang="en-US" altLang="ko-KR" sz="2800" dirty="0" smtClean="0">
                <a:latin typeface="Verdana" pitchFamily="34" charset="0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effectLst/>
                <a:latin typeface="Verdana" pitchFamily="34" charset="0"/>
              </a:rPr>
              <a:t>Adopting On-mode standard for Monitors</a:t>
            </a:r>
          </a:p>
          <a:p>
            <a:pPr lvl="1" eaLnBrk="1" hangingPunct="1">
              <a:lnSpc>
                <a:spcPct val="100000"/>
              </a:lnSpc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Verdana" pitchFamily="34" charset="0"/>
              </a:rPr>
              <a:t>Energy Star Program Ver. 5.0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611560" y="2708921"/>
          <a:ext cx="7848872" cy="272776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48272"/>
                <a:gridCol w="3362912"/>
                <a:gridCol w="957568"/>
                <a:gridCol w="1080120"/>
              </a:tblGrid>
              <a:tr h="423507"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Verdana" pitchFamily="34" charset="0"/>
                        </a:rPr>
                        <a:t>Requirements</a:t>
                      </a:r>
                      <a:endParaRPr lang="ko-KR" altLang="en-US" sz="1600" dirty="0">
                        <a:latin typeface="Verdana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62655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>
                          <a:latin typeface="Verdana" pitchFamily="34" charset="0"/>
                        </a:rPr>
                        <a:t>Category</a:t>
                      </a:r>
                      <a:endParaRPr lang="ko-KR" altLang="en-US" sz="1500" dirty="0">
                        <a:latin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>
                          <a:latin typeface="Verdana" pitchFamily="34" charset="0"/>
                        </a:rPr>
                        <a:t>On-mode</a:t>
                      </a:r>
                      <a:r>
                        <a:rPr lang="en-US" altLang="ko-KR" sz="1500" baseline="0" dirty="0" smtClean="0">
                          <a:latin typeface="Verdana" pitchFamily="34" charset="0"/>
                        </a:rPr>
                        <a:t> Power Consumption</a:t>
                      </a:r>
                      <a:endParaRPr lang="ko-KR" altLang="en-US" sz="1500" dirty="0">
                        <a:latin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>
                          <a:latin typeface="Verdana" pitchFamily="34" charset="0"/>
                        </a:rPr>
                        <a:t>Sleep mode</a:t>
                      </a:r>
                      <a:endParaRPr lang="ko-KR" altLang="en-US" sz="1500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>
                          <a:latin typeface="Verdana" pitchFamily="34" charset="0"/>
                        </a:rPr>
                        <a:t>Off</a:t>
                      </a:r>
                    </a:p>
                    <a:p>
                      <a:pPr algn="ctr" latinLnBrk="1"/>
                      <a:r>
                        <a:rPr lang="en-US" altLang="ko-KR" sz="1500" dirty="0" smtClean="0">
                          <a:latin typeface="Verdana" pitchFamily="34" charset="0"/>
                        </a:rPr>
                        <a:t>mode</a:t>
                      </a:r>
                      <a:endParaRPr lang="ko-KR" altLang="en-US" sz="1500" dirty="0">
                        <a:latin typeface="Verdana" pitchFamily="34" charset="0"/>
                      </a:endParaRPr>
                    </a:p>
                  </a:txBody>
                  <a:tcPr/>
                </a:tc>
              </a:tr>
              <a:tr h="62655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>
                          <a:latin typeface="Verdana" pitchFamily="34" charset="0"/>
                        </a:rPr>
                        <a:t>Screen</a:t>
                      </a:r>
                      <a:r>
                        <a:rPr lang="en-US" altLang="ko-KR" sz="1500" baseline="0" dirty="0" smtClean="0">
                          <a:latin typeface="Verdana" pitchFamily="34" charset="0"/>
                        </a:rPr>
                        <a:t> size &lt; 76cm</a:t>
                      </a:r>
                    </a:p>
                    <a:p>
                      <a:pPr algn="ctr" latinLnBrk="1"/>
                      <a:r>
                        <a:rPr lang="en-US" altLang="ko-KR" sz="1500" baseline="0" dirty="0" smtClean="0">
                          <a:latin typeface="Verdana" pitchFamily="34" charset="0"/>
                        </a:rPr>
                        <a:t>Megapixels </a:t>
                      </a:r>
                      <a:r>
                        <a:rPr lang="en-US" altLang="ko-KR" sz="1500" baseline="0" dirty="0" smtClean="0">
                          <a:latin typeface="Verdana" pitchFamily="34" charset="0"/>
                          <a:ea typeface="+mn-ea"/>
                        </a:rPr>
                        <a:t>≤ 1.1MP</a:t>
                      </a:r>
                      <a:endParaRPr lang="ko-KR" altLang="en-US" sz="1500" dirty="0" smtClean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dirty="0" smtClean="0">
                          <a:latin typeface="Verdana" pitchFamily="34" charset="0"/>
                        </a:rPr>
                        <a:t>6 x megapixels+</a:t>
                      </a:r>
                      <a:r>
                        <a:rPr lang="en-US" altLang="ko-KR" sz="1500" baseline="0" dirty="0" smtClean="0">
                          <a:latin typeface="Verdana" pitchFamily="34" charset="0"/>
                        </a:rPr>
                        <a:t> 0.00775 x viewable area + 3</a:t>
                      </a:r>
                      <a:endParaRPr lang="ko-KR" altLang="en-US" sz="1500" dirty="0">
                        <a:latin typeface="Verdana" pitchFamily="34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 smtClean="0">
                          <a:latin typeface="Verdana" pitchFamily="34" charset="0"/>
                          <a:ea typeface="맑은 고딕"/>
                        </a:rPr>
                        <a:t>≤</a:t>
                      </a:r>
                      <a:r>
                        <a:rPr lang="en-US" altLang="ko-KR" sz="1500" dirty="0" smtClean="0">
                          <a:latin typeface="Verdana" pitchFamily="34" charset="0"/>
                          <a:ea typeface="맑은 고딕"/>
                        </a:rPr>
                        <a:t>2.0W</a:t>
                      </a:r>
                      <a:endParaRPr lang="ko-KR" altLang="en-US" sz="1500" dirty="0">
                        <a:latin typeface="Verdana" pitchFamily="34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 smtClean="0">
                          <a:latin typeface="Verdana" pitchFamily="34" charset="0"/>
                          <a:ea typeface="맑은 고딕"/>
                        </a:rPr>
                        <a:t>≤</a:t>
                      </a:r>
                      <a:r>
                        <a:rPr lang="en-US" altLang="ko-KR" sz="1500" dirty="0" smtClean="0">
                          <a:latin typeface="Verdana" pitchFamily="34" charset="0"/>
                          <a:ea typeface="맑은 고딕"/>
                        </a:rPr>
                        <a:t>0.5W</a:t>
                      </a:r>
                      <a:endParaRPr lang="ko-KR" altLang="en-US" sz="1500" dirty="0">
                        <a:latin typeface="Verdana" pitchFamily="34" charset="0"/>
                      </a:endParaRPr>
                    </a:p>
                  </a:txBody>
                  <a:tcPr anchor="ctr"/>
                </a:tc>
              </a:tr>
              <a:tr h="62763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>
                          <a:latin typeface="Verdana" pitchFamily="34" charset="0"/>
                        </a:rPr>
                        <a:t>Screen</a:t>
                      </a:r>
                      <a:r>
                        <a:rPr lang="en-US" altLang="ko-KR" sz="1500" baseline="0" dirty="0" smtClean="0">
                          <a:latin typeface="Verdana" pitchFamily="34" charset="0"/>
                        </a:rPr>
                        <a:t> size &lt; 76cm</a:t>
                      </a:r>
                    </a:p>
                    <a:p>
                      <a:pPr algn="ctr" latinLnBrk="1"/>
                      <a:r>
                        <a:rPr lang="en-US" altLang="ko-KR" sz="1500" baseline="0" dirty="0" smtClean="0">
                          <a:latin typeface="Verdana" pitchFamily="34" charset="0"/>
                        </a:rPr>
                        <a:t>Megapixels </a:t>
                      </a:r>
                      <a:r>
                        <a:rPr lang="en-US" altLang="ko-KR" sz="1500" baseline="0" dirty="0" smtClean="0">
                          <a:latin typeface="Verdana" pitchFamily="34" charset="0"/>
                          <a:ea typeface="+mn-ea"/>
                        </a:rPr>
                        <a:t>&gt; 1.1MP</a:t>
                      </a:r>
                      <a:endParaRPr lang="ko-KR" altLang="en-US" sz="1500" dirty="0" smtClean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500" dirty="0" smtClean="0">
                          <a:latin typeface="Verdana" pitchFamily="34" charset="0"/>
                        </a:rPr>
                        <a:t>9 x megapixels+</a:t>
                      </a:r>
                      <a:r>
                        <a:rPr lang="en-US" altLang="ko-KR" sz="1500" baseline="0" dirty="0" smtClean="0">
                          <a:latin typeface="Verdana" pitchFamily="34" charset="0"/>
                        </a:rPr>
                        <a:t> 0.00775 x viewable area + 3</a:t>
                      </a:r>
                      <a:endParaRPr lang="ko-KR" altLang="en-US" sz="1500" dirty="0" smtClean="0">
                        <a:latin typeface="Verdan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500" dirty="0">
                        <a:latin typeface="Verdan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500" dirty="0">
                        <a:latin typeface="Verdana" pitchFamily="34" charset="0"/>
                      </a:endParaRPr>
                    </a:p>
                  </a:txBody>
                  <a:tcPr/>
                </a:tc>
              </a:tr>
              <a:tr h="4235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>
                          <a:latin typeface="Verdana" pitchFamily="34" charset="0"/>
                        </a:rPr>
                        <a:t>Screen size 76-153cm</a:t>
                      </a:r>
                      <a:endParaRPr lang="ko-KR" altLang="en-US" sz="1500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dirty="0" smtClean="0">
                          <a:latin typeface="Verdana" pitchFamily="34" charset="0"/>
                        </a:rPr>
                        <a:t>0.04185 x viewable area + 8</a:t>
                      </a:r>
                      <a:endParaRPr lang="ko-KR" altLang="en-US" sz="1500" dirty="0">
                        <a:latin typeface="Verdan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500" dirty="0">
                        <a:latin typeface="Verdan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500" dirty="0">
                        <a:latin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7158" y="357166"/>
            <a:ext cx="87911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Establishing Plans for Standby Korea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emblem_ses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388" y="3690926"/>
            <a:ext cx="2428892" cy="2428892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57224" y="4643446"/>
            <a:ext cx="59087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Verdana" pitchFamily="34" charset="0"/>
              </a:rPr>
              <a:t>For more information,</a:t>
            </a:r>
          </a:p>
          <a:p>
            <a:endParaRPr lang="en-US" altLang="ko-KR" dirty="0" smtClean="0">
              <a:latin typeface="Verdana" pitchFamily="34" charset="0"/>
            </a:endParaRPr>
          </a:p>
          <a:p>
            <a:r>
              <a:rPr lang="en-US" altLang="ko-KR" dirty="0" smtClean="0">
                <a:latin typeface="Verdana" pitchFamily="34" charset="0"/>
              </a:rPr>
              <a:t>E- mail : </a:t>
            </a:r>
            <a:r>
              <a:rPr lang="en-US" altLang="ko-KR" dirty="0" smtClean="0">
                <a:latin typeface="Verdana" pitchFamily="34" charset="0"/>
                <a:hlinkClick r:id="rId3"/>
              </a:rPr>
              <a:t>jennifer@kemco.or.kr</a:t>
            </a:r>
            <a:endParaRPr lang="en-US" altLang="ko-KR" dirty="0" smtClean="0">
              <a:latin typeface="Verdana" pitchFamily="34" charset="0"/>
            </a:endParaRPr>
          </a:p>
          <a:p>
            <a:r>
              <a:rPr lang="en-US" altLang="ko-KR" dirty="0" smtClean="0">
                <a:latin typeface="Verdana" pitchFamily="34" charset="0"/>
              </a:rPr>
              <a:t>KEMCO homepage : http://www.kemco.or.kr/eng</a:t>
            </a:r>
            <a:endParaRPr lang="ko-KR" altLang="en-US" dirty="0">
              <a:latin typeface="Verdan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23728" y="1772816"/>
            <a:ext cx="363432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Thank you!!</a:t>
            </a:r>
          </a:p>
          <a:p>
            <a:endParaRPr lang="en-US" altLang="ko-KR" sz="40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  <a:p>
            <a:r>
              <a:rPr lang="ko-KR" altLang="en-US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   감사합니다</a:t>
            </a:r>
            <a:r>
              <a:rPr lang="en-US" altLang="ko-KR" sz="4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.</a:t>
            </a:r>
            <a:endParaRPr lang="ko-KR" altLang="en-US" sz="4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357166"/>
            <a:ext cx="1983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Contents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034" y="1714488"/>
            <a:ext cx="792961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lang="en-US" altLang="ko-KR" sz="2400" dirty="0" smtClean="0">
                <a:latin typeface="Verdana" pitchFamily="34" charset="0"/>
              </a:rPr>
              <a:t> Overview of Korea’s Energy Efficiency programs</a:t>
            </a:r>
          </a:p>
          <a:p>
            <a:pPr>
              <a:buFont typeface="Wingdings" pitchFamily="2" charset="2"/>
              <a:buChar char="l"/>
            </a:pPr>
            <a:endParaRPr lang="en-US" altLang="ko-KR" sz="2400" dirty="0" smtClean="0">
              <a:latin typeface="Verdana" pitchFamily="34" charset="0"/>
            </a:endParaRPr>
          </a:p>
          <a:p>
            <a:pPr>
              <a:buFont typeface="Wingdings" pitchFamily="2" charset="2"/>
              <a:buChar char="l"/>
            </a:pPr>
            <a:r>
              <a:rPr lang="en-US" altLang="ko-KR" sz="2400" dirty="0">
                <a:latin typeface="Verdana" pitchFamily="34" charset="0"/>
              </a:rPr>
              <a:t> </a:t>
            </a:r>
            <a:r>
              <a:rPr lang="en-US" altLang="ko-KR" sz="2400" dirty="0" smtClean="0">
                <a:latin typeface="Verdana" pitchFamily="34" charset="0"/>
              </a:rPr>
              <a:t>EE Management of Electric </a:t>
            </a:r>
            <a:r>
              <a:rPr lang="en-US" altLang="ko-KR" sz="2400" dirty="0" smtClean="0">
                <a:solidFill>
                  <a:srgbClr val="FF0000"/>
                </a:solidFill>
                <a:latin typeface="Verdana" pitchFamily="34" charset="0"/>
              </a:rPr>
              <a:t>Heating</a:t>
            </a:r>
            <a:r>
              <a:rPr lang="en-US" altLang="ko-KR" sz="2400" dirty="0" smtClean="0">
                <a:latin typeface="Verdana" pitchFamily="34" charset="0"/>
              </a:rPr>
              <a:t> Equipment</a:t>
            </a:r>
          </a:p>
          <a:p>
            <a:pPr>
              <a:buFont typeface="Wingdings" pitchFamily="2" charset="2"/>
              <a:buChar char="l"/>
            </a:pPr>
            <a:endParaRPr lang="en-US" altLang="ko-KR" sz="2400" dirty="0">
              <a:latin typeface="Verdana" pitchFamily="34" charset="0"/>
            </a:endParaRPr>
          </a:p>
          <a:p>
            <a:pPr>
              <a:buFont typeface="Wingdings" pitchFamily="2" charset="2"/>
              <a:buChar char="l"/>
            </a:pPr>
            <a:r>
              <a:rPr lang="en-US" altLang="ko-KR" sz="2400" dirty="0" smtClean="0">
                <a:latin typeface="Verdana" pitchFamily="34" charset="0"/>
              </a:rPr>
              <a:t> Designation of </a:t>
            </a:r>
            <a:r>
              <a:rPr lang="en-US" altLang="ko-KR" sz="2400" dirty="0" smtClean="0">
                <a:solidFill>
                  <a:srgbClr val="FF0000"/>
                </a:solidFill>
                <a:latin typeface="Verdana" pitchFamily="34" charset="0"/>
              </a:rPr>
              <a:t>Energy Intensive Equipment </a:t>
            </a:r>
          </a:p>
          <a:p>
            <a:r>
              <a:rPr lang="en-US" altLang="ko-KR" sz="2400" dirty="0" smtClean="0">
                <a:latin typeface="Verdana" pitchFamily="34" charset="0"/>
              </a:rPr>
              <a:t>    as EE Management target products</a:t>
            </a:r>
          </a:p>
          <a:p>
            <a:pPr>
              <a:buFont typeface="Wingdings" pitchFamily="2" charset="2"/>
              <a:buChar char="l"/>
            </a:pPr>
            <a:endParaRPr lang="en-US" altLang="ko-KR" sz="2400" dirty="0" smtClean="0">
              <a:latin typeface="Verdana" pitchFamily="34" charset="0"/>
            </a:endParaRPr>
          </a:p>
          <a:p>
            <a:pPr>
              <a:buFont typeface="Wingdings" pitchFamily="2" charset="2"/>
              <a:buChar char="l"/>
            </a:pPr>
            <a:r>
              <a:rPr lang="en-US" altLang="ko-KR" sz="2400" dirty="0" smtClean="0">
                <a:latin typeface="Verdana" pitchFamily="34" charset="0"/>
              </a:rPr>
              <a:t> Establishing Plans for </a:t>
            </a:r>
            <a:r>
              <a:rPr lang="en-US" altLang="ko-KR" sz="2400" dirty="0" smtClean="0">
                <a:solidFill>
                  <a:srgbClr val="006600"/>
                </a:solidFill>
                <a:latin typeface="Verdana" pitchFamily="34" charset="0"/>
              </a:rPr>
              <a:t>Standby Korea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357166"/>
            <a:ext cx="67217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Overview of Korea’s EE Program</a:t>
            </a:r>
          </a:p>
        </p:txBody>
      </p:sp>
      <p:sp>
        <p:nvSpPr>
          <p:cNvPr id="6" name="Rectangle 25"/>
          <p:cNvSpPr>
            <a:spLocks noChangeArrowheads="1"/>
          </p:cNvSpPr>
          <p:nvPr/>
        </p:nvSpPr>
        <p:spPr bwMode="auto">
          <a:xfrm>
            <a:off x="287338" y="1096963"/>
            <a:ext cx="8428066" cy="6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61938" indent="-261938" algn="l" eaLnBrk="1" hangingPunct="1">
              <a:spcBef>
                <a:spcPct val="10000"/>
              </a:spcBef>
              <a:buClr>
                <a:schemeClr val="tx1"/>
              </a:buClr>
              <a:buFont typeface="Wingdings" pitchFamily="2" charset="2"/>
              <a:buChar char="l"/>
              <a:defRPr/>
            </a:pPr>
            <a:r>
              <a:rPr lang="en-US" altLang="ko-KR" sz="26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en-US" altLang="ko-K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3 programs in </a:t>
            </a:r>
            <a:r>
              <a:rPr lang="en-US" altLang="ko-KR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Energy </a:t>
            </a:r>
            <a:r>
              <a:rPr lang="en-US" altLang="ko-K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Labels &amp; Standards</a:t>
            </a: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ph sz="half" idx="4294967295"/>
          </p:nvPr>
        </p:nvGraphicFramePr>
        <p:xfrm>
          <a:off x="500034" y="4857760"/>
          <a:ext cx="977900" cy="1112837"/>
        </p:xfrm>
        <a:graphic>
          <a:graphicData uri="http://schemas.openxmlformats.org/presentationml/2006/ole">
            <p:oleObj spid="_x0000_s1026" name="비트맵 이미지" r:id="rId3" imgW="1495634" imgH="1523810" progId="PBrush">
              <p:embed/>
            </p:oleObj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28596" y="4786322"/>
            <a:ext cx="3857652" cy="1214446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latinLnBrk="1" hangingPunct="1"/>
            <a:endParaRPr kumimoji="1" lang="ja-JP" altLang="en-US" sz="1800">
              <a:latin typeface="HY헤드라인M" pitchFamily="18" charset="-127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gray">
          <a:xfrm>
            <a:off x="428596" y="4071942"/>
            <a:ext cx="310832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2" dist="76200" dir="108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en-US" altLang="ko-KR" sz="1800" b="1" dirty="0">
                <a:latin typeface="Arial" charset="0"/>
                <a:ea typeface="굴림" pitchFamily="50" charset="-127"/>
              </a:rPr>
              <a:t>High-efficiency Equipment </a:t>
            </a:r>
            <a:br>
              <a:rPr lang="en-US" altLang="ko-KR" sz="1800" b="1" dirty="0">
                <a:latin typeface="Arial" charset="0"/>
                <a:ea typeface="굴림" pitchFamily="50" charset="-127"/>
              </a:rPr>
            </a:br>
            <a:r>
              <a:rPr lang="en-US" altLang="ko-KR" sz="1800" b="1" dirty="0">
                <a:latin typeface="Arial" charset="0"/>
                <a:ea typeface="굴림" pitchFamily="50" charset="-127"/>
              </a:rPr>
              <a:t>Certification Program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4429124" y="4786322"/>
            <a:ext cx="4286280" cy="1214446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latinLnBrk="1" hangingPunct="1"/>
            <a:endParaRPr kumimoji="1" lang="ja-JP" altLang="en-US" sz="1800">
              <a:latin typeface="HY헤드라인M" pitchFamily="18" charset="-127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143636" y="4214818"/>
            <a:ext cx="22923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latinLnBrk="1" hangingPunct="1"/>
            <a:r>
              <a:rPr kumimoji="1" lang="en-US" altLang="ko-KR" sz="1800" b="1" dirty="0">
                <a:latin typeface="Arial" charset="0"/>
              </a:rPr>
              <a:t>e-Standby Program</a:t>
            </a: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2051720" y="2643182"/>
            <a:ext cx="5400600" cy="1357322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latinLnBrk="1" hangingPunct="1"/>
            <a:endParaRPr kumimoji="1" lang="ja-JP" altLang="en-US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gray">
          <a:xfrm>
            <a:off x="3000364" y="1785926"/>
            <a:ext cx="3444875" cy="854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prstShdw prst="shdw12" dist="76200" dir="108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n-US" altLang="ko-KR" sz="1800" b="1" dirty="0">
                <a:latin typeface="Arial" charset="0"/>
                <a:ea typeface="굴림" pitchFamily="50" charset="-127"/>
                <a:sym typeface="Wingdings" pitchFamily="2" charset="2"/>
              </a:rPr>
              <a:t>Energy Efficiency </a:t>
            </a:r>
            <a:br>
              <a:rPr lang="en-US" altLang="ko-KR" sz="1800" b="1" dirty="0">
                <a:latin typeface="Arial" charset="0"/>
                <a:ea typeface="굴림" pitchFamily="50" charset="-127"/>
                <a:sym typeface="Wingdings" pitchFamily="2" charset="2"/>
              </a:rPr>
            </a:br>
            <a:r>
              <a:rPr lang="en-US" altLang="ko-KR" sz="1800" b="1" dirty="0">
                <a:latin typeface="Arial" charset="0"/>
                <a:ea typeface="굴림" pitchFamily="50" charset="-127"/>
                <a:sym typeface="Wingdings" pitchFamily="2" charset="2"/>
              </a:rPr>
              <a:t>Label and Standard Program</a:t>
            </a:r>
          </a:p>
          <a:p>
            <a:pPr algn="ctr">
              <a:lnSpc>
                <a:spcPct val="90000"/>
              </a:lnSpc>
            </a:pPr>
            <a:r>
              <a:rPr lang="en-US" altLang="ko-KR" sz="1800" b="1" dirty="0">
                <a:solidFill>
                  <a:srgbClr val="CC3300"/>
                </a:solidFill>
                <a:latin typeface="Arial" charset="0"/>
                <a:ea typeface="굴림" pitchFamily="50" charset="-127"/>
                <a:sym typeface="Wingdings" pitchFamily="2" charset="2"/>
              </a:rPr>
              <a:t>(including MEPS)</a:t>
            </a:r>
          </a:p>
        </p:txBody>
      </p:sp>
      <p:pic>
        <p:nvPicPr>
          <p:cNvPr id="17" name="Picture 13" descr="energyboy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4929198"/>
            <a:ext cx="728662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Box 14"/>
          <p:cNvSpPr txBox="1">
            <a:spLocks noChangeArrowheads="1"/>
          </p:cNvSpPr>
          <p:nvPr/>
        </p:nvSpPr>
        <p:spPr bwMode="gray">
          <a:xfrm>
            <a:off x="1500166" y="5000636"/>
            <a:ext cx="2711794" cy="9048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1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kumimoji="1" lang="ko-KR" altLang="en-US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kumimoji="1" lang="en-US" altLang="ko-KR" sz="1600" b="1" dirty="0">
                <a:solidFill>
                  <a:schemeClr val="tx1"/>
                </a:solidFill>
                <a:latin typeface="Arial" charset="0"/>
              </a:rPr>
              <a:t>Voluntary</a:t>
            </a:r>
            <a:r>
              <a:rPr kumimoji="1" lang="en-US" altLang="ko-KR" sz="1600" dirty="0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pPr algn="l">
              <a:lnSpc>
                <a:spcPct val="11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kumimoji="1" lang="ko-KR" altLang="en-US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kumimoji="1" lang="en-US" altLang="ko-KR" sz="1600" dirty="0" smtClean="0">
                <a:latin typeface="Arial" charset="0"/>
              </a:rPr>
              <a:t>39</a:t>
            </a:r>
            <a:r>
              <a:rPr kumimoji="1" lang="en-US" altLang="ko-KR" sz="16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kumimoji="1" lang="en-US" altLang="ko-KR" sz="1600" dirty="0">
                <a:solidFill>
                  <a:schemeClr val="tx1"/>
                </a:solidFill>
                <a:latin typeface="Arial" charset="0"/>
              </a:rPr>
              <a:t>items : </a:t>
            </a:r>
            <a:r>
              <a:rPr kumimoji="1" lang="en-US" altLang="ko-KR" sz="1600" dirty="0" smtClean="0">
                <a:solidFill>
                  <a:schemeClr val="tx1"/>
                </a:solidFill>
                <a:latin typeface="Arial" charset="0"/>
              </a:rPr>
              <a:t>LED Lighting    </a:t>
            </a:r>
          </a:p>
          <a:p>
            <a:pPr algn="l">
              <a:lnSpc>
                <a:spcPct val="110000"/>
              </a:lnSpc>
              <a:buClr>
                <a:srgbClr val="CC0000"/>
              </a:buClr>
            </a:pPr>
            <a:r>
              <a:rPr kumimoji="1" lang="en-US" altLang="ko-KR" sz="1600" dirty="0" smtClean="0">
                <a:latin typeface="Arial" charset="0"/>
              </a:rPr>
              <a:t>                   </a:t>
            </a:r>
            <a:r>
              <a:rPr kumimoji="1" lang="en-US" altLang="ko-KR" sz="1600" dirty="0" smtClean="0">
                <a:solidFill>
                  <a:schemeClr val="tx1"/>
                </a:solidFill>
                <a:latin typeface="Arial" charset="0"/>
              </a:rPr>
              <a:t>equipment, </a:t>
            </a:r>
            <a:r>
              <a:rPr kumimoji="1" lang="en-US" altLang="ko-KR" sz="1600" dirty="0">
                <a:solidFill>
                  <a:schemeClr val="tx1"/>
                </a:solidFill>
                <a:latin typeface="Arial" charset="0"/>
              </a:rPr>
              <a:t>etc</a:t>
            </a: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gray">
          <a:xfrm>
            <a:off x="6000760" y="4929198"/>
            <a:ext cx="2714644" cy="9387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1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kumimoji="1" lang="en-US" altLang="ko-KR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kumimoji="1" lang="en-US" altLang="ko-KR" sz="1600" b="1" dirty="0" smtClean="0">
                <a:solidFill>
                  <a:schemeClr val="tx1"/>
                </a:solidFill>
                <a:latin typeface="Arial" charset="0"/>
                <a:ea typeface="굴림" pitchFamily="50" charset="-127"/>
              </a:rPr>
              <a:t>Mandatory </a:t>
            </a:r>
            <a:r>
              <a:rPr kumimoji="1" lang="en-US" altLang="ko-KR" sz="1600" dirty="0" smtClean="0">
                <a:solidFill>
                  <a:schemeClr val="tx1"/>
                </a:solidFill>
                <a:latin typeface="Arial" charset="0"/>
                <a:ea typeface="굴림" pitchFamily="50" charset="-127"/>
              </a:rPr>
              <a:t>&amp; Voluntary</a:t>
            </a:r>
            <a:endParaRPr kumimoji="1" lang="en-US" altLang="ko-KR" dirty="0">
              <a:solidFill>
                <a:schemeClr val="tx1"/>
              </a:solidFill>
              <a:ea typeface="굴림" pitchFamily="50" charset="-127"/>
            </a:endParaRPr>
          </a:p>
          <a:p>
            <a:pPr algn="l">
              <a:lnSpc>
                <a:spcPct val="11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kumimoji="1" lang="en-US" altLang="ko-KR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kumimoji="1" lang="en-US" altLang="ko-KR" sz="1600" b="1" dirty="0">
                <a:latin typeface="Arial" charset="0"/>
              </a:rPr>
              <a:t>Standby Korea </a:t>
            </a:r>
            <a:r>
              <a:rPr kumimoji="1" lang="en-US" altLang="ko-KR" sz="1600" b="1" dirty="0" smtClean="0">
                <a:latin typeface="Arial" charset="0"/>
              </a:rPr>
              <a:t>2015</a:t>
            </a:r>
            <a:endParaRPr kumimoji="1" lang="en-US" altLang="ko-KR" sz="1600" b="1" dirty="0">
              <a:latin typeface="Arial" charset="0"/>
            </a:endParaRPr>
          </a:p>
          <a:p>
            <a:pPr algn="l">
              <a:lnSpc>
                <a:spcPct val="11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kumimoji="1" lang="en-US" altLang="ko-KR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kumimoji="1" lang="en-US" altLang="ko-KR" sz="1600" dirty="0" smtClean="0">
                <a:latin typeface="Arial" charset="0"/>
              </a:rPr>
              <a:t>22</a:t>
            </a:r>
            <a:r>
              <a:rPr kumimoji="1" lang="en-US" altLang="ko-KR" sz="16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kumimoji="1" lang="en-US" altLang="ko-KR" sz="1600" dirty="0">
                <a:solidFill>
                  <a:schemeClr val="tx1"/>
                </a:solidFill>
                <a:latin typeface="Arial" charset="0"/>
              </a:rPr>
              <a:t>items : </a:t>
            </a:r>
            <a:r>
              <a:rPr kumimoji="1" lang="en-US" altLang="ko-KR" sz="1600" dirty="0" smtClean="0">
                <a:latin typeface="Arial" charset="0"/>
              </a:rPr>
              <a:t>Computers</a:t>
            </a:r>
            <a:r>
              <a:rPr kumimoji="1" lang="en-US" altLang="ko-KR" sz="1600" dirty="0" smtClean="0">
                <a:solidFill>
                  <a:schemeClr val="tx1"/>
                </a:solidFill>
                <a:latin typeface="Arial" charset="0"/>
              </a:rPr>
              <a:t>, etc</a:t>
            </a:r>
            <a:endParaRPr kumimoji="1" lang="en-US" altLang="ko-KR" sz="16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gray">
          <a:xfrm>
            <a:off x="3419872" y="2780928"/>
            <a:ext cx="4098186" cy="11757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1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kumimoji="1" lang="en-US" altLang="ko-KR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kumimoji="1" lang="en-US" altLang="ko-KR" sz="1600" b="1" dirty="0">
                <a:solidFill>
                  <a:schemeClr val="tx1"/>
                </a:solidFill>
                <a:latin typeface="Arial" charset="0"/>
              </a:rPr>
              <a:t>Mandatory</a:t>
            </a:r>
            <a:r>
              <a:rPr kumimoji="1" lang="en-US" altLang="ko-KR" sz="1600" dirty="0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pPr algn="l">
              <a:lnSpc>
                <a:spcPct val="11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kumimoji="1" lang="en-US" altLang="ko-KR" sz="1600" dirty="0">
                <a:solidFill>
                  <a:schemeClr val="tx1"/>
                </a:solidFill>
                <a:latin typeface="Arial" charset="0"/>
              </a:rPr>
              <a:t> 5-grade labeling &amp; MEPS </a:t>
            </a:r>
            <a:endParaRPr kumimoji="1" lang="ko-KR" altLang="en-US" sz="1600" dirty="0">
              <a:solidFill>
                <a:schemeClr val="tx1"/>
              </a:solidFill>
              <a:latin typeface="Arial" charset="0"/>
            </a:endParaRPr>
          </a:p>
          <a:p>
            <a:pPr algn="l">
              <a:lnSpc>
                <a:spcPct val="11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kumimoji="1" lang="ko-KR" altLang="en-US" sz="16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kumimoji="1" lang="en-US" altLang="ko-KR" sz="1600" dirty="0" smtClean="0">
                <a:latin typeface="Arial" charset="0"/>
              </a:rPr>
              <a:t>37</a:t>
            </a:r>
            <a:r>
              <a:rPr kumimoji="1" lang="en-US" altLang="ko-KR" sz="16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kumimoji="1" lang="en-US" altLang="ko-KR" sz="1600" dirty="0">
                <a:solidFill>
                  <a:schemeClr val="tx1"/>
                </a:solidFill>
                <a:latin typeface="Arial" charset="0"/>
              </a:rPr>
              <a:t>items : Refrigerators, </a:t>
            </a:r>
            <a:r>
              <a:rPr kumimoji="1" lang="en-US" altLang="ko-KR" sz="1600" dirty="0" smtClean="0">
                <a:solidFill>
                  <a:schemeClr val="tx1"/>
                </a:solidFill>
                <a:latin typeface="Arial" charset="0"/>
              </a:rPr>
              <a:t>Air-conditioners</a:t>
            </a:r>
            <a:r>
              <a:rPr kumimoji="1" lang="en-US" altLang="ko-KR" sz="1600" dirty="0">
                <a:solidFill>
                  <a:schemeClr val="tx1"/>
                </a:solidFill>
                <a:latin typeface="Arial" charset="0"/>
              </a:rPr>
              <a:t>, </a:t>
            </a:r>
            <a:r>
              <a:rPr kumimoji="1" lang="en-US" altLang="ko-KR" sz="1600" dirty="0" smtClean="0">
                <a:solidFill>
                  <a:schemeClr val="tx1"/>
                </a:solidFill>
                <a:latin typeface="Arial" charset="0"/>
              </a:rPr>
              <a:t>           </a:t>
            </a:r>
          </a:p>
          <a:p>
            <a:pPr algn="l">
              <a:lnSpc>
                <a:spcPct val="110000"/>
              </a:lnSpc>
              <a:buClr>
                <a:srgbClr val="CC0000"/>
              </a:buClr>
            </a:pPr>
            <a:r>
              <a:rPr kumimoji="1" lang="en-US" altLang="ko-KR" sz="1600" dirty="0" smtClean="0">
                <a:latin typeface="Arial" charset="0"/>
              </a:rPr>
              <a:t>                   TVs</a:t>
            </a:r>
            <a:r>
              <a:rPr kumimoji="1" lang="en-US" altLang="ko-KR" sz="1600" dirty="0" smtClean="0">
                <a:solidFill>
                  <a:schemeClr val="tx1"/>
                </a:solidFill>
                <a:latin typeface="Arial" charset="0"/>
              </a:rPr>
              <a:t>, Window sets, etc</a:t>
            </a:r>
            <a:endParaRPr kumimoji="1" lang="en-US" altLang="ko-KR" sz="1600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3" name="Picture 2" descr="C:\DOCUME~1\1551\LOCALS~1\Temp\Hnc\BinData\EMB00000f94287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2780928"/>
            <a:ext cx="10858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그림 20" descr="대기전력경고표지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86380" y="5143512"/>
            <a:ext cx="642942" cy="642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357166"/>
            <a:ext cx="8065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EE Mgmt of Electric Heating Equipment</a:t>
            </a:r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84784"/>
            <a:ext cx="7600950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357166"/>
            <a:ext cx="8065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EE Mgmt of Electric Heating Equipment</a:t>
            </a:r>
          </a:p>
        </p:txBody>
      </p:sp>
      <p:sp>
        <p:nvSpPr>
          <p:cNvPr id="6" name="Rectangle 25"/>
          <p:cNvSpPr>
            <a:spLocks noChangeArrowheads="1"/>
          </p:cNvSpPr>
          <p:nvPr/>
        </p:nvSpPr>
        <p:spPr bwMode="auto">
          <a:xfrm>
            <a:off x="323528" y="1124744"/>
            <a:ext cx="846112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61938" indent="-261938" algn="l" eaLnBrk="1" hangingPunct="1">
              <a:spcBef>
                <a:spcPct val="10000"/>
              </a:spcBef>
              <a:buClr>
                <a:schemeClr val="tx1"/>
              </a:buClr>
              <a:buFont typeface="Wingdings" pitchFamily="2" charset="2"/>
              <a:buChar char="l"/>
              <a:defRPr/>
            </a:pPr>
            <a:r>
              <a:rPr lang="en-US" altLang="ko-KR" sz="26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en-US" altLang="ko-K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Implementing electric rates displaying scheme</a:t>
            </a:r>
            <a:endParaRPr lang="en-US" altLang="ko-K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43" name="Picture 6" descr="C:\DOCUME~1\CYBERC~1\LOCALS~1\Temp\Hnc\BinData\EMB00043be8bab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528962"/>
            <a:ext cx="2977704" cy="2232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8" descr="C:\DOCUME~1\CYBERC~1\LOCALS~1\Temp\Hnc\BinData\EMB00043be8bab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387228"/>
            <a:ext cx="2334071" cy="2334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9" descr="C:\Documents and Settings\cybercopman\바탕 화면\12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6314" y="2721493"/>
            <a:ext cx="987574" cy="1882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직사각형 47"/>
          <p:cNvSpPr/>
          <p:nvPr/>
        </p:nvSpPr>
        <p:spPr>
          <a:xfrm>
            <a:off x="1115616" y="5013176"/>
            <a:ext cx="2736304" cy="4320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Verdana" pitchFamily="34" charset="0"/>
              </a:rPr>
              <a:t>Electric fan heaters</a:t>
            </a:r>
            <a:endParaRPr lang="ko-KR" altLang="en-US" dirty="0">
              <a:latin typeface="Verdana" pitchFamily="34" charset="0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4860032" y="5013176"/>
            <a:ext cx="2736304" cy="4320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Verdana" pitchFamily="34" charset="0"/>
              </a:rPr>
              <a:t>Electric stoves</a:t>
            </a:r>
            <a:endParaRPr lang="ko-KR" altLang="en-US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Verdana" pitchFamily="34" charset="0"/>
              </a:rPr>
              <a:t>                                                                                             </a:t>
            </a:r>
            <a:r>
              <a:rPr lang="en-US" altLang="ko-KR" sz="2400" b="1" dirty="0" smtClean="0">
                <a:latin typeface="Verdana" pitchFamily="34" charset="0"/>
              </a:rPr>
              <a:t>KEMCO</a:t>
            </a:r>
            <a:endParaRPr lang="ko-KR" altLang="en-US" sz="2400" b="1" dirty="0">
              <a:latin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357166"/>
            <a:ext cx="8065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EE Mgmt of Electric Heating Equipment</a:t>
            </a:r>
          </a:p>
        </p:txBody>
      </p:sp>
      <p:pic>
        <p:nvPicPr>
          <p:cNvPr id="6" name="그림 6" descr="전기스토브3kw미만(시안1)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276872"/>
            <a:ext cx="328612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004048" y="5013176"/>
            <a:ext cx="3786187" cy="664797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</p:spPr>
        <p:txBody>
          <a:bodyPr tIns="0" bIns="0" anchor="b">
            <a:spAutoFit/>
          </a:bodyPr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altLang="ko-KR" sz="1600" dirty="0">
                <a:solidFill>
                  <a:srgbClr val="FF0000"/>
                </a:solidFill>
                <a:latin typeface="Verdana" pitchFamily="34" charset="0"/>
              </a:rPr>
              <a:t>Monthly energy cost</a:t>
            </a: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altLang="ko-KR" sz="1600" dirty="0">
                <a:solidFill>
                  <a:srgbClr val="FF0000"/>
                </a:solidFill>
                <a:latin typeface="Verdana" pitchFamily="34" charset="0"/>
              </a:rPr>
              <a:t>(applied big progressive rate, 384 KWR/kWh)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046961" y="2491550"/>
            <a:ext cx="3701503" cy="664797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</p:spPr>
        <p:txBody>
          <a:bodyPr wrap="square" tIns="0" bIns="0" anchor="b">
            <a:spAutoFit/>
          </a:bodyPr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altLang="ko-KR" sz="1600" dirty="0">
                <a:solidFill>
                  <a:srgbClr val="000000"/>
                </a:solidFill>
                <a:latin typeface="Verdana" pitchFamily="34" charset="0"/>
              </a:rPr>
              <a:t>Please aware that you will have big energy charges if you use this product for a long time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5118398" y="4349210"/>
            <a:ext cx="2549946" cy="221599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</p:spPr>
        <p:txBody>
          <a:bodyPr wrap="square" tIns="0" bIns="0" anchor="b">
            <a:spAutoFit/>
          </a:bodyPr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altLang="ko-KR" sz="1600" dirty="0">
                <a:solidFill>
                  <a:srgbClr val="000000"/>
                </a:solidFill>
                <a:latin typeface="Verdana" pitchFamily="34" charset="0"/>
              </a:rPr>
              <a:t>Power </a:t>
            </a:r>
            <a:r>
              <a:rPr lang="en-US" altLang="ko-KR" sz="1600" dirty="0" smtClean="0">
                <a:solidFill>
                  <a:srgbClr val="000000"/>
                </a:solidFill>
                <a:latin typeface="Verdana" pitchFamily="34" charset="0"/>
              </a:rPr>
              <a:t>consumption (W)</a:t>
            </a:r>
            <a:endParaRPr lang="en-US" altLang="ko-KR" sz="1600" dirty="0">
              <a:solidFill>
                <a:srgbClr val="000000"/>
              </a:solidFill>
              <a:latin typeface="Verdana" pitchFamily="34" charset="0"/>
            </a:endParaRPr>
          </a:p>
        </p:txBody>
      </p:sp>
      <p:cxnSp>
        <p:nvCxnSpPr>
          <p:cNvPr id="10" name="직선 화살표 연결선 30"/>
          <p:cNvCxnSpPr>
            <a:cxnSpLocks noChangeShapeType="1"/>
          </p:cNvCxnSpPr>
          <p:nvPr/>
        </p:nvCxnSpPr>
        <p:spPr bwMode="auto">
          <a:xfrm flipV="1">
            <a:off x="3689648" y="5134372"/>
            <a:ext cx="1285875" cy="31750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round/>
            <a:headEnd/>
            <a:tailEnd type="arrow" w="med" len="med"/>
          </a:ln>
        </p:spPr>
      </p:cxnSp>
      <p:cxnSp>
        <p:nvCxnSpPr>
          <p:cNvPr id="11" name="직선 화살표 연결선 30"/>
          <p:cNvCxnSpPr>
            <a:cxnSpLocks noChangeShapeType="1"/>
          </p:cNvCxnSpPr>
          <p:nvPr/>
        </p:nvCxnSpPr>
        <p:spPr bwMode="auto">
          <a:xfrm>
            <a:off x="3761086" y="2634059"/>
            <a:ext cx="1285875" cy="1588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round/>
            <a:headEnd/>
            <a:tailEnd type="arrow" w="med" len="med"/>
          </a:ln>
        </p:spPr>
      </p:cxnSp>
      <p:cxnSp>
        <p:nvCxnSpPr>
          <p:cNvPr id="12" name="직선 화살표 연결선 30"/>
          <p:cNvCxnSpPr>
            <a:cxnSpLocks noChangeShapeType="1"/>
          </p:cNvCxnSpPr>
          <p:nvPr/>
        </p:nvCxnSpPr>
        <p:spPr bwMode="auto">
          <a:xfrm>
            <a:off x="4189711" y="4491434"/>
            <a:ext cx="928687" cy="1588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round/>
            <a:headEnd/>
            <a:tailEnd type="arrow" w="med" len="med"/>
          </a:ln>
        </p:spPr>
      </p:cxn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189210" y="4627674"/>
            <a:ext cx="1142429" cy="443198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</p:spPr>
        <p:txBody>
          <a:bodyPr wrap="square" tIns="0" bIns="0" anchor="b">
            <a:spAutoFit/>
          </a:bodyPr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altLang="ko-KR" sz="1600" dirty="0" smtClean="0">
                <a:solidFill>
                  <a:srgbClr val="000000"/>
                </a:solidFill>
                <a:latin typeface="Verdana" pitchFamily="34" charset="0"/>
              </a:rPr>
              <a:t>Name of model</a:t>
            </a:r>
            <a:endParaRPr lang="en-US" altLang="ko-KR" sz="16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5118398" y="4634960"/>
            <a:ext cx="3198018" cy="221599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</p:spPr>
        <p:txBody>
          <a:bodyPr wrap="square" tIns="0" bIns="0" anchor="b">
            <a:spAutoFit/>
          </a:bodyPr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altLang="ko-KR" sz="1600" dirty="0">
                <a:solidFill>
                  <a:srgbClr val="000000"/>
                </a:solidFill>
                <a:latin typeface="Verdana" pitchFamily="34" charset="0"/>
              </a:rPr>
              <a:t>CO</a:t>
            </a:r>
            <a:r>
              <a:rPr lang="en-US" altLang="ko-KR" sz="1000" dirty="0">
                <a:solidFill>
                  <a:srgbClr val="000000"/>
                </a:solidFill>
                <a:latin typeface="Verdana" pitchFamily="34" charset="0"/>
              </a:rPr>
              <a:t>2</a:t>
            </a:r>
            <a:r>
              <a:rPr lang="en-US" altLang="ko-KR" sz="1600" dirty="0">
                <a:solidFill>
                  <a:srgbClr val="000000"/>
                </a:solidFill>
                <a:latin typeface="Verdana" pitchFamily="34" charset="0"/>
              </a:rPr>
              <a:t> emission per </a:t>
            </a:r>
            <a:r>
              <a:rPr lang="en-US" altLang="ko-KR" sz="1600" dirty="0" smtClean="0">
                <a:solidFill>
                  <a:srgbClr val="000000"/>
                </a:solidFill>
                <a:latin typeface="Verdana" pitchFamily="34" charset="0"/>
              </a:rPr>
              <a:t>hour (g/h)</a:t>
            </a:r>
            <a:endParaRPr lang="en-US" altLang="ko-KR" sz="1600" dirty="0">
              <a:solidFill>
                <a:srgbClr val="000000"/>
              </a:solidFill>
              <a:latin typeface="Verdana" pitchFamily="34" charset="0"/>
            </a:endParaRPr>
          </a:p>
        </p:txBody>
      </p:sp>
      <p:cxnSp>
        <p:nvCxnSpPr>
          <p:cNvPr id="16" name="직선 화살표 연결선 30"/>
          <p:cNvCxnSpPr>
            <a:cxnSpLocks noChangeShapeType="1"/>
          </p:cNvCxnSpPr>
          <p:nvPr/>
        </p:nvCxnSpPr>
        <p:spPr bwMode="auto">
          <a:xfrm>
            <a:off x="4189711" y="4777184"/>
            <a:ext cx="928687" cy="1588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round/>
            <a:headEnd/>
            <a:tailEnd type="arrow" w="med" len="med"/>
          </a:ln>
        </p:spPr>
      </p:cxnSp>
      <p:sp>
        <p:nvSpPr>
          <p:cNvPr id="17" name="Rectangle 25"/>
          <p:cNvSpPr>
            <a:spLocks noChangeArrowheads="1"/>
          </p:cNvSpPr>
          <p:nvPr/>
        </p:nvSpPr>
        <p:spPr bwMode="auto">
          <a:xfrm>
            <a:off x="323528" y="1124744"/>
            <a:ext cx="846112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61938" indent="-261938" algn="l" eaLnBrk="1" hangingPunct="1">
              <a:spcBef>
                <a:spcPct val="10000"/>
              </a:spcBef>
              <a:buClr>
                <a:schemeClr val="tx1"/>
              </a:buClr>
              <a:buFont typeface="Wingdings" pitchFamily="2" charset="2"/>
              <a:buChar char="l"/>
              <a:defRPr/>
            </a:pPr>
            <a:r>
              <a:rPr lang="en-US" altLang="ko-KR" sz="26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en-US" altLang="ko-K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Label for electric fan heaters</a:t>
            </a:r>
            <a:endParaRPr lang="en-US" altLang="ko-K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cxnSp>
        <p:nvCxnSpPr>
          <p:cNvPr id="13" name="직선 화살표 연결선 35"/>
          <p:cNvCxnSpPr>
            <a:cxnSpLocks noChangeShapeType="1"/>
          </p:cNvCxnSpPr>
          <p:nvPr/>
        </p:nvCxnSpPr>
        <p:spPr bwMode="auto">
          <a:xfrm>
            <a:off x="1046461" y="4991497"/>
            <a:ext cx="1143000" cy="1587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round/>
            <a:headEnd type="triangle" w="med" len="med"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Verdana" pitchFamily="34" charset="0"/>
              </a:rPr>
              <a:t>                                                                                             </a:t>
            </a:r>
            <a:r>
              <a:rPr lang="en-US" altLang="ko-KR" sz="2400" b="1" dirty="0" smtClean="0">
                <a:latin typeface="Verdana" pitchFamily="34" charset="0"/>
              </a:rPr>
              <a:t>KEMCO</a:t>
            </a:r>
            <a:endParaRPr lang="ko-KR" altLang="en-US" sz="2400" b="1" dirty="0">
              <a:latin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357166"/>
            <a:ext cx="80650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EE Mgmt of Electric Heating Equipment</a:t>
            </a:r>
          </a:p>
        </p:txBody>
      </p:sp>
      <p:sp>
        <p:nvSpPr>
          <p:cNvPr id="6" name="Rectangle 25"/>
          <p:cNvSpPr>
            <a:spLocks noChangeArrowheads="1"/>
          </p:cNvSpPr>
          <p:nvPr/>
        </p:nvSpPr>
        <p:spPr bwMode="auto">
          <a:xfrm>
            <a:off x="323528" y="1124744"/>
            <a:ext cx="864096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61938" indent="-261938" algn="l" eaLnBrk="1" hangingPunct="1">
              <a:spcBef>
                <a:spcPct val="10000"/>
              </a:spcBef>
              <a:buClr>
                <a:schemeClr val="tx1"/>
              </a:buClr>
              <a:buFont typeface="Wingdings" pitchFamily="2" charset="2"/>
              <a:buChar char="l"/>
              <a:defRPr/>
            </a:pPr>
            <a:r>
              <a:rPr lang="en-US" altLang="ko-KR" sz="26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en-US" altLang="ko-K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Switching to EE L&amp;S Program for VRF multi-split</a:t>
            </a:r>
          </a:p>
          <a:p>
            <a:pPr marL="261938" indent="-261938" algn="l" eaLnBrk="1" hangingPunct="1"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altLang="ko-K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  heat pumps</a:t>
            </a:r>
            <a:endParaRPr lang="en-US" altLang="ko-K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2276872"/>
            <a:ext cx="476925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latin typeface="Verdana" pitchFamily="34" charset="0"/>
              </a:rPr>
              <a:t> Test Condition</a:t>
            </a:r>
          </a:p>
          <a:p>
            <a:pPr>
              <a:buFont typeface="Wingdings" pitchFamily="2" charset="2"/>
              <a:buChar char="ü"/>
            </a:pPr>
            <a:endParaRPr lang="en-US" altLang="ko-KR" sz="1000" dirty="0" smtClean="0">
              <a:latin typeface="Verdana" pitchFamily="34" charset="0"/>
            </a:endParaRPr>
          </a:p>
          <a:p>
            <a:r>
              <a:rPr lang="en-US" altLang="ko-KR" dirty="0" smtClean="0">
                <a:solidFill>
                  <a:srgbClr val="000000"/>
                </a:solidFill>
                <a:latin typeface="Verdana" pitchFamily="34" charset="0"/>
              </a:rPr>
              <a:t>  - Model scope : </a:t>
            </a:r>
            <a:r>
              <a:rPr lang="en-US" altLang="ko-KR" dirty="0" smtClean="0">
                <a:solidFill>
                  <a:srgbClr val="FF0000"/>
                </a:solidFill>
                <a:latin typeface="Verdana" pitchFamily="34" charset="0"/>
              </a:rPr>
              <a:t>Unit model </a:t>
            </a:r>
            <a:r>
              <a:rPr lang="en-US" altLang="ko-KR" dirty="0" smtClean="0">
                <a:solidFill>
                  <a:srgbClr val="000000"/>
                </a:solidFill>
                <a:latin typeface="Verdana" pitchFamily="34" charset="0"/>
              </a:rPr>
              <a:t>of outdoor</a:t>
            </a:r>
          </a:p>
          <a:p>
            <a:r>
              <a:rPr lang="en-US" altLang="ko-KR" dirty="0" smtClean="0">
                <a:solidFill>
                  <a:srgbClr val="000000"/>
                </a:solidFill>
                <a:latin typeface="Verdana" pitchFamily="34" charset="0"/>
              </a:rPr>
              <a:t>  - Pipeline length : </a:t>
            </a:r>
            <a:r>
              <a:rPr lang="en-US" altLang="ko-KR" dirty="0" smtClean="0">
                <a:solidFill>
                  <a:srgbClr val="FF0000"/>
                </a:solidFill>
                <a:latin typeface="Verdana" pitchFamily="34" charset="0"/>
              </a:rPr>
              <a:t>50m</a:t>
            </a:r>
            <a:endParaRPr lang="en-US" altLang="ko-KR" dirty="0" smtClean="0">
              <a:latin typeface="Verdana" pitchFamily="34" charset="0"/>
            </a:endParaRPr>
          </a:p>
          <a:p>
            <a:r>
              <a:rPr lang="en-US" altLang="ko-KR" dirty="0" smtClean="0">
                <a:solidFill>
                  <a:srgbClr val="FF0000"/>
                </a:solidFill>
                <a:latin typeface="Verdana" pitchFamily="34" charset="0"/>
              </a:rPr>
              <a:t>  </a:t>
            </a:r>
            <a:r>
              <a:rPr lang="en-US" altLang="ko-KR" dirty="0" smtClean="0">
                <a:solidFill>
                  <a:srgbClr val="000000"/>
                </a:solidFill>
                <a:latin typeface="Verdana" pitchFamily="34" charset="0"/>
              </a:rPr>
              <a:t>- Heating temperature : 7</a:t>
            </a:r>
            <a:r>
              <a:rPr lang="en-US" altLang="ko-KR" dirty="0" smtClean="0">
                <a:solidFill>
                  <a:srgbClr val="000000"/>
                </a:solidFill>
                <a:latin typeface="Verdana" pitchFamily="34" charset="0"/>
                <a:ea typeface="맑은 고딕" pitchFamily="50" charset="-127"/>
              </a:rPr>
              <a:t>℃, </a:t>
            </a:r>
            <a:r>
              <a:rPr lang="en-US" altLang="ko-KR" dirty="0" smtClean="0">
                <a:solidFill>
                  <a:srgbClr val="FF0000"/>
                </a:solidFill>
                <a:latin typeface="Verdana" pitchFamily="34" charset="0"/>
                <a:ea typeface="맑은 고딕" pitchFamily="50" charset="-127"/>
              </a:rPr>
              <a:t>-15℃</a:t>
            </a:r>
          </a:p>
        </p:txBody>
      </p:sp>
      <p:pic>
        <p:nvPicPr>
          <p:cNvPr id="14" name="그림 6" descr="5314_S_20081001065538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772816"/>
            <a:ext cx="2786063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Oval 31"/>
          <p:cNvSpPr>
            <a:spLocks noChangeArrowheads="1"/>
          </p:cNvSpPr>
          <p:nvPr/>
        </p:nvSpPr>
        <p:spPr bwMode="auto">
          <a:xfrm>
            <a:off x="7164288" y="1988841"/>
            <a:ext cx="1152128" cy="2232248"/>
          </a:xfrm>
          <a:prstGeom prst="ellipse">
            <a:avLst/>
          </a:prstGeom>
          <a:noFill/>
          <a:ln w="25400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6" name="Line 45"/>
          <p:cNvSpPr>
            <a:spLocks noChangeShapeType="1"/>
          </p:cNvSpPr>
          <p:nvPr/>
        </p:nvSpPr>
        <p:spPr bwMode="auto">
          <a:xfrm flipH="1" flipV="1">
            <a:off x="8244408" y="3933056"/>
            <a:ext cx="177800" cy="354013"/>
          </a:xfrm>
          <a:prstGeom prst="line">
            <a:avLst/>
          </a:prstGeom>
          <a:noFill/>
          <a:ln w="44450">
            <a:solidFill>
              <a:srgbClr val="00B05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8100392" y="4365104"/>
            <a:ext cx="785812" cy="443198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</p:spPr>
        <p:txBody>
          <a:bodyPr tIns="0" bIns="0" anchor="b">
            <a:spAutoFit/>
          </a:bodyPr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altLang="ko-KR" sz="1600" dirty="0" smtClean="0">
                <a:solidFill>
                  <a:srgbClr val="000000"/>
                </a:solidFill>
                <a:latin typeface="Arial" pitchFamily="34" charset="0"/>
              </a:rPr>
              <a:t>Unit </a:t>
            </a: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altLang="ko-KR" sz="1600" dirty="0" smtClean="0">
                <a:solidFill>
                  <a:srgbClr val="000000"/>
                </a:solidFill>
                <a:latin typeface="Arial" pitchFamily="34" charset="0"/>
              </a:rPr>
              <a:t>Model</a:t>
            </a:r>
            <a:endParaRPr lang="en-US" altLang="ko-KR" sz="1600" dirty="0">
              <a:solidFill>
                <a:srgbClr val="000000"/>
              </a:solidFill>
              <a:latin typeface="Arial" pitchFamily="34" charset="0"/>
            </a:endParaRPr>
          </a:p>
        </p:txBody>
      </p:sp>
      <p:graphicFrame>
        <p:nvGraphicFramePr>
          <p:cNvPr id="18" name="Group 252"/>
          <p:cNvGraphicFramePr>
            <a:graphicFrameLocks noGrp="1"/>
          </p:cNvGraphicFramePr>
          <p:nvPr/>
        </p:nvGraphicFramePr>
        <p:xfrm>
          <a:off x="611560" y="4322491"/>
          <a:ext cx="3516312" cy="2535509"/>
        </p:xfrm>
        <a:graphic>
          <a:graphicData uri="http://schemas.openxmlformats.org/drawingml/2006/table">
            <a:tbl>
              <a:tblPr/>
              <a:tblGrid>
                <a:gridCol w="2344737"/>
                <a:gridCol w="1171575"/>
              </a:tblGrid>
              <a:tr h="21902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937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바탕" pitchFamily="18" charset="-127"/>
                        </a:rPr>
                        <a:t>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바탕" pitchFamily="18" charset="-127"/>
                        </a:rPr>
                        <a:t>Grade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7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바탕" pitchFamily="18" charset="-127"/>
                        </a:rPr>
                        <a:t>3.5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HY견고딕" pitchFamily="18" charset="-127"/>
                        </a:rPr>
                        <a:t>≤ R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바탕" pitchFamily="18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7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바탕" pitchFamily="18" charset="-127"/>
                        </a:rPr>
                        <a:t>3.25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HY견고딕" pitchFamily="18" charset="-127"/>
                        </a:rPr>
                        <a:t>≤  R &lt; 3.50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바탕" pitchFamily="18" charset="-127"/>
                          <a:sym typeface="Symbol" pitchFamily="18" charset="2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7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바탕" pitchFamily="18" charset="-127"/>
                        </a:rPr>
                        <a:t>3.00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HY견고딕" pitchFamily="18" charset="-127"/>
                        </a:rPr>
                        <a:t>≤  R &lt; 3.25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바탕" pitchFamily="18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7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바탕" pitchFamily="18" charset="-127"/>
                        </a:rPr>
                        <a:t>2.75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HY견고딕" pitchFamily="18" charset="-127"/>
                        </a:rPr>
                        <a:t>≤  R  &lt; 3.00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굴림" pitchFamily="50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7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바탕" pitchFamily="18" charset="-127"/>
                        </a:rPr>
                        <a:t>2.40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HY견고딕" pitchFamily="18" charset="-127"/>
                        </a:rPr>
                        <a:t>≤  R  &lt; 2.75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굴림" pitchFamily="50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0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바탕" pitchFamily="18" charset="-127"/>
                        </a:rPr>
                        <a:t>R = </a:t>
                      </a:r>
                      <a:r>
                        <a:rPr kumimoji="0" lang="en-US" altLang="ko-K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바탕" pitchFamily="18" charset="-127"/>
                        </a:rPr>
                        <a:t>EERa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바탕" pitchFamily="18" charset="-127"/>
                        </a:rPr>
                        <a:t> = (IEER+COP)/2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539552" y="3933056"/>
            <a:ext cx="4508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latin typeface="Verdana" pitchFamily="34" charset="0"/>
              </a:rPr>
              <a:t> MEPS &amp; Energy Efficiency Level</a:t>
            </a:r>
          </a:p>
        </p:txBody>
      </p:sp>
      <p:graphicFrame>
        <p:nvGraphicFramePr>
          <p:cNvPr id="20" name="Group 252"/>
          <p:cNvGraphicFramePr>
            <a:graphicFrameLocks noGrp="1"/>
          </p:cNvGraphicFramePr>
          <p:nvPr/>
        </p:nvGraphicFramePr>
        <p:xfrm>
          <a:off x="4499992" y="4751544"/>
          <a:ext cx="4032447" cy="2106456"/>
        </p:xfrm>
        <a:graphic>
          <a:graphicData uri="http://schemas.openxmlformats.org/drawingml/2006/table">
            <a:tbl>
              <a:tblPr/>
              <a:tblGrid>
                <a:gridCol w="713291"/>
                <a:gridCol w="1230924"/>
                <a:gridCol w="792088"/>
                <a:gridCol w="1296144"/>
              </a:tblGrid>
              <a:tr h="462181">
                <a:tc gridSpan="4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                                                                                          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 pitchFamily="50" charset="-127"/>
                        </a:rPr>
                        <a:t>(unit : W/W)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181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바탕" pitchFamily="18" charset="-127"/>
                        </a:rPr>
                        <a:t>EERa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바탕" pitchFamily="18" charset="-127"/>
                        </a:rPr>
                        <a:t>IEER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바탕" pitchFamily="18" charset="-127"/>
                        </a:rPr>
                        <a:t>(100%, 75%, 50%, 25%)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바탕" pitchFamily="18" charset="-127"/>
                        </a:rPr>
                        <a:t>COP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바탕" pitchFamily="18" charset="-127"/>
                        </a:rPr>
                        <a:t>COP2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바탕" pitchFamily="18" charset="-127"/>
                        </a:rPr>
                        <a:t>(-15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℃)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81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바탕" pitchFamily="18" charset="-127"/>
                        </a:rPr>
                        <a:t>2.40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바탕" pitchFamily="18" charset="-127"/>
                        </a:rPr>
                        <a:t>2.80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바탕" pitchFamily="18" charset="-127"/>
                        </a:rPr>
                        <a:t>2.00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바탕" pitchFamily="18" charset="-127"/>
                        </a:rPr>
                        <a:t>1.50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8136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바탕" pitchFamily="18" charset="-127"/>
                        </a:rPr>
                        <a:t>EERa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바탕" pitchFamily="18" charset="-127"/>
                        </a:rPr>
                        <a:t> = (IEER+COP)/2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바탕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Verdana" pitchFamily="34" charset="0"/>
              </a:rPr>
              <a:t>                                                                                             </a:t>
            </a:r>
            <a:r>
              <a:rPr lang="en-US" altLang="ko-KR" sz="2400" b="1" dirty="0" smtClean="0">
                <a:latin typeface="Verdana" pitchFamily="34" charset="0"/>
              </a:rPr>
              <a:t>KEMCO</a:t>
            </a:r>
            <a:endParaRPr lang="ko-KR" altLang="en-US" sz="2400" b="1" dirty="0">
              <a:latin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2054" y="404664"/>
            <a:ext cx="89819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Designation of Energy Intensive Equipment</a:t>
            </a:r>
          </a:p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    as EE Mgmt Target Products</a:t>
            </a:r>
          </a:p>
        </p:txBody>
      </p:sp>
      <p:sp>
        <p:nvSpPr>
          <p:cNvPr id="10" name="Rectangle 25"/>
          <p:cNvSpPr>
            <a:spLocks noChangeArrowheads="1"/>
          </p:cNvSpPr>
          <p:nvPr/>
        </p:nvSpPr>
        <p:spPr bwMode="auto">
          <a:xfrm>
            <a:off x="323528" y="1628800"/>
            <a:ext cx="8461126" cy="963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61938" indent="-261938" algn="l" eaLnBrk="1" hangingPunct="1">
              <a:spcBef>
                <a:spcPct val="10000"/>
              </a:spcBef>
              <a:buClr>
                <a:schemeClr val="tx1"/>
              </a:buClr>
              <a:buFont typeface="Wingdings" pitchFamily="2" charset="2"/>
              <a:buChar char="l"/>
              <a:defRPr/>
            </a:pPr>
            <a:r>
              <a:rPr lang="en-US" altLang="ko-KR" sz="2600" b="1" dirty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en-US" altLang="ko-K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New Target Products </a:t>
            </a:r>
          </a:p>
          <a:p>
            <a:pPr marL="261938" indent="-261938" algn="l" eaLnBrk="1" hangingPunct="1"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altLang="ko-K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  in Energy Efficiency Label &amp; Standards Program</a:t>
            </a:r>
            <a:endParaRPr lang="en-US" altLang="ko-K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1" name="Picture 2" descr="C:\DOCUME~1\1551\LOCALS~1\Temp\Hnc\BinData\EMB00000f94287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140968"/>
            <a:ext cx="158417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6"/>
          <p:cNvSpPr txBox="1">
            <a:spLocks noChangeArrowheads="1"/>
          </p:cNvSpPr>
          <p:nvPr/>
        </p:nvSpPr>
        <p:spPr bwMode="gray">
          <a:xfrm>
            <a:off x="2411760" y="2780928"/>
            <a:ext cx="6480720" cy="219136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lnSpc>
                <a:spcPct val="110000"/>
              </a:lnSpc>
              <a:buClr>
                <a:srgbClr val="CC0000"/>
              </a:buClr>
            </a:pPr>
            <a:endParaRPr kumimoji="1" lang="en-US" altLang="ko-KR" dirty="0" smtClean="0">
              <a:solidFill>
                <a:schemeClr val="tx1"/>
              </a:solidFill>
              <a:latin typeface="Arial" charset="0"/>
            </a:endParaRPr>
          </a:p>
          <a:p>
            <a:pPr algn="l">
              <a:lnSpc>
                <a:spcPct val="11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kumimoji="1" lang="en-US" altLang="ko-KR" dirty="0" smtClean="0">
                <a:latin typeface="Arial" charset="0"/>
              </a:rPr>
              <a:t> </a:t>
            </a:r>
            <a:r>
              <a:rPr kumimoji="1" lang="en-US" altLang="ko-KR" sz="2200" dirty="0" smtClean="0">
                <a:solidFill>
                  <a:schemeClr val="tx1"/>
                </a:solidFill>
                <a:latin typeface="Arial" charset="0"/>
              </a:rPr>
              <a:t>Electric fan heaters, </a:t>
            </a:r>
            <a:r>
              <a:rPr kumimoji="1" lang="en-US" altLang="ko-KR" sz="2200" dirty="0" smtClean="0">
                <a:latin typeface="Arial" charset="0"/>
              </a:rPr>
              <a:t>E</a:t>
            </a:r>
            <a:r>
              <a:rPr kumimoji="1" lang="en-US" altLang="ko-KR" sz="2200" dirty="0" smtClean="0">
                <a:solidFill>
                  <a:schemeClr val="tx1"/>
                </a:solidFill>
                <a:latin typeface="Arial" charset="0"/>
              </a:rPr>
              <a:t>lectric stoves</a:t>
            </a:r>
            <a:r>
              <a:rPr kumimoji="1" lang="en-US" altLang="ko-KR" sz="2000" dirty="0" smtClean="0">
                <a:latin typeface="Arial" charset="0"/>
              </a:rPr>
              <a:t> </a:t>
            </a:r>
            <a:r>
              <a:rPr kumimoji="1" lang="en-US" altLang="ko-KR" sz="1500" dirty="0" smtClean="0">
                <a:latin typeface="Arial" charset="0"/>
              </a:rPr>
              <a:t>(Dec. 15</a:t>
            </a:r>
            <a:r>
              <a:rPr kumimoji="1" lang="en-US" altLang="ko-KR" sz="1500" baseline="30000" dirty="0" smtClean="0">
                <a:latin typeface="Arial" charset="0"/>
              </a:rPr>
              <a:t>th</a:t>
            </a:r>
            <a:r>
              <a:rPr kumimoji="1" lang="en-US" altLang="ko-KR" sz="1500" dirty="0" smtClean="0">
                <a:latin typeface="Arial" charset="0"/>
              </a:rPr>
              <a:t>. 2011)</a:t>
            </a:r>
            <a:endParaRPr kumimoji="1" lang="en-US" altLang="ko-KR" sz="1500" dirty="0" smtClean="0">
              <a:solidFill>
                <a:schemeClr val="tx1"/>
              </a:solidFill>
              <a:latin typeface="Arial" charset="0"/>
            </a:endParaRPr>
          </a:p>
          <a:p>
            <a:pPr algn="l">
              <a:lnSpc>
                <a:spcPct val="11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kumimoji="1" lang="en-US" altLang="ko-KR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kumimoji="1" lang="en-US" altLang="ko-KR" sz="2200" dirty="0" smtClean="0">
                <a:solidFill>
                  <a:schemeClr val="tx1"/>
                </a:solidFill>
                <a:latin typeface="Arial" charset="0"/>
              </a:rPr>
              <a:t>VRF multi-split heat pumps</a:t>
            </a:r>
            <a:r>
              <a:rPr kumimoji="1" lang="en-US" altLang="ko-KR" sz="2200" dirty="0" smtClean="0">
                <a:latin typeface="Arial" charset="0"/>
              </a:rPr>
              <a:t> </a:t>
            </a:r>
            <a:r>
              <a:rPr kumimoji="1" lang="en-US" altLang="ko-KR" sz="1500" dirty="0" smtClean="0">
                <a:latin typeface="Arial" charset="0"/>
              </a:rPr>
              <a:t>(April. 1</a:t>
            </a:r>
            <a:r>
              <a:rPr kumimoji="1" lang="en-US" altLang="ko-KR" sz="1500" baseline="30000" dirty="0" smtClean="0">
                <a:latin typeface="Arial" charset="0"/>
              </a:rPr>
              <a:t>st</a:t>
            </a:r>
            <a:r>
              <a:rPr kumimoji="1" lang="en-US" altLang="ko-KR" sz="1500" dirty="0" smtClean="0">
                <a:latin typeface="Arial" charset="0"/>
              </a:rPr>
              <a:t>. 2012)</a:t>
            </a:r>
          </a:p>
          <a:p>
            <a:pPr>
              <a:lnSpc>
                <a:spcPct val="11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kumimoji="1" lang="en-US" altLang="ko-KR" dirty="0" smtClean="0">
                <a:latin typeface="Arial" charset="0"/>
              </a:rPr>
              <a:t> </a:t>
            </a:r>
            <a:r>
              <a:rPr kumimoji="1" lang="en-US" altLang="ko-KR" sz="2200" dirty="0" smtClean="0">
                <a:latin typeface="Arial" charset="0"/>
              </a:rPr>
              <a:t>TVs, Window sets, Transformers, Dehumidifiers </a:t>
            </a:r>
          </a:p>
          <a:p>
            <a:pPr>
              <a:lnSpc>
                <a:spcPct val="110000"/>
              </a:lnSpc>
              <a:buClr>
                <a:srgbClr val="CC0000"/>
              </a:buClr>
            </a:pPr>
            <a:r>
              <a:rPr kumimoji="1" lang="en-US" altLang="ko-KR" dirty="0" smtClean="0">
                <a:latin typeface="Arial" charset="0"/>
              </a:rPr>
              <a:t>   </a:t>
            </a:r>
            <a:r>
              <a:rPr kumimoji="1" lang="en-US" altLang="ko-KR" sz="1500" dirty="0" smtClean="0">
                <a:latin typeface="Arial" charset="0"/>
              </a:rPr>
              <a:t>(July. 1</a:t>
            </a:r>
            <a:r>
              <a:rPr kumimoji="1" lang="en-US" altLang="ko-KR" sz="1500" baseline="30000" dirty="0" smtClean="0">
                <a:latin typeface="Arial" charset="0"/>
              </a:rPr>
              <a:t>st</a:t>
            </a:r>
            <a:r>
              <a:rPr kumimoji="1" lang="en-US" altLang="ko-KR" sz="1500" dirty="0" smtClean="0">
                <a:latin typeface="Arial" charset="0"/>
              </a:rPr>
              <a:t>. 2012)</a:t>
            </a:r>
            <a:endParaRPr kumimoji="1" lang="en-US" altLang="ko-KR" sz="1500" dirty="0" smtClean="0">
              <a:solidFill>
                <a:schemeClr val="tx1"/>
              </a:solidFill>
              <a:latin typeface="Arial" charset="0"/>
            </a:endParaRPr>
          </a:p>
          <a:p>
            <a:pPr algn="l">
              <a:lnSpc>
                <a:spcPct val="110000"/>
              </a:lnSpc>
              <a:buClr>
                <a:srgbClr val="CC0000"/>
              </a:buClr>
              <a:buFont typeface="Wingdings" pitchFamily="2" charset="2"/>
              <a:buChar char="§"/>
            </a:pPr>
            <a:r>
              <a:rPr kumimoji="1" lang="en-US" altLang="ko-KR" dirty="0" smtClean="0">
                <a:latin typeface="Arial" charset="0"/>
              </a:rPr>
              <a:t> </a:t>
            </a:r>
            <a:r>
              <a:rPr kumimoji="1" lang="en-US" altLang="ko-KR" sz="2200" dirty="0" err="1" smtClean="0">
                <a:latin typeface="Arial" charset="0"/>
              </a:rPr>
              <a:t>Tyres</a:t>
            </a:r>
            <a:r>
              <a:rPr kumimoji="1" lang="en-US" altLang="ko-KR" dirty="0" smtClean="0">
                <a:latin typeface="Arial" charset="0"/>
              </a:rPr>
              <a:t> </a:t>
            </a:r>
            <a:r>
              <a:rPr kumimoji="1" lang="en-US" altLang="ko-KR" sz="1500" dirty="0" smtClean="0">
                <a:latin typeface="Arial" charset="0"/>
              </a:rPr>
              <a:t>(Dec. 1</a:t>
            </a:r>
            <a:r>
              <a:rPr kumimoji="1" lang="en-US" altLang="ko-KR" sz="1500" baseline="30000" dirty="0" smtClean="0">
                <a:latin typeface="Arial" charset="0"/>
              </a:rPr>
              <a:t>st</a:t>
            </a:r>
            <a:r>
              <a:rPr kumimoji="1" lang="en-US" altLang="ko-KR" sz="1500" dirty="0" smtClean="0">
                <a:latin typeface="Arial" charset="0"/>
              </a:rPr>
              <a:t>. 2012)</a:t>
            </a:r>
            <a:endParaRPr kumimoji="1" lang="en-US" altLang="ko-KR" sz="15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6000768"/>
            <a:ext cx="9144000" cy="85723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                                                                                             </a:t>
            </a:r>
            <a:r>
              <a:rPr lang="en-US" altLang="ko-KR" sz="2400" b="1" dirty="0" smtClean="0"/>
              <a:t>KEMCO</a:t>
            </a:r>
            <a:endParaRPr lang="ko-KR" altLang="en-US" sz="2400" b="1" dirty="0"/>
          </a:p>
        </p:txBody>
      </p:sp>
      <p:sp>
        <p:nvSpPr>
          <p:cNvPr id="6" name="Rectangle 2"/>
          <p:cNvSpPr>
            <a:spLocks noGrp="1" noChangeArrowheads="1"/>
          </p:cNvSpPr>
          <p:nvPr/>
        </p:nvSpPr>
        <p:spPr bwMode="auto">
          <a:xfrm>
            <a:off x="251520" y="1412776"/>
            <a:ext cx="889248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1938" indent="-261938" algn="l" rtl="0" eaLnBrk="0" fontAlgn="base" hangingPunct="0">
              <a:spcBef>
                <a:spcPct val="20000"/>
              </a:spcBef>
              <a:spcAft>
                <a:spcPct val="10000"/>
              </a:spcAft>
              <a:buClr>
                <a:schemeClr val="tx1"/>
              </a:buClr>
              <a:buFont typeface="Wingdings" pitchFamily="2" charset="2"/>
              <a:buChar char="u"/>
              <a:defRPr sz="26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08013" indent="-276225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871538" indent="-261938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200">
                <a:solidFill>
                  <a:srgbClr val="000000"/>
                </a:solidFill>
                <a:latin typeface="+mn-lt"/>
                <a:ea typeface="+mn-ea"/>
              </a:defRPr>
            </a:lvl3pPr>
            <a:lvl4pPr marL="1160463" indent="-2032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5000"/>
              <a:buFont typeface="Verdana" pitchFamily="34" charset="0"/>
              <a:buChar char="-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eaLnBrk="1" hangingPunct="1">
              <a:spcBef>
                <a:spcPct val="10000"/>
              </a:spcBef>
              <a:spcAft>
                <a:spcPct val="0"/>
              </a:spcAft>
              <a:buFont typeface="Wingdings" pitchFamily="2" charset="2"/>
              <a:buChar char="l"/>
              <a:defRPr/>
            </a:pPr>
            <a:r>
              <a:rPr lang="en-US" altLang="ko-KR" sz="2800" dirty="0" smtClean="0">
                <a:latin typeface="Verdana" pitchFamily="34" charset="0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effectLst/>
                <a:latin typeface="Verdana" pitchFamily="34" charset="0"/>
              </a:rPr>
              <a:t>Adopting MEPS &amp; E </a:t>
            </a:r>
            <a:r>
              <a:rPr lang="en-US" altLang="ko-KR" dirty="0" err="1" smtClean="0">
                <a:solidFill>
                  <a:schemeClr val="tx1"/>
                </a:solidFill>
                <a:effectLst/>
                <a:latin typeface="Verdana" pitchFamily="34" charset="0"/>
              </a:rPr>
              <a:t>E</a:t>
            </a:r>
            <a:r>
              <a:rPr lang="en-US" altLang="ko-KR" dirty="0" smtClean="0">
                <a:solidFill>
                  <a:schemeClr val="tx1"/>
                </a:solidFill>
                <a:effectLst/>
                <a:latin typeface="Verdana" pitchFamily="34" charset="0"/>
              </a:rPr>
              <a:t> grade(1 to 5) for TVs</a:t>
            </a:r>
          </a:p>
          <a:p>
            <a:pPr lvl="1" eaLnBrk="1" hangingPunct="1">
              <a:lnSpc>
                <a:spcPct val="100000"/>
              </a:lnSpc>
              <a:spcBef>
                <a:spcPct val="10000"/>
              </a:spcBef>
              <a:buClr>
                <a:schemeClr val="tx1"/>
              </a:buClr>
              <a:defRPr/>
            </a:pPr>
            <a:r>
              <a:rPr lang="en-US" altLang="ko-KR" dirty="0" smtClean="0">
                <a:solidFill>
                  <a:schemeClr val="tx1"/>
                </a:solidFill>
                <a:latin typeface="Verdana" pitchFamily="34" charset="0"/>
              </a:rPr>
              <a:t>KS C IEC 62087</a:t>
            </a:r>
          </a:p>
        </p:txBody>
      </p:sp>
      <p:sp>
        <p:nvSpPr>
          <p:cNvPr id="7" name="Rectangle 2"/>
          <p:cNvSpPr>
            <a:spLocks noGrp="1" noChangeArrowheads="1"/>
          </p:cNvSpPr>
          <p:nvPr/>
        </p:nvSpPr>
        <p:spPr bwMode="auto">
          <a:xfrm>
            <a:off x="323528" y="2564904"/>
            <a:ext cx="8568952" cy="1440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61938" indent="-261938" algn="l" rtl="0" eaLnBrk="0" fontAlgn="base" hangingPunct="0">
              <a:spcBef>
                <a:spcPct val="20000"/>
              </a:spcBef>
              <a:spcAft>
                <a:spcPct val="10000"/>
              </a:spcAft>
              <a:buClr>
                <a:schemeClr val="tx1"/>
              </a:buClr>
              <a:buFont typeface="Wingdings" pitchFamily="2" charset="2"/>
              <a:buChar char="u"/>
              <a:defRPr sz="26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08013" indent="-276225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871538" indent="-261938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200">
                <a:solidFill>
                  <a:srgbClr val="000000"/>
                </a:solidFill>
                <a:latin typeface="+mn-lt"/>
                <a:ea typeface="+mn-ea"/>
              </a:defRPr>
            </a:lvl3pPr>
            <a:lvl4pPr marL="1160463" indent="-2032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5000"/>
              <a:buFont typeface="Verdana" pitchFamily="34" charset="0"/>
              <a:buChar char="-"/>
              <a:defRPr sz="20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rtl="0" fontAlgn="base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eaLnBrk="1" hangingPunct="1">
              <a:spcBef>
                <a:spcPct val="10000"/>
              </a:spcBef>
              <a:spcAft>
                <a:spcPct val="0"/>
              </a:spcAft>
              <a:buFont typeface="Wingdings" pitchFamily="2" charset="2"/>
              <a:buChar char="l"/>
              <a:defRPr/>
            </a:pPr>
            <a:r>
              <a:rPr lang="en-US" altLang="ko-KR" sz="2800" dirty="0" smtClean="0">
                <a:latin typeface="Verdana" pitchFamily="34" charset="0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effectLst/>
                <a:latin typeface="Verdana" pitchFamily="34" charset="0"/>
              </a:rPr>
              <a:t>R(Energy Efficiency Level Index)</a:t>
            </a:r>
          </a:p>
          <a:p>
            <a:pPr lvl="1" eaLnBrk="1" hangingPunct="1">
              <a:lnSpc>
                <a:spcPct val="100000"/>
              </a:lnSpc>
              <a:spcBef>
                <a:spcPct val="10000"/>
              </a:spcBef>
              <a:buClr>
                <a:schemeClr val="tx1"/>
              </a:buClr>
              <a:buNone/>
              <a:defRPr/>
            </a:pPr>
            <a:endParaRPr lang="en-US" altLang="ko-KR" b="1" dirty="0" smtClean="0">
              <a:solidFill>
                <a:schemeClr val="tx1"/>
              </a:solidFill>
              <a:latin typeface="Verdana" pitchFamily="34" charset="0"/>
            </a:endParaRPr>
          </a:p>
          <a:p>
            <a:pPr lvl="1" eaLnBrk="1" hangingPunct="1">
              <a:lnSpc>
                <a:spcPct val="100000"/>
              </a:lnSpc>
              <a:spcBef>
                <a:spcPct val="10000"/>
              </a:spcBef>
              <a:buClr>
                <a:schemeClr val="tx1"/>
              </a:buClr>
              <a:buNone/>
              <a:defRPr/>
            </a:pPr>
            <a:r>
              <a:rPr lang="en-US" altLang="ko-KR" b="1" dirty="0" smtClean="0">
                <a:solidFill>
                  <a:schemeClr val="tx1"/>
                </a:solidFill>
                <a:latin typeface="Verdana" pitchFamily="34" charset="0"/>
              </a:rPr>
              <a:t>=  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1259632" y="3284984"/>
          <a:ext cx="6096000" cy="74168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1" dirty="0" smtClean="0">
                          <a:latin typeface="Verdana" pitchFamily="34" charset="0"/>
                        </a:rPr>
                        <a:t>Power consumption at operational mode (W)</a:t>
                      </a:r>
                      <a:endParaRPr lang="ko-KR" altLang="en-US" b="1" dirty="0">
                        <a:latin typeface="Verdana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latin typeface="Verdana" pitchFamily="34" charset="0"/>
                        </a:rPr>
                        <a:t>The square root of display area (</a:t>
                      </a:r>
                      <a:r>
                        <a:rPr lang="en-US" altLang="ko-KR" sz="1800" b="1" kern="1200" dirty="0" err="1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sqrt</a:t>
                      </a:r>
                      <a:r>
                        <a:rPr lang="en-US" altLang="ko-KR" sz="18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(m</a:t>
                      </a:r>
                      <a:r>
                        <a:rPr lang="en-US" altLang="ko-KR" sz="1800" b="1" kern="1200" baseline="300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ko-KR" sz="1800" b="1" kern="12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+mn-ea"/>
                          <a:cs typeface="+mn-cs"/>
                        </a:rPr>
                        <a:t>))</a:t>
                      </a:r>
                      <a:endParaRPr lang="ko-KR" altLang="ko-KR" sz="1800" b="1" kern="1200" dirty="0" smtClean="0">
                        <a:solidFill>
                          <a:schemeClr val="tx1"/>
                        </a:solidFill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1331640" y="4293096"/>
          <a:ext cx="6096000" cy="2433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88232"/>
                <a:gridCol w="3096344"/>
                <a:gridCol w="911424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Verdana" pitchFamily="34" charset="0"/>
                        </a:rPr>
                        <a:t>R</a:t>
                      </a:r>
                      <a:endParaRPr lang="ko-KR" altLang="en-US" sz="1600" dirty="0">
                        <a:latin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latin typeface="Verdana" pitchFamily="34" charset="0"/>
                        </a:rPr>
                        <a:t>Standby  power</a:t>
                      </a:r>
                    </a:p>
                    <a:p>
                      <a:pPr latinLnBrk="1"/>
                      <a:r>
                        <a:rPr lang="en-US" altLang="ko-KR" sz="1600" dirty="0" smtClean="0">
                          <a:latin typeface="Verdana" pitchFamily="34" charset="0"/>
                        </a:rPr>
                        <a:t>(passive standby mode)</a:t>
                      </a:r>
                      <a:endParaRPr lang="ko-KR" altLang="en-US" sz="1600" dirty="0">
                        <a:latin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latin typeface="Verdana" pitchFamily="34" charset="0"/>
                        </a:rPr>
                        <a:t>Level</a:t>
                      </a:r>
                      <a:endParaRPr lang="ko-KR" altLang="en-US" sz="1600" dirty="0">
                        <a:latin typeface="Verdana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Verdana" pitchFamily="34" charset="0"/>
                        </a:rPr>
                        <a:t>R </a:t>
                      </a:r>
                      <a:r>
                        <a:rPr lang="en-US" altLang="ko-KR" sz="1600" dirty="0" smtClean="0">
                          <a:latin typeface="Verdana" pitchFamily="34" charset="0"/>
                          <a:ea typeface="맑은 고딕"/>
                        </a:rPr>
                        <a:t>≤ 130</a:t>
                      </a:r>
                      <a:endParaRPr lang="ko-KR" altLang="en-US" sz="1600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Verdana" pitchFamily="34" charset="0"/>
                          <a:ea typeface="맑은 고딕"/>
                        </a:rPr>
                        <a:t>≤ </a:t>
                      </a:r>
                      <a:r>
                        <a:rPr lang="en-US" altLang="ko-KR" sz="1600" dirty="0" smtClean="0">
                          <a:latin typeface="Verdana" pitchFamily="34" charset="0"/>
                          <a:ea typeface="맑은 고딕"/>
                        </a:rPr>
                        <a:t>1.0W</a:t>
                      </a:r>
                      <a:endParaRPr lang="ko-KR" altLang="en-US" sz="1600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Verdana" pitchFamily="34" charset="0"/>
                        </a:rPr>
                        <a:t>1</a:t>
                      </a:r>
                      <a:endParaRPr lang="ko-KR" altLang="en-US" sz="1600" dirty="0">
                        <a:latin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Verdana" pitchFamily="34" charset="0"/>
                        </a:rPr>
                        <a:t>R </a:t>
                      </a:r>
                      <a:r>
                        <a:rPr lang="en-US" altLang="ko-KR" sz="1600" dirty="0" smtClean="0">
                          <a:latin typeface="Verdana" pitchFamily="34" charset="0"/>
                          <a:ea typeface="+mn-ea"/>
                        </a:rPr>
                        <a:t>≤ 165</a:t>
                      </a:r>
                      <a:endParaRPr lang="ko-KR" altLang="en-US" sz="1600" dirty="0" smtClean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Verdana" pitchFamily="34" charset="0"/>
                        </a:rPr>
                        <a:t>-</a:t>
                      </a:r>
                      <a:endParaRPr lang="ko-KR" altLang="en-US" sz="1600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Verdana" pitchFamily="34" charset="0"/>
                        </a:rPr>
                        <a:t>2</a:t>
                      </a:r>
                      <a:endParaRPr lang="ko-KR" altLang="en-US" sz="1600" dirty="0">
                        <a:latin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Verdana" pitchFamily="34" charset="0"/>
                        </a:rPr>
                        <a:t>165 &lt; R </a:t>
                      </a:r>
                      <a:r>
                        <a:rPr lang="en-US" altLang="ko-KR" sz="1600" dirty="0" smtClean="0">
                          <a:latin typeface="Verdana" pitchFamily="34" charset="0"/>
                          <a:ea typeface="+mn-ea"/>
                        </a:rPr>
                        <a:t>≤ 205</a:t>
                      </a:r>
                      <a:endParaRPr lang="ko-KR" altLang="en-US" sz="1600" dirty="0" smtClean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Verdana" pitchFamily="34" charset="0"/>
                        </a:rPr>
                        <a:t>-</a:t>
                      </a:r>
                      <a:endParaRPr lang="ko-KR" altLang="en-US" sz="1600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Verdana" pitchFamily="34" charset="0"/>
                        </a:rPr>
                        <a:t>3</a:t>
                      </a:r>
                      <a:endParaRPr lang="ko-KR" altLang="en-US" sz="1600" dirty="0">
                        <a:latin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Verdana" pitchFamily="34" charset="0"/>
                        </a:rPr>
                        <a:t>205 &lt; R </a:t>
                      </a:r>
                      <a:r>
                        <a:rPr lang="en-US" altLang="ko-KR" sz="1600" dirty="0" smtClean="0">
                          <a:latin typeface="Verdana" pitchFamily="34" charset="0"/>
                          <a:ea typeface="+mn-ea"/>
                        </a:rPr>
                        <a:t>≤ 260</a:t>
                      </a:r>
                      <a:endParaRPr lang="ko-KR" altLang="en-US" sz="1600" dirty="0" smtClean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Verdana" pitchFamily="34" charset="0"/>
                        </a:rPr>
                        <a:t>-</a:t>
                      </a:r>
                      <a:endParaRPr lang="ko-KR" altLang="en-US" sz="1600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Verdana" pitchFamily="34" charset="0"/>
                        </a:rPr>
                        <a:t>4</a:t>
                      </a:r>
                      <a:endParaRPr lang="ko-KR" altLang="en-US" sz="1600" dirty="0">
                        <a:latin typeface="Verdan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Verdana" pitchFamily="34" charset="0"/>
                        </a:rPr>
                        <a:t>260 &lt; R </a:t>
                      </a:r>
                      <a:r>
                        <a:rPr lang="en-US" altLang="ko-KR" sz="1600" dirty="0" smtClean="0">
                          <a:latin typeface="Verdana" pitchFamily="34" charset="0"/>
                          <a:ea typeface="+mn-ea"/>
                        </a:rPr>
                        <a:t>≤ 440</a:t>
                      </a:r>
                      <a:endParaRPr lang="ko-KR" altLang="en-US" sz="1600" dirty="0" smtClean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Verdana" pitchFamily="34" charset="0"/>
                        </a:rPr>
                        <a:t>-</a:t>
                      </a:r>
                      <a:endParaRPr lang="ko-KR" altLang="en-US" sz="1600" dirty="0">
                        <a:latin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Verdana" pitchFamily="34" charset="0"/>
                        </a:rPr>
                        <a:t>5</a:t>
                      </a:r>
                      <a:endParaRPr lang="ko-KR" altLang="en-US" sz="1600" dirty="0">
                        <a:latin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그림 9" descr="TV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64288" y="2132856"/>
            <a:ext cx="1368152" cy="136815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62054" y="404664"/>
            <a:ext cx="89819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Designation of Energy Intensive Equipment</a:t>
            </a:r>
          </a:p>
          <a:p>
            <a:r>
              <a:rPr lang="en-US" altLang="ko-KR" sz="2800" b="1" dirty="0" smtClean="0">
                <a:solidFill>
                  <a:srgbClr val="00B050"/>
                </a:solidFill>
                <a:latin typeface="Verdana" pitchFamily="34" charset="0"/>
              </a:rPr>
              <a:t>    as EE Mgmt Target Products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2378</TotalTime>
  <Words>836</Words>
  <Application>Microsoft Office PowerPoint</Application>
  <PresentationFormat>화면 슬라이드 쇼(4:3)</PresentationFormat>
  <Paragraphs>212</Paragraphs>
  <Slides>14</Slides>
  <Notes>0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6" baseType="lpstr">
      <vt:lpstr>Office 테마</vt:lpstr>
      <vt:lpstr>비트맵 이미지</vt:lpstr>
      <vt:lpstr>Korea’s EE  Key developments in 2012  &lt; 40th APEC EGEE&amp;C Meeting &gt;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</vt:vector>
  </TitlesOfParts>
  <Company>admin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I0029</dc:creator>
  <cp:lastModifiedBy>1652</cp:lastModifiedBy>
  <cp:revision>137</cp:revision>
  <dcterms:created xsi:type="dcterms:W3CDTF">2011-02-17T11:16:53Z</dcterms:created>
  <dcterms:modified xsi:type="dcterms:W3CDTF">2012-11-02T05:46:38Z</dcterms:modified>
</cp:coreProperties>
</file>