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28" r:id="rId1"/>
  </p:sldMasterIdLst>
  <p:notesMasterIdLst>
    <p:notesMasterId r:id="rId13"/>
  </p:notesMasterIdLst>
  <p:sldIdLst>
    <p:sldId id="256" r:id="rId2"/>
    <p:sldId id="284" r:id="rId3"/>
    <p:sldId id="262" r:id="rId4"/>
    <p:sldId id="274" r:id="rId5"/>
    <p:sldId id="283" r:id="rId6"/>
    <p:sldId id="279" r:id="rId7"/>
    <p:sldId id="293" r:id="rId8"/>
    <p:sldId id="259" r:id="rId9"/>
    <p:sldId id="294" r:id="rId10"/>
    <p:sldId id="295" r:id="rId11"/>
    <p:sldId id="28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4" d="100"/>
          <a:sy n="74" d="100"/>
        </p:scale>
        <p:origin x="-1644" y="-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55D1C-08D0-4E48-BA28-E52DCC423B48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56E6D-B0CE-438F-8020-41DA80ACF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47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B1C062-636C-4990-A5AA-40992B801EFD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6B09D5-0283-490C-8EF2-D77DAA05DF79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C77F-7993-42DD-890B-7EFA34014826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0A2F-45A6-4F34-8640-184E32A29A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C77F-7993-42DD-890B-7EFA34014826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0A2F-45A6-4F34-8640-184E32A2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C77F-7993-42DD-890B-7EFA34014826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0A2F-45A6-4F34-8640-184E32A2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C77F-7993-42DD-890B-7EFA34014826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0A2F-45A6-4F34-8640-184E32A2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C77F-7993-42DD-890B-7EFA34014826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0A2F-45A6-4F34-8640-184E32A29A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C77F-7993-42DD-890B-7EFA34014826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0A2F-45A6-4F34-8640-184E32A2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C77F-7993-42DD-890B-7EFA34014826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0A2F-45A6-4F34-8640-184E32A2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C77F-7993-42DD-890B-7EFA34014826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0A2F-45A6-4F34-8640-184E32A2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C77F-7993-42DD-890B-7EFA34014826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0A2F-45A6-4F34-8640-184E32A2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C77F-7993-42DD-890B-7EFA34014826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0A2F-45A6-4F34-8640-184E32A2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C77F-7993-42DD-890B-7EFA34014826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CCB00A2F-45A6-4F34-8640-184E32A29AF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D5C77F-7993-42DD-890B-7EFA34014826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B00A2F-45A6-4F34-8640-184E32A29AF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Boyles@trade.gov" TargetMode="External"/><Relationship Id="rId2" Type="http://schemas.openxmlformats.org/officeDocument/2006/relationships/hyperlink" Target="mailto:Renee.Hancher@trade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s.apec.org/publication-detail.php?pub_id=151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2771336"/>
          </a:xfrm>
        </p:spPr>
        <p:txBody>
          <a:bodyPr>
            <a:noAutofit/>
          </a:bodyPr>
          <a:lstStyle/>
          <a:p>
            <a:r>
              <a:rPr lang="en-US" sz="3200" dirty="0" smtClean="0"/>
              <a:t>Update from the United </a:t>
            </a:r>
            <a:r>
              <a:rPr lang="en-US" sz="3200" dirty="0" smtClean="0"/>
              <a:t>States </a:t>
            </a:r>
          </a:p>
          <a:p>
            <a:r>
              <a:rPr lang="en-US" sz="3200" dirty="0" smtClean="0"/>
              <a:t>Energy Related Work in the Sub Committee on Standards and Conformance</a:t>
            </a:r>
          </a:p>
          <a:p>
            <a:r>
              <a:rPr lang="en-US" sz="3200" smtClean="0"/>
              <a:t>April 2014</a:t>
            </a:r>
            <a:endParaRPr lang="en-US" sz="3200" dirty="0" smtClean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87552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371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/>
                </a:solidFill>
                <a:latin typeface="+mn-lt"/>
              </a:rPr>
              <a:t>Plans for 2014 – Other Projects</a:t>
            </a:r>
            <a:endParaRPr 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08120"/>
          </a:xfrm>
        </p:spPr>
        <p:txBody>
          <a:bodyPr>
            <a:normAutofit fontScale="85000" lnSpcReduction="20000"/>
          </a:bodyPr>
          <a:lstStyle/>
          <a:p>
            <a:pPr lvl="0">
              <a:buClr>
                <a:srgbClr val="0BD0D9"/>
              </a:buClr>
            </a:pPr>
            <a:r>
              <a:rPr lang="en-US" sz="2800" dirty="0">
                <a:solidFill>
                  <a:prstClr val="black"/>
                </a:solidFill>
              </a:rPr>
              <a:t>APEC Regulatory Cooperation Advancement Mechanism (ARCAM) - Dialogue on Electric Vehicle </a:t>
            </a:r>
            <a:r>
              <a:rPr lang="en-US" sz="2800" dirty="0" smtClean="0">
                <a:solidFill>
                  <a:prstClr val="black"/>
                </a:solidFill>
              </a:rPr>
              <a:t>(EV) Standards</a:t>
            </a:r>
          </a:p>
          <a:p>
            <a:pPr lvl="1">
              <a:buClr>
                <a:srgbClr val="0BD0D9"/>
              </a:buClr>
            </a:pPr>
            <a:r>
              <a:rPr lang="en-US" dirty="0" smtClean="0">
                <a:solidFill>
                  <a:prstClr val="black"/>
                </a:solidFill>
              </a:rPr>
              <a:t>Will </a:t>
            </a:r>
            <a:r>
              <a:rPr lang="en-US" dirty="0">
                <a:solidFill>
                  <a:prstClr val="black"/>
                </a:solidFill>
              </a:rPr>
              <a:t>build on discussions and recommendations from the 2011 ARCAM Smart Grid Interoperability Standards Dialogue</a:t>
            </a:r>
          </a:p>
          <a:p>
            <a:pPr lvl="1">
              <a:buClr>
                <a:srgbClr val="0BD0D9"/>
              </a:buClr>
            </a:pPr>
            <a:r>
              <a:rPr lang="en-US" sz="2400" dirty="0" smtClean="0"/>
              <a:t>May 7, 2014, Qingdao, China</a:t>
            </a:r>
          </a:p>
          <a:p>
            <a:pPr lvl="2">
              <a:buClr>
                <a:srgbClr val="0BD0D9"/>
              </a:buClr>
            </a:pPr>
            <a:r>
              <a:rPr lang="en-US" sz="2300" dirty="0" smtClean="0"/>
              <a:t>Session 1 – Overview of APEC Economies’ EV Regulations</a:t>
            </a:r>
          </a:p>
          <a:p>
            <a:pPr lvl="2">
              <a:buClr>
                <a:srgbClr val="0BD0D9"/>
              </a:buClr>
            </a:pPr>
            <a:r>
              <a:rPr lang="en-US" sz="2300" dirty="0" smtClean="0"/>
              <a:t>Session 2 – Challenges of Convergence in International Standards for EVs</a:t>
            </a:r>
          </a:p>
          <a:p>
            <a:pPr lvl="2">
              <a:buClr>
                <a:srgbClr val="0BD0D9"/>
              </a:buClr>
            </a:pPr>
            <a:r>
              <a:rPr lang="en-US" sz="2300" dirty="0" smtClean="0"/>
              <a:t>Session 3 – EV  Technical Areas of Harmonization and Alignment</a:t>
            </a:r>
          </a:p>
          <a:p>
            <a:pPr lvl="2">
              <a:buClr>
                <a:srgbClr val="0BD0D9"/>
              </a:buClr>
            </a:pPr>
            <a:r>
              <a:rPr lang="en-US" sz="2300" dirty="0" smtClean="0"/>
              <a:t>Session 4 – Overview of Efforts in International Fora to Harmonize EV Standards</a:t>
            </a:r>
          </a:p>
          <a:p>
            <a:pPr lvl="2">
              <a:buClr>
                <a:srgbClr val="0BD0D9"/>
              </a:buClr>
            </a:pPr>
            <a:r>
              <a:rPr lang="en-US" sz="2300" dirty="0" smtClean="0"/>
              <a:t>Session 5 – What can APEC do to align EV regulations and promote harmonization of EV international standards?</a:t>
            </a:r>
          </a:p>
        </p:txBody>
      </p:sp>
    </p:spTree>
    <p:extLst>
      <p:ext uri="{BB962C8B-B14F-4D97-AF65-F5344CB8AC3E}">
        <p14:creationId xmlns:p14="http://schemas.microsoft.com/office/powerpoint/2010/main" val="279896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90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/>
                </a:solidFill>
                <a:latin typeface="+mn-lt"/>
              </a:rPr>
              <a:t>For more information:</a:t>
            </a:r>
            <a:endParaRPr 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4783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Green Buildings (M </a:t>
            </a:r>
            <a:r>
              <a:rPr lang="en-US" dirty="0"/>
              <a:t>CTI 02 </a:t>
            </a:r>
            <a:r>
              <a:rPr lang="en-US" dirty="0" smtClean="0"/>
              <a:t>12A)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Renee.Hancher@trade.gov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ICT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(CTI </a:t>
            </a:r>
            <a:r>
              <a:rPr lang="en-US" sz="2400" dirty="0">
                <a:solidFill>
                  <a:prstClr val="black"/>
                </a:solidFill>
              </a:rPr>
              <a:t>27 2013 </a:t>
            </a:r>
            <a:r>
              <a:rPr lang="en-US" sz="2400" dirty="0" smtClean="0">
                <a:solidFill>
                  <a:prstClr val="black"/>
                </a:solidFill>
              </a:rPr>
              <a:t>A)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Michael.Boyles@trade.gov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ARCAM</a:t>
            </a:r>
          </a:p>
          <a:p>
            <a:pPr marL="0" indent="0">
              <a:buNone/>
            </a:pPr>
            <a:r>
              <a:rPr lang="en-US" dirty="0" smtClean="0"/>
              <a:t>Edward_Brzytwa@ustr.eop.gov</a:t>
            </a:r>
            <a:endParaRPr lang="en-US" dirty="0" smtClean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03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6764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+mn-lt"/>
              </a:rPr>
              <a:t>M CTI 02/12 A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 Role of Standards  and Conformity Assessment Measures in 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Enhancing the Performance and Energy Efficiency 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of the Commercial Building Sector</a:t>
            </a:r>
            <a:br>
              <a:rPr lang="en-US" sz="2400" dirty="0">
                <a:latin typeface="+mn-lt"/>
              </a:rPr>
            </a:br>
            <a:endParaRPr lang="en-US" sz="24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276600"/>
          </a:xfrm>
        </p:spPr>
        <p:txBody>
          <a:bodyPr/>
          <a:lstStyle/>
          <a:p>
            <a:r>
              <a:rPr lang="en-US" dirty="0" smtClean="0"/>
              <a:t>U.S</a:t>
            </a:r>
            <a:r>
              <a:rPr lang="en-US" dirty="0" smtClean="0"/>
              <a:t>.-led APEC green building Multi-Year Project runs </a:t>
            </a:r>
            <a:r>
              <a:rPr lang="en-US" dirty="0" smtClean="0"/>
              <a:t>2013-2015</a:t>
            </a:r>
          </a:p>
          <a:p>
            <a:r>
              <a:rPr lang="en-US" dirty="0" smtClean="0"/>
              <a:t>Builds on work begun in 2011</a:t>
            </a:r>
            <a:endParaRPr lang="en-US" dirty="0" smtClean="0"/>
          </a:p>
          <a:p>
            <a:r>
              <a:rPr lang="en-US" dirty="0" smtClean="0"/>
              <a:t>EGEE&amp;C is partner APEC fora</a:t>
            </a:r>
            <a:endParaRPr lang="en-US" dirty="0" smtClean="0"/>
          </a:p>
          <a:p>
            <a:r>
              <a:rPr lang="en-US" dirty="0" smtClean="0"/>
              <a:t>Cooperation with ASEAN ACCSQ</a:t>
            </a:r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4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3639" y="304800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413160"/>
          </a:xfrm>
        </p:spPr>
        <p:txBody>
          <a:bodyPr lIns="0" rIns="0">
            <a:normAutofit/>
          </a:bodyPr>
          <a:lstStyle/>
          <a:p>
            <a:pPr>
              <a:buFontTx/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dirty="0" smtClean="0"/>
              <a:t>Encourage </a:t>
            </a:r>
            <a:r>
              <a:rPr lang="en-US" dirty="0"/>
              <a:t>consistent, transparent, and appropriate green building standards-related measures, thus avoiding the creation of unnecessary obstacles to trade</a:t>
            </a:r>
            <a:r>
              <a:rPr lang="en-US" dirty="0" smtClean="0"/>
              <a:t>.</a:t>
            </a:r>
          </a:p>
          <a:p>
            <a:pPr>
              <a:buFontTx/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	Identify </a:t>
            </a:r>
            <a:r>
              <a:rPr lang="en-US" dirty="0"/>
              <a:t>best practices in standards and code development, and testing and rating of building </a:t>
            </a:r>
            <a:r>
              <a:rPr lang="en-US" dirty="0" smtClean="0"/>
              <a:t>products that support a </a:t>
            </a:r>
            <a:r>
              <a:rPr lang="en-US" dirty="0"/>
              <a:t>cleaner, more energy efficient commercial building sector. </a:t>
            </a:r>
            <a:endParaRPr lang="en-US" dirty="0">
              <a:cs typeface="Arial" charset="0"/>
            </a:endParaRPr>
          </a:p>
          <a:p>
            <a:pPr>
              <a:buFontTx/>
              <a:buNone/>
            </a:pPr>
            <a:r>
              <a:rPr lang="en-US" sz="2400" dirty="0" smtClean="0">
                <a:latin typeface="+mj-lt"/>
                <a:cs typeface="Arial" charset="0"/>
              </a:rPr>
              <a:t> </a:t>
            </a:r>
          </a:p>
          <a:p>
            <a:pPr>
              <a:buFontTx/>
              <a:buNone/>
            </a:pPr>
            <a:endParaRPr lang="en-US" sz="2000" dirty="0" smtClean="0">
              <a:cs typeface="Arial" charset="0"/>
            </a:endParaRPr>
          </a:p>
          <a:p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The</a:t>
            </a:r>
            <a:endParaRPr lang="en-US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145280" y="228600"/>
            <a:ext cx="8846321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/>
              <a:t>Objectives</a:t>
            </a:r>
            <a:endParaRPr lang="en-US" sz="40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999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37160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Workshop 1:  Sharing 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Experiences in the Design </a:t>
            </a:r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and</a:t>
            </a:r>
            <a:br>
              <a:rPr lang="en-US" sz="2400" b="1" dirty="0" smtClean="0">
                <a:solidFill>
                  <a:schemeClr val="bg1"/>
                </a:solidFill>
                <a:latin typeface="+mn-lt"/>
              </a:rPr>
            </a:br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Implementation of Green Building Codes </a:t>
            </a:r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latin typeface="+mn-lt"/>
              </a:rPr>
            </a:br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March 2013 Lima, Peru</a:t>
            </a:r>
            <a:endParaRPr lang="en-US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A joint APEC – ASEAN workshop , developed and implemented in collaborative partnership with Peru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Informed by:</a:t>
            </a:r>
          </a:p>
          <a:p>
            <a:pPr lvl="1">
              <a:buFont typeface="Wingdings" pitchFamily="2" charset="2"/>
              <a:buChar char="q"/>
            </a:pPr>
            <a:r>
              <a:rPr lang="en-US" sz="2600" b="1" dirty="0"/>
              <a:t>Peru survey </a:t>
            </a:r>
            <a:r>
              <a:rPr lang="en-US" sz="2600" dirty="0"/>
              <a:t>-  “Sharing Experiences in the Design and Implementation of Green Building Codes in the APEC Economies</a:t>
            </a:r>
            <a:r>
              <a:rPr lang="en-US" sz="2600" dirty="0" smtClean="0"/>
              <a:t>”</a:t>
            </a:r>
            <a:endParaRPr lang="en-US" sz="2600" b="1" i="1" dirty="0">
              <a:solidFill>
                <a:srgbClr val="002060"/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sz="2600" b="1" dirty="0"/>
              <a:t>U.S. study </a:t>
            </a:r>
            <a:r>
              <a:rPr lang="en-US" sz="2600" dirty="0"/>
              <a:t>– “Building Codes and </a:t>
            </a:r>
            <a:r>
              <a:rPr lang="en-US" sz="2600" dirty="0" smtClean="0"/>
              <a:t>Green Codes in </a:t>
            </a:r>
            <a:r>
              <a:rPr lang="en-US" sz="2600" dirty="0"/>
              <a:t>the APEC Economies</a:t>
            </a:r>
            <a:r>
              <a:rPr lang="en-US" sz="2600" dirty="0" smtClean="0"/>
              <a:t>” </a:t>
            </a:r>
            <a:r>
              <a:rPr lang="en-US" dirty="0" smtClean="0"/>
              <a:t>Sharing of information, experiences, and best practices among APEC and ASEAN economies</a:t>
            </a:r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01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09" y="2744607"/>
            <a:ext cx="2209800" cy="3137915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591189" y="962953"/>
            <a:ext cx="7525715" cy="46166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Study: Building Codes, Regulations, and Standards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76555" y="2743201"/>
            <a:ext cx="6248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For each of the 21 APEC economies</a:t>
            </a:r>
            <a:r>
              <a:rPr lang="en-US" dirty="0" smtClean="0">
                <a:latin typeface="+mj-lt"/>
              </a:rPr>
              <a:t>, the study provides in-depth information about: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+mj-lt"/>
              </a:rPr>
              <a:t>Approach to building regulation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+mj-lt"/>
              </a:rPr>
              <a:t>Development, adoption, administration, enforcement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+mj-lt"/>
              </a:rPr>
              <a:t>Roles of government and private sector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+mj-lt"/>
              </a:rPr>
              <a:t>Existing building codes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+mj-lt"/>
              </a:rPr>
              <a:t>Minimums for key elements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+mj-lt"/>
              </a:rPr>
              <a:t>Referenced standards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+mj-lt"/>
              </a:rPr>
              <a:t>Green elements of existing codes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</a:rPr>
              <a:t>S</a:t>
            </a:r>
            <a:r>
              <a:rPr lang="en-US" dirty="0" smtClean="0">
                <a:latin typeface="+mj-lt"/>
              </a:rPr>
              <a:t>tand-alone green codes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+mj-lt"/>
              </a:rPr>
              <a:t>Protocols for monitoring, review, and assessment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861" y="16764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Objective:  Understand how economies utilize building codes </a:t>
            </a:r>
          </a:p>
          <a:p>
            <a:pPr algn="ctr"/>
            <a:r>
              <a:rPr lang="en-US" sz="2400" dirty="0" smtClean="0"/>
              <a:t>to increase building performance.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6139935"/>
            <a:ext cx="887341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latin typeface="+mj-lt"/>
              </a:rPr>
              <a:t>Available at:  http</a:t>
            </a:r>
            <a:r>
              <a:rPr lang="en-US" b="1" dirty="0">
                <a:solidFill>
                  <a:srgbClr val="002060"/>
                </a:solidFill>
                <a:latin typeface="+mj-lt"/>
              </a:rPr>
              <a:t>://publications.apec.org/publication-detail.php?pub_id=1442</a:t>
            </a:r>
          </a:p>
        </p:txBody>
      </p:sp>
    </p:spTree>
    <p:extLst>
      <p:ext uri="{BB962C8B-B14F-4D97-AF65-F5344CB8AC3E}">
        <p14:creationId xmlns:p14="http://schemas.microsoft.com/office/powerpoint/2010/main" val="239484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129540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Workshop 2</a:t>
            </a:r>
            <a:br>
              <a:rPr lang="en-US" sz="2000" b="1" dirty="0" smtClean="0">
                <a:solidFill>
                  <a:schemeClr val="bg1"/>
                </a:solidFill>
                <a:latin typeface="+mn-lt"/>
              </a:rPr>
            </a:br>
            <a:r>
              <a:rPr lang="en-US" sz="2000" b="1" dirty="0">
                <a:solidFill>
                  <a:schemeClr val="bg1"/>
                </a:solidFill>
                <a:latin typeface="+mn-lt"/>
              </a:rPr>
              <a:t>How Building Information Modeling </a:t>
            </a:r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(BIM) Standards </a:t>
            </a:r>
            <a:r>
              <a:rPr lang="en-US" sz="2000" b="1" dirty="0">
                <a:solidFill>
                  <a:schemeClr val="bg1"/>
                </a:solidFill>
                <a:latin typeface="+mn-lt"/>
              </a:rPr>
              <a:t>Can Improve Building </a:t>
            </a:r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Performance</a:t>
            </a:r>
            <a:br>
              <a:rPr lang="en-US" sz="2000" b="1" dirty="0" smtClean="0">
                <a:solidFill>
                  <a:schemeClr val="bg1"/>
                </a:solidFill>
                <a:latin typeface="+mn-lt"/>
              </a:rPr>
            </a:br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June 2013, Indonesia</a:t>
            </a:r>
            <a:endParaRPr lang="en-US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Joint APEC-ASEAN event</a:t>
            </a:r>
          </a:p>
          <a:p>
            <a:r>
              <a:rPr lang="en-US" sz="2800" dirty="0" smtClean="0"/>
              <a:t>Diverse presentations by member economies and expert BIM professionals to highlight:</a:t>
            </a:r>
          </a:p>
          <a:p>
            <a:pPr lvl="1"/>
            <a:r>
              <a:rPr lang="en-US" sz="2800" dirty="0" smtClean="0"/>
              <a:t>Current status of BIM standards development</a:t>
            </a:r>
          </a:p>
          <a:p>
            <a:pPr lvl="1"/>
            <a:r>
              <a:rPr lang="en-US" sz="2800" dirty="0" smtClean="0"/>
              <a:t>Benefits of BIM to policymakers, architects and designers, construction industry actors, building owners, and others</a:t>
            </a:r>
          </a:p>
          <a:p>
            <a:pPr lvl="1"/>
            <a:r>
              <a:rPr lang="en-US" sz="2800" dirty="0" smtClean="0"/>
              <a:t>Case study success stories showing  the practical implementation of BIM projects</a:t>
            </a:r>
          </a:p>
          <a:p>
            <a:pPr lvl="1"/>
            <a:r>
              <a:rPr lang="en-US" sz="2800" dirty="0" smtClean="0"/>
              <a:t>Concrete steps that can be taken by economies to increase BIM usage toward improving building performance</a:t>
            </a: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081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33" y="2743200"/>
            <a:ext cx="3060012" cy="3962399"/>
          </a:xfrm>
          <a:prstGeom prst="rect">
            <a:avLst/>
          </a:prstGeom>
        </p:spPr>
      </p:pic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Start-Up Guide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Building Information Modeling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457200" y="193548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Provides  economies </a:t>
            </a:r>
            <a:r>
              <a:rPr lang="en-US" sz="2400" dirty="0" smtClean="0"/>
              <a:t>with specific actions to take to advance BIM uptake, with associated benefits.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586840" y="2971800"/>
            <a:ext cx="507482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The Start-Up Guide details Actions and Benefits associated with: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Defining metrics aligned with an economy’s priorities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Planning BIM policies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BIM policy adoption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Technology to provide the right BIM tools</a:t>
            </a:r>
          </a:p>
          <a:p>
            <a:endParaRPr lang="en-US" dirty="0">
              <a:solidFill>
                <a:srgbClr val="002060"/>
              </a:solidFill>
              <a:latin typeface="+mj-lt"/>
            </a:endParaRPr>
          </a:p>
          <a:p>
            <a:endParaRPr lang="en-US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79584" y="5557123"/>
            <a:ext cx="5764416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Published on APEC web site </a:t>
            </a:r>
            <a:r>
              <a:rPr lang="en-SG" u="sng" dirty="0" smtClean="0">
                <a:hlinkClick r:id="rId3"/>
              </a:rPr>
              <a:t>http</a:t>
            </a:r>
            <a:r>
              <a:rPr lang="en-SG" u="sng" dirty="0">
                <a:hlinkClick r:id="rId3"/>
              </a:rPr>
              <a:t>://publications.apec.org/publication-detail.php?pub_id=1510</a:t>
            </a:r>
            <a:endParaRPr lang="en-US" b="1" i="1" dirty="0" smtClean="0">
              <a:solidFill>
                <a:srgbClr val="002060"/>
              </a:solidFill>
              <a:latin typeface="+mj-lt"/>
            </a:endParaRPr>
          </a:p>
          <a:p>
            <a:pPr algn="ctr"/>
            <a:endParaRPr lang="en-US" b="1" i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0308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371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/>
                </a:solidFill>
                <a:latin typeface="+mn-lt"/>
              </a:rPr>
              <a:t>Green </a:t>
            </a:r>
            <a:r>
              <a:rPr lang="en-US" sz="4000" dirty="0" err="1" smtClean="0">
                <a:solidFill>
                  <a:schemeClr val="accent1"/>
                </a:solidFill>
                <a:latin typeface="+mn-lt"/>
              </a:rPr>
              <a:t>BuildingsWork</a:t>
            </a:r>
            <a:r>
              <a:rPr lang="en-US" sz="4000" dirty="0" smtClean="0">
                <a:solidFill>
                  <a:schemeClr val="accent1"/>
                </a:solidFill>
                <a:latin typeface="+mn-lt"/>
              </a:rPr>
              <a:t> in </a:t>
            </a:r>
            <a:r>
              <a:rPr lang="en-US" sz="4000" dirty="0" smtClean="0">
                <a:solidFill>
                  <a:schemeClr val="accent1"/>
                </a:solidFill>
                <a:latin typeface="+mn-lt"/>
              </a:rPr>
              <a:t>2014</a:t>
            </a:r>
            <a:endParaRPr 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60520"/>
          </a:xfrm>
        </p:spPr>
        <p:txBody>
          <a:bodyPr>
            <a:normAutofit/>
          </a:bodyPr>
          <a:lstStyle/>
          <a:p>
            <a:r>
              <a:rPr lang="en-US" dirty="0" smtClean="0"/>
              <a:t>Work reoriented to continue emphasis on green codes and BIM</a:t>
            </a:r>
          </a:p>
          <a:p>
            <a:r>
              <a:rPr lang="en-US" dirty="0" smtClean="0"/>
              <a:t>Ongoing ACCSQ engagement</a:t>
            </a:r>
          </a:p>
          <a:p>
            <a:r>
              <a:rPr lang="en-US" dirty="0" smtClean="0"/>
              <a:t>Desire stronger linkage with EGEE&amp;C </a:t>
            </a:r>
          </a:p>
          <a:p>
            <a:r>
              <a:rPr lang="en-US" dirty="0" smtClean="0"/>
              <a:t>2014 Events</a:t>
            </a:r>
          </a:p>
          <a:p>
            <a:pPr lvl="1"/>
            <a:r>
              <a:rPr lang="en-US" dirty="0" smtClean="0"/>
              <a:t>BIM Workshop  		Beijing/ SOM 3 in August </a:t>
            </a:r>
          </a:p>
          <a:p>
            <a:pPr lvl="1"/>
            <a:r>
              <a:rPr lang="en-US" dirty="0" smtClean="0"/>
              <a:t>Green Codes Workshop	New Orleans in October</a:t>
            </a:r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66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371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/>
                </a:solidFill>
                <a:latin typeface="+mn-lt"/>
              </a:rPr>
              <a:t>Plans for 2014 – Other Projects</a:t>
            </a:r>
            <a:endParaRPr 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08120"/>
          </a:xfrm>
        </p:spPr>
        <p:txBody>
          <a:bodyPr>
            <a:normAutofit fontScale="70000" lnSpcReduction="20000"/>
          </a:bodyPr>
          <a:lstStyle/>
          <a:p>
            <a:pPr lvl="0">
              <a:buClr>
                <a:srgbClr val="0BD0D9"/>
              </a:buClr>
            </a:pPr>
            <a:r>
              <a:rPr lang="en-US" sz="2800" dirty="0">
                <a:solidFill>
                  <a:prstClr val="black"/>
                </a:solidFill>
              </a:rPr>
              <a:t>CTI 27 </a:t>
            </a:r>
            <a:r>
              <a:rPr lang="en-US" sz="2800" dirty="0" smtClean="0">
                <a:solidFill>
                  <a:prstClr val="black"/>
                </a:solidFill>
              </a:rPr>
              <a:t>2013 A  </a:t>
            </a:r>
            <a:r>
              <a:rPr lang="en-US" sz="2800" dirty="0">
                <a:solidFill>
                  <a:prstClr val="black"/>
                </a:solidFill>
              </a:rPr>
              <a:t>– Aligning Energy Efficiency Regulations for ICT Products – Implementing A Strategic </a:t>
            </a:r>
            <a:r>
              <a:rPr lang="en-US" sz="2800" dirty="0" smtClean="0">
                <a:solidFill>
                  <a:prstClr val="black"/>
                </a:solidFill>
              </a:rPr>
              <a:t>Approach</a:t>
            </a:r>
          </a:p>
          <a:p>
            <a:pPr lvl="1">
              <a:buClr>
                <a:srgbClr val="0BD0D9"/>
              </a:buClr>
            </a:pPr>
            <a:r>
              <a:rPr lang="en-US" sz="2600" dirty="0" smtClean="0">
                <a:solidFill>
                  <a:prstClr val="black"/>
                </a:solidFill>
              </a:rPr>
              <a:t>First project under the newly formed ICT Global Energy Efficiency Convergence Forum </a:t>
            </a:r>
          </a:p>
          <a:p>
            <a:pPr lvl="1">
              <a:buClr>
                <a:srgbClr val="0BD0D9"/>
              </a:buClr>
            </a:pPr>
            <a:r>
              <a:rPr lang="en-US" sz="2600" dirty="0">
                <a:solidFill>
                  <a:prstClr val="black"/>
                </a:solidFill>
              </a:rPr>
              <a:t>Workshop and Inaugural Meeting of ICT GEEC </a:t>
            </a:r>
            <a:r>
              <a:rPr lang="en-US" sz="2600" dirty="0" smtClean="0">
                <a:solidFill>
                  <a:prstClr val="black"/>
                </a:solidFill>
              </a:rPr>
              <a:t>Forum at SOM </a:t>
            </a:r>
            <a:r>
              <a:rPr lang="en-US" sz="2600" dirty="0">
                <a:solidFill>
                  <a:prstClr val="black"/>
                </a:solidFill>
              </a:rPr>
              <a:t>III in Beijing, China - August </a:t>
            </a:r>
            <a:r>
              <a:rPr lang="en-US" sz="2600" dirty="0" smtClean="0">
                <a:solidFill>
                  <a:prstClr val="black"/>
                </a:solidFill>
              </a:rPr>
              <a:t>2014</a:t>
            </a:r>
          </a:p>
          <a:p>
            <a:pPr lvl="2">
              <a:buClr>
                <a:srgbClr val="0BD0D9"/>
              </a:buClr>
            </a:pPr>
            <a:r>
              <a:rPr lang="en-US" sz="2300" dirty="0" smtClean="0">
                <a:solidFill>
                  <a:schemeClr val="accent1">
                    <a:lumMod val="75000"/>
                  </a:schemeClr>
                </a:solidFill>
              </a:rPr>
              <a:t>Day 1 – Government and business discussion on aligning EE regulations</a:t>
            </a:r>
          </a:p>
          <a:p>
            <a:pPr lvl="2">
              <a:buClr>
                <a:srgbClr val="0BD0D9"/>
              </a:buClr>
            </a:pPr>
            <a:r>
              <a:rPr lang="en-US" sz="2300" dirty="0" smtClean="0">
                <a:solidFill>
                  <a:schemeClr val="accent1">
                    <a:lumMod val="75000"/>
                  </a:schemeClr>
                </a:solidFill>
              </a:rPr>
              <a:t>Day 2 – APEC Member regulators meet at ICT GEEC Forum </a:t>
            </a:r>
          </a:p>
          <a:p>
            <a:pPr lvl="1">
              <a:lnSpc>
                <a:spcPct val="200000"/>
              </a:lnSpc>
              <a:buClr>
                <a:srgbClr val="0BD0D9"/>
              </a:buClr>
            </a:pPr>
            <a:r>
              <a:rPr lang="en-US" sz="2600" u="sng" dirty="0" smtClean="0">
                <a:solidFill>
                  <a:prstClr val="black"/>
                </a:solidFill>
              </a:rPr>
              <a:t>Progress</a:t>
            </a:r>
          </a:p>
          <a:p>
            <a:pPr lvl="2">
              <a:buClr>
                <a:srgbClr val="0BD0D9"/>
              </a:buClr>
            </a:pPr>
            <a:r>
              <a:rPr lang="en-US" sz="2300" dirty="0" smtClean="0">
                <a:solidFill>
                  <a:schemeClr val="accent1">
                    <a:lumMod val="75000"/>
                  </a:schemeClr>
                </a:solidFill>
              </a:rPr>
              <a:t>Completed  Economy survey 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</a:rPr>
              <a:t>on utilization of IEC62623 for EE testing of personal </a:t>
            </a:r>
            <a:r>
              <a:rPr lang="en-US" sz="2300" dirty="0" smtClean="0">
                <a:solidFill>
                  <a:schemeClr val="accent1">
                    <a:lumMod val="75000"/>
                  </a:schemeClr>
                </a:solidFill>
              </a:rPr>
              <a:t>computers </a:t>
            </a:r>
          </a:p>
          <a:p>
            <a:pPr lvl="2">
              <a:lnSpc>
                <a:spcPct val="110000"/>
              </a:lnSpc>
              <a:buClr>
                <a:srgbClr val="0BD0D9"/>
              </a:buClr>
            </a:pPr>
            <a:r>
              <a:rPr lang="en-US" sz="2300" dirty="0" smtClean="0">
                <a:solidFill>
                  <a:schemeClr val="accent1">
                    <a:lumMod val="75000"/>
                  </a:schemeClr>
                </a:solidFill>
              </a:rPr>
              <a:t>Preparing for implement of pilot projects to examine applicability of 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</a:rPr>
              <a:t>IEC E3 program for transportability of EE test </a:t>
            </a:r>
            <a:r>
              <a:rPr lang="en-US" sz="2300" dirty="0" smtClean="0">
                <a:solidFill>
                  <a:schemeClr val="accent1">
                    <a:lumMod val="75000"/>
                  </a:schemeClr>
                </a:solidFill>
              </a:rPr>
              <a:t>data</a:t>
            </a:r>
          </a:p>
          <a:p>
            <a:pPr lvl="2">
              <a:lnSpc>
                <a:spcPct val="110000"/>
              </a:lnSpc>
              <a:buClr>
                <a:srgbClr val="0BD0D9"/>
              </a:buClr>
            </a:pPr>
            <a:endParaRPr lang="en-US" sz="1600" u="sng" dirty="0">
              <a:solidFill>
                <a:prstClr val="black"/>
              </a:solidFill>
            </a:endParaRPr>
          </a:p>
          <a:p>
            <a:pPr lvl="1">
              <a:buClr>
                <a:srgbClr val="0BD0D9"/>
              </a:buClr>
            </a:pPr>
            <a:r>
              <a:rPr lang="en-US" sz="2600" dirty="0" smtClean="0"/>
              <a:t>Welcome collaboration with </a:t>
            </a:r>
            <a:r>
              <a:rPr lang="en-US" sz="2600" dirty="0"/>
              <a:t>the </a:t>
            </a:r>
            <a:r>
              <a:rPr lang="en-US" sz="2600" dirty="0" smtClean="0"/>
              <a:t>EGEE&amp;C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6896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774</TotalTime>
  <Words>612</Words>
  <Application>Microsoft Office PowerPoint</Application>
  <PresentationFormat>On-screen Show (4:3)</PresentationFormat>
  <Paragraphs>90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    </vt:lpstr>
      <vt:lpstr>M CTI 02/12 A  Role of Standards  and Conformity Assessment Measures in  Enhancing the Performance and Energy Efficiency  of the Commercial Building Sector </vt:lpstr>
      <vt:lpstr> </vt:lpstr>
      <vt:lpstr>Workshop 1:  Sharing Experiences in the Design and  Implementation of Green Building Codes  March 2013 Lima, Peru</vt:lpstr>
      <vt:lpstr>PowerPoint Presentation</vt:lpstr>
      <vt:lpstr>Workshop 2 How Building Information Modeling (BIM) Standards Can Improve Building Performance June 2013, Indonesia</vt:lpstr>
      <vt:lpstr>Start-Up Guide Building Information Modeling</vt:lpstr>
      <vt:lpstr>Green BuildingsWork in 2014</vt:lpstr>
      <vt:lpstr>Plans for 2014 – Other Projects</vt:lpstr>
      <vt:lpstr>Plans for 2014 – Other Projects</vt:lpstr>
      <vt:lpstr>For more information:</vt:lpstr>
    </vt:vector>
  </TitlesOfParts>
  <Company>Department of Commerce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Littlefair</dc:creator>
  <cp:lastModifiedBy>Renee Hancher</cp:lastModifiedBy>
  <cp:revision>165</cp:revision>
  <dcterms:created xsi:type="dcterms:W3CDTF">2013-02-19T19:48:18Z</dcterms:created>
  <dcterms:modified xsi:type="dcterms:W3CDTF">2014-04-03T21:20:47Z</dcterms:modified>
</cp:coreProperties>
</file>