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3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62AF"/>
    <a:srgbClr val="060458"/>
    <a:srgbClr val="0081C6"/>
    <a:srgbClr val="0090C0"/>
    <a:srgbClr val="17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9CC35-FE7E-4658-AFCF-E0F9AC1497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6F43E36-7483-4ED0-A704-F75BAA89F51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2800" dirty="0" smtClean="0"/>
            <a:t>Ultimate objective is to improve deployment of Fuel Efficient Tyres</a:t>
          </a:r>
          <a:endParaRPr lang="en-NZ" sz="2800" dirty="0"/>
        </a:p>
      </dgm:t>
    </dgm:pt>
    <dgm:pt modelId="{2E475664-909E-47C7-80AE-8A5EAF19463A}" type="parTrans" cxnId="{045A5FB3-4352-46AF-BCC4-0BC88CB5C53A}">
      <dgm:prSet/>
      <dgm:spPr/>
      <dgm:t>
        <a:bodyPr/>
        <a:lstStyle/>
        <a:p>
          <a:endParaRPr lang="en-NZ"/>
        </a:p>
      </dgm:t>
    </dgm:pt>
    <dgm:pt modelId="{A487D975-4B38-4F3B-9345-D507615AFAE5}" type="sibTrans" cxnId="{045A5FB3-4352-46AF-BCC4-0BC88CB5C53A}">
      <dgm:prSet/>
      <dgm:spPr/>
      <dgm:t>
        <a:bodyPr/>
        <a:lstStyle/>
        <a:p>
          <a:endParaRPr lang="en-NZ"/>
        </a:p>
      </dgm:t>
    </dgm:pt>
    <dgm:pt modelId="{EB2FE305-791B-458B-A898-E43B7B76A88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z="2800" dirty="0" smtClean="0"/>
            <a:t>Project objectives:</a:t>
          </a:r>
          <a:endParaRPr lang="en-NZ" sz="2800" dirty="0"/>
        </a:p>
      </dgm:t>
    </dgm:pt>
    <dgm:pt modelId="{BCA121A2-BF23-47BB-9802-934F99AFD191}" type="parTrans" cxnId="{00EF50AB-41ED-48D9-927A-48B9D252DA66}">
      <dgm:prSet/>
      <dgm:spPr/>
      <dgm:t>
        <a:bodyPr/>
        <a:lstStyle/>
        <a:p>
          <a:endParaRPr lang="en-NZ"/>
        </a:p>
      </dgm:t>
    </dgm:pt>
    <dgm:pt modelId="{27955545-3EEE-484E-BCD0-DDD0AE21360A}" type="sibTrans" cxnId="{00EF50AB-41ED-48D9-927A-48B9D252DA66}">
      <dgm:prSet/>
      <dgm:spPr/>
      <dgm:t>
        <a:bodyPr/>
        <a:lstStyle/>
        <a:p>
          <a:endParaRPr lang="en-NZ"/>
        </a:p>
      </dgm:t>
    </dgm:pt>
    <dgm:pt modelId="{09E13FFA-95F2-4F52-8F6E-36088A8C3A3B}">
      <dgm:prSet/>
      <dgm:spPr/>
      <dgm:t>
        <a:bodyPr/>
        <a:lstStyle/>
        <a:p>
          <a:pPr rtl="0"/>
          <a:r>
            <a:rPr lang="en-NZ" smtClean="0"/>
            <a:t>Understand current FET initiatives in APEC</a:t>
          </a:r>
          <a:endParaRPr lang="en-NZ"/>
        </a:p>
      </dgm:t>
    </dgm:pt>
    <dgm:pt modelId="{E9EEC981-EA73-405F-81F3-990E0DB82817}" type="parTrans" cxnId="{EDAB1390-0A82-49CD-9B1D-AA9D3DEC1DBF}">
      <dgm:prSet/>
      <dgm:spPr/>
      <dgm:t>
        <a:bodyPr/>
        <a:lstStyle/>
        <a:p>
          <a:endParaRPr lang="en-NZ"/>
        </a:p>
      </dgm:t>
    </dgm:pt>
    <dgm:pt modelId="{F7416C80-EC31-4D6E-BA50-F28B0274453A}" type="sibTrans" cxnId="{EDAB1390-0A82-49CD-9B1D-AA9D3DEC1DBF}">
      <dgm:prSet/>
      <dgm:spPr/>
      <dgm:t>
        <a:bodyPr/>
        <a:lstStyle/>
        <a:p>
          <a:endParaRPr lang="en-NZ"/>
        </a:p>
      </dgm:t>
    </dgm:pt>
    <dgm:pt modelId="{A2C0C415-45C4-42A2-AD03-634FBF4A66CC}">
      <dgm:prSet/>
      <dgm:spPr/>
      <dgm:t>
        <a:bodyPr/>
        <a:lstStyle/>
        <a:p>
          <a:pPr rtl="0"/>
          <a:r>
            <a:rPr lang="en-NZ" smtClean="0"/>
            <a:t>Identify success factors</a:t>
          </a:r>
          <a:endParaRPr lang="en-NZ"/>
        </a:p>
      </dgm:t>
    </dgm:pt>
    <dgm:pt modelId="{DABD2587-458A-4A6D-B156-092CC3597646}" type="parTrans" cxnId="{A4F15A84-D24F-42F0-8DD8-06F31C714CDA}">
      <dgm:prSet/>
      <dgm:spPr/>
      <dgm:t>
        <a:bodyPr/>
        <a:lstStyle/>
        <a:p>
          <a:endParaRPr lang="en-NZ"/>
        </a:p>
      </dgm:t>
    </dgm:pt>
    <dgm:pt modelId="{649D0D74-499B-4D11-8AC6-663E3D7D92AB}" type="sibTrans" cxnId="{A4F15A84-D24F-42F0-8DD8-06F31C714CDA}">
      <dgm:prSet/>
      <dgm:spPr/>
      <dgm:t>
        <a:bodyPr/>
        <a:lstStyle/>
        <a:p>
          <a:endParaRPr lang="en-NZ"/>
        </a:p>
      </dgm:t>
    </dgm:pt>
    <dgm:pt modelId="{DE49ECE0-4E66-451C-813B-66A3E13641C8}">
      <dgm:prSet/>
      <dgm:spPr/>
      <dgm:t>
        <a:bodyPr/>
        <a:lstStyle/>
        <a:p>
          <a:pPr rtl="0"/>
          <a:r>
            <a:rPr lang="en-NZ" smtClean="0"/>
            <a:t>Understand barriers</a:t>
          </a:r>
          <a:endParaRPr lang="en-NZ"/>
        </a:p>
      </dgm:t>
    </dgm:pt>
    <dgm:pt modelId="{819EB184-20BB-4F4B-98E8-2474A2C3EFC0}" type="parTrans" cxnId="{989DA941-B689-471C-8A90-C5C8FD7D812E}">
      <dgm:prSet/>
      <dgm:spPr/>
      <dgm:t>
        <a:bodyPr/>
        <a:lstStyle/>
        <a:p>
          <a:endParaRPr lang="en-NZ"/>
        </a:p>
      </dgm:t>
    </dgm:pt>
    <dgm:pt modelId="{644CBA6F-6528-4216-9FC8-4AE351493E9D}" type="sibTrans" cxnId="{989DA941-B689-471C-8A90-C5C8FD7D812E}">
      <dgm:prSet/>
      <dgm:spPr/>
      <dgm:t>
        <a:bodyPr/>
        <a:lstStyle/>
        <a:p>
          <a:endParaRPr lang="en-NZ"/>
        </a:p>
      </dgm:t>
    </dgm:pt>
    <dgm:pt modelId="{CB2E80FB-1D65-4413-91F8-336F9FD87A15}">
      <dgm:prSet/>
      <dgm:spPr/>
      <dgm:t>
        <a:bodyPr/>
        <a:lstStyle/>
        <a:p>
          <a:pPr rtl="0"/>
          <a:r>
            <a:rPr lang="en-NZ" dirty="0" smtClean="0"/>
            <a:t>Look at standards and labelling options to overcome barriers. </a:t>
          </a:r>
          <a:endParaRPr lang="en-NZ" dirty="0"/>
        </a:p>
      </dgm:t>
    </dgm:pt>
    <dgm:pt modelId="{16DB6A00-36A8-4CB3-9E33-5A1EA887B5DF}" type="parTrans" cxnId="{E0E4C524-E246-494B-86C5-4DAFA2C626AD}">
      <dgm:prSet/>
      <dgm:spPr/>
      <dgm:t>
        <a:bodyPr/>
        <a:lstStyle/>
        <a:p>
          <a:endParaRPr lang="en-NZ"/>
        </a:p>
      </dgm:t>
    </dgm:pt>
    <dgm:pt modelId="{9618AF61-3CFE-48F7-844E-4DCF94D20EC8}" type="sibTrans" cxnId="{E0E4C524-E246-494B-86C5-4DAFA2C626AD}">
      <dgm:prSet/>
      <dgm:spPr/>
      <dgm:t>
        <a:bodyPr/>
        <a:lstStyle/>
        <a:p>
          <a:endParaRPr lang="en-NZ"/>
        </a:p>
      </dgm:t>
    </dgm:pt>
    <dgm:pt modelId="{1149BBC6-7696-4F66-9006-8F81F4704DFD}" type="pres">
      <dgm:prSet presAssocID="{9DE9CC35-FE7E-4658-AFCF-E0F9AC149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3CDBD93-614F-40A0-BA56-6AAE05101739}" type="pres">
      <dgm:prSet presAssocID="{36F43E36-7483-4ED0-A704-F75BAA89F51E}" presName="linNode" presStyleCnt="0"/>
      <dgm:spPr/>
    </dgm:pt>
    <dgm:pt modelId="{B6BA2A8D-B561-4C39-9497-D673A6DE5715}" type="pres">
      <dgm:prSet presAssocID="{36F43E36-7483-4ED0-A704-F75BAA89F51E}" presName="parentText" presStyleLbl="node1" presStyleIdx="0" presStyleCnt="2" custScaleX="277778" custLinFactNeighborX="789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D19D5A1-ACFF-4B92-A79C-76B51AE7101D}" type="pres">
      <dgm:prSet presAssocID="{A487D975-4B38-4F3B-9345-D507615AFAE5}" presName="sp" presStyleCnt="0"/>
      <dgm:spPr/>
    </dgm:pt>
    <dgm:pt modelId="{35C54218-9EFB-4294-9625-B90FC9E00DFC}" type="pres">
      <dgm:prSet presAssocID="{EB2FE305-791B-458B-A898-E43B7B76A881}" presName="linNode" presStyleCnt="0"/>
      <dgm:spPr/>
    </dgm:pt>
    <dgm:pt modelId="{76BFD702-AA24-4BD6-8F8E-40FBE4AEEF59}" type="pres">
      <dgm:prSet presAssocID="{EB2FE305-791B-458B-A898-E43B7B76A88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34A2F5B-60B6-4C84-894A-3CA820A79F8E}" type="pres">
      <dgm:prSet presAssocID="{EB2FE305-791B-458B-A898-E43B7B76A881}" presName="descendantText" presStyleLbl="alignAccFollowNode1" presStyleIdx="0" presStyleCnt="1" custScaleY="12484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045A5FB3-4352-46AF-BCC4-0BC88CB5C53A}" srcId="{9DE9CC35-FE7E-4658-AFCF-E0F9AC149710}" destId="{36F43E36-7483-4ED0-A704-F75BAA89F51E}" srcOrd="0" destOrd="0" parTransId="{2E475664-909E-47C7-80AE-8A5EAF19463A}" sibTransId="{A487D975-4B38-4F3B-9345-D507615AFAE5}"/>
    <dgm:cxn modelId="{44E4CEEE-1283-429F-95C9-DCEDD0C51E50}" type="presOf" srcId="{36F43E36-7483-4ED0-A704-F75BAA89F51E}" destId="{B6BA2A8D-B561-4C39-9497-D673A6DE5715}" srcOrd="0" destOrd="0" presId="urn:microsoft.com/office/officeart/2005/8/layout/vList5"/>
    <dgm:cxn modelId="{00EF50AB-41ED-48D9-927A-48B9D252DA66}" srcId="{9DE9CC35-FE7E-4658-AFCF-E0F9AC149710}" destId="{EB2FE305-791B-458B-A898-E43B7B76A881}" srcOrd="1" destOrd="0" parTransId="{BCA121A2-BF23-47BB-9802-934F99AFD191}" sibTransId="{27955545-3EEE-484E-BCD0-DDD0AE21360A}"/>
    <dgm:cxn modelId="{3BB89A80-CE70-4727-91D6-517FA886B05A}" type="presOf" srcId="{09E13FFA-95F2-4F52-8F6E-36088A8C3A3B}" destId="{A34A2F5B-60B6-4C84-894A-3CA820A79F8E}" srcOrd="0" destOrd="0" presId="urn:microsoft.com/office/officeart/2005/8/layout/vList5"/>
    <dgm:cxn modelId="{70D4E205-C4F5-4701-9C62-D49F1882BE19}" type="presOf" srcId="{CB2E80FB-1D65-4413-91F8-336F9FD87A15}" destId="{A34A2F5B-60B6-4C84-894A-3CA820A79F8E}" srcOrd="0" destOrd="3" presId="urn:microsoft.com/office/officeart/2005/8/layout/vList5"/>
    <dgm:cxn modelId="{989DA941-B689-471C-8A90-C5C8FD7D812E}" srcId="{EB2FE305-791B-458B-A898-E43B7B76A881}" destId="{DE49ECE0-4E66-451C-813B-66A3E13641C8}" srcOrd="2" destOrd="0" parTransId="{819EB184-20BB-4F4B-98E8-2474A2C3EFC0}" sibTransId="{644CBA6F-6528-4216-9FC8-4AE351493E9D}"/>
    <dgm:cxn modelId="{E0E4C524-E246-494B-86C5-4DAFA2C626AD}" srcId="{EB2FE305-791B-458B-A898-E43B7B76A881}" destId="{CB2E80FB-1D65-4413-91F8-336F9FD87A15}" srcOrd="3" destOrd="0" parTransId="{16DB6A00-36A8-4CB3-9E33-5A1EA887B5DF}" sibTransId="{9618AF61-3CFE-48F7-844E-4DCF94D20EC8}"/>
    <dgm:cxn modelId="{37D147FB-0EA8-40C3-AA18-832276ECF66A}" type="presOf" srcId="{9DE9CC35-FE7E-4658-AFCF-E0F9AC149710}" destId="{1149BBC6-7696-4F66-9006-8F81F4704DFD}" srcOrd="0" destOrd="0" presId="urn:microsoft.com/office/officeart/2005/8/layout/vList5"/>
    <dgm:cxn modelId="{EDAB1390-0A82-49CD-9B1D-AA9D3DEC1DBF}" srcId="{EB2FE305-791B-458B-A898-E43B7B76A881}" destId="{09E13FFA-95F2-4F52-8F6E-36088A8C3A3B}" srcOrd="0" destOrd="0" parTransId="{E9EEC981-EA73-405F-81F3-990E0DB82817}" sibTransId="{F7416C80-EC31-4D6E-BA50-F28B0274453A}"/>
    <dgm:cxn modelId="{13DEBB7D-619E-43E5-BCBA-E55126278B40}" type="presOf" srcId="{A2C0C415-45C4-42A2-AD03-634FBF4A66CC}" destId="{A34A2F5B-60B6-4C84-894A-3CA820A79F8E}" srcOrd="0" destOrd="1" presId="urn:microsoft.com/office/officeart/2005/8/layout/vList5"/>
    <dgm:cxn modelId="{81B8D89E-6E59-436B-8EE5-D66E20E82BA7}" type="presOf" srcId="{EB2FE305-791B-458B-A898-E43B7B76A881}" destId="{76BFD702-AA24-4BD6-8F8E-40FBE4AEEF59}" srcOrd="0" destOrd="0" presId="urn:microsoft.com/office/officeart/2005/8/layout/vList5"/>
    <dgm:cxn modelId="{3A3F77E8-859A-4647-A67D-84B66C1E175A}" type="presOf" srcId="{DE49ECE0-4E66-451C-813B-66A3E13641C8}" destId="{A34A2F5B-60B6-4C84-894A-3CA820A79F8E}" srcOrd="0" destOrd="2" presId="urn:microsoft.com/office/officeart/2005/8/layout/vList5"/>
    <dgm:cxn modelId="{A4F15A84-D24F-42F0-8DD8-06F31C714CDA}" srcId="{EB2FE305-791B-458B-A898-E43B7B76A881}" destId="{A2C0C415-45C4-42A2-AD03-634FBF4A66CC}" srcOrd="1" destOrd="0" parTransId="{DABD2587-458A-4A6D-B156-092CC3597646}" sibTransId="{649D0D74-499B-4D11-8AC6-663E3D7D92AB}"/>
    <dgm:cxn modelId="{C888C918-4A86-447F-8923-F7B207C80AD4}" type="presParOf" srcId="{1149BBC6-7696-4F66-9006-8F81F4704DFD}" destId="{93CDBD93-614F-40A0-BA56-6AAE05101739}" srcOrd="0" destOrd="0" presId="urn:microsoft.com/office/officeart/2005/8/layout/vList5"/>
    <dgm:cxn modelId="{F79DD171-0269-4369-9472-E755483D73FD}" type="presParOf" srcId="{93CDBD93-614F-40A0-BA56-6AAE05101739}" destId="{B6BA2A8D-B561-4C39-9497-D673A6DE5715}" srcOrd="0" destOrd="0" presId="urn:microsoft.com/office/officeart/2005/8/layout/vList5"/>
    <dgm:cxn modelId="{7D89A629-8228-434F-BB3F-46A20DCB2A12}" type="presParOf" srcId="{1149BBC6-7696-4F66-9006-8F81F4704DFD}" destId="{CD19D5A1-ACFF-4B92-A79C-76B51AE7101D}" srcOrd="1" destOrd="0" presId="urn:microsoft.com/office/officeart/2005/8/layout/vList5"/>
    <dgm:cxn modelId="{35DC33B4-5532-465C-BAAD-4E25D9C3F82E}" type="presParOf" srcId="{1149BBC6-7696-4F66-9006-8F81F4704DFD}" destId="{35C54218-9EFB-4294-9625-B90FC9E00DFC}" srcOrd="2" destOrd="0" presId="urn:microsoft.com/office/officeart/2005/8/layout/vList5"/>
    <dgm:cxn modelId="{91DA1D9D-072F-4024-B52F-BECA12E3D90A}" type="presParOf" srcId="{35C54218-9EFB-4294-9625-B90FC9E00DFC}" destId="{76BFD702-AA24-4BD6-8F8E-40FBE4AEEF59}" srcOrd="0" destOrd="0" presId="urn:microsoft.com/office/officeart/2005/8/layout/vList5"/>
    <dgm:cxn modelId="{88FA9352-D770-440D-A3F6-30DE2DBDC341}" type="presParOf" srcId="{35C54218-9EFB-4294-9625-B90FC9E00DFC}" destId="{A34A2F5B-60B6-4C84-894A-3CA820A79F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CD0AF-FD32-4443-82AF-BA0567EB20E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0362E2EE-D17F-47ED-81E5-95F52CD5810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Analysis of opportunity from FET tyres. </a:t>
          </a:r>
          <a:endParaRPr lang="en-NZ"/>
        </a:p>
      </dgm:t>
    </dgm:pt>
    <dgm:pt modelId="{E47AA04D-D2A0-40CA-9694-5708C8BB7AEC}" type="parTrans" cxnId="{06AAE297-C43C-4D89-8DBF-3040FA33D9AB}">
      <dgm:prSet/>
      <dgm:spPr/>
      <dgm:t>
        <a:bodyPr/>
        <a:lstStyle/>
        <a:p>
          <a:endParaRPr lang="en-NZ"/>
        </a:p>
      </dgm:t>
    </dgm:pt>
    <dgm:pt modelId="{CE1D3E5C-A317-4AC9-AEEE-DA9E821EDB10}" type="sibTrans" cxnId="{06AAE297-C43C-4D89-8DBF-3040FA33D9AB}">
      <dgm:prSet/>
      <dgm:spPr/>
      <dgm:t>
        <a:bodyPr/>
        <a:lstStyle/>
        <a:p>
          <a:endParaRPr lang="en-NZ"/>
        </a:p>
      </dgm:t>
    </dgm:pt>
    <dgm:pt modelId="{9FB00AE9-A36F-4A00-A2C5-E06D1220DD2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dirty="0" smtClean="0"/>
            <a:t>Barriers analysis with a specific look at information</a:t>
          </a:r>
          <a:endParaRPr lang="en-NZ" dirty="0"/>
        </a:p>
      </dgm:t>
    </dgm:pt>
    <dgm:pt modelId="{E3A1FEF5-581C-40AB-983C-D4B5C58F2EC5}" type="parTrans" cxnId="{42F18FFD-299A-4D35-B6D4-3D429639F11D}">
      <dgm:prSet/>
      <dgm:spPr/>
      <dgm:t>
        <a:bodyPr/>
        <a:lstStyle/>
        <a:p>
          <a:endParaRPr lang="en-NZ"/>
        </a:p>
      </dgm:t>
    </dgm:pt>
    <dgm:pt modelId="{8BD7BC4E-DAEF-4DDD-9514-D3E4F4A3BC46}" type="sibTrans" cxnId="{42F18FFD-299A-4D35-B6D4-3D429639F11D}">
      <dgm:prSet/>
      <dgm:spPr/>
      <dgm:t>
        <a:bodyPr/>
        <a:lstStyle/>
        <a:p>
          <a:endParaRPr lang="en-NZ"/>
        </a:p>
      </dgm:t>
    </dgm:pt>
    <dgm:pt modelId="{F8DE5782-3731-4651-96B4-2A46F0AF68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dirty="0" smtClean="0"/>
            <a:t>Stock-take and analysis of existing </a:t>
          </a:r>
          <a:r>
            <a:rPr lang="en-NZ" smtClean="0"/>
            <a:t>FET initiatives</a:t>
          </a:r>
          <a:endParaRPr lang="en-NZ" dirty="0"/>
        </a:p>
      </dgm:t>
    </dgm:pt>
    <dgm:pt modelId="{DF061B53-7F4A-4527-A9C7-BB504E88174F}" type="parTrans" cxnId="{87904712-5A35-4AD8-AB10-8C653549F9AF}">
      <dgm:prSet/>
      <dgm:spPr/>
      <dgm:t>
        <a:bodyPr/>
        <a:lstStyle/>
        <a:p>
          <a:endParaRPr lang="en-NZ"/>
        </a:p>
      </dgm:t>
    </dgm:pt>
    <dgm:pt modelId="{441B8458-020F-4329-B9AE-706B1D3D7F01}" type="sibTrans" cxnId="{87904712-5A35-4AD8-AB10-8C653549F9AF}">
      <dgm:prSet/>
      <dgm:spPr/>
      <dgm:t>
        <a:bodyPr/>
        <a:lstStyle/>
        <a:p>
          <a:endParaRPr lang="en-NZ"/>
        </a:p>
      </dgm:t>
    </dgm:pt>
    <dgm:pt modelId="{54296037-FBAE-4854-BB02-9FC965824D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dirty="0" smtClean="0"/>
            <a:t>Implement a capacity building workshop</a:t>
          </a:r>
          <a:endParaRPr lang="en-NZ" dirty="0"/>
        </a:p>
      </dgm:t>
    </dgm:pt>
    <dgm:pt modelId="{477132FD-57B8-44F3-BAF6-1289E7AB5227}" type="parTrans" cxnId="{F76A170E-64E1-4BBB-88FF-0F444644B824}">
      <dgm:prSet/>
      <dgm:spPr/>
      <dgm:t>
        <a:bodyPr/>
        <a:lstStyle/>
        <a:p>
          <a:endParaRPr lang="en-NZ"/>
        </a:p>
      </dgm:t>
    </dgm:pt>
    <dgm:pt modelId="{B0E8FE19-85C2-4C78-83A1-01C850C12B2E}" type="sibTrans" cxnId="{F76A170E-64E1-4BBB-88FF-0F444644B824}">
      <dgm:prSet/>
      <dgm:spPr/>
      <dgm:t>
        <a:bodyPr/>
        <a:lstStyle/>
        <a:p>
          <a:endParaRPr lang="en-NZ"/>
        </a:p>
      </dgm:t>
    </dgm:pt>
    <dgm:pt modelId="{F2D2A17D-9B58-4D1E-BC2F-19437ECF9E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dirty="0" smtClean="0"/>
            <a:t>Identify opportunities for collaboration</a:t>
          </a:r>
          <a:endParaRPr lang="en-NZ" dirty="0"/>
        </a:p>
      </dgm:t>
    </dgm:pt>
    <dgm:pt modelId="{51965880-E525-4ACE-BD08-F68356713D55}" type="parTrans" cxnId="{50028C85-BFED-4968-B632-04E12A492D75}">
      <dgm:prSet/>
      <dgm:spPr/>
      <dgm:t>
        <a:bodyPr/>
        <a:lstStyle/>
        <a:p>
          <a:endParaRPr lang="en-NZ"/>
        </a:p>
      </dgm:t>
    </dgm:pt>
    <dgm:pt modelId="{5656155B-AF89-4C13-9166-C25B8F76D561}" type="sibTrans" cxnId="{50028C85-BFED-4968-B632-04E12A492D75}">
      <dgm:prSet/>
      <dgm:spPr/>
      <dgm:t>
        <a:bodyPr/>
        <a:lstStyle/>
        <a:p>
          <a:endParaRPr lang="en-NZ"/>
        </a:p>
      </dgm:t>
    </dgm:pt>
    <dgm:pt modelId="{C13395B2-D877-40D6-8E16-1C04B5C89C3E}" type="pres">
      <dgm:prSet presAssocID="{31CCD0AF-FD32-4443-82AF-BA0567EB2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A6D61E8-5206-45DE-BCEE-59B594F479D4}" type="pres">
      <dgm:prSet presAssocID="{54296037-FBAE-4854-BB02-9FC965824DD3}" presName="boxAndChildren" presStyleCnt="0"/>
      <dgm:spPr/>
    </dgm:pt>
    <dgm:pt modelId="{2933DA0C-C0DF-4367-A0EE-641D420FD75E}" type="pres">
      <dgm:prSet presAssocID="{54296037-FBAE-4854-BB02-9FC965824DD3}" presName="parentTextBox" presStyleLbl="node1" presStyleIdx="0" presStyleCnt="5" custLinFactNeighborX="-369" custLinFactNeighborY="1955"/>
      <dgm:spPr/>
      <dgm:t>
        <a:bodyPr/>
        <a:lstStyle/>
        <a:p>
          <a:endParaRPr lang="en-NZ"/>
        </a:p>
      </dgm:t>
    </dgm:pt>
    <dgm:pt modelId="{D469A0CE-4ECE-4119-9A55-6A5CF2487891}" type="pres">
      <dgm:prSet presAssocID="{5656155B-AF89-4C13-9166-C25B8F76D561}" presName="sp" presStyleCnt="0"/>
      <dgm:spPr/>
    </dgm:pt>
    <dgm:pt modelId="{E02BAF17-1BD2-4104-9F03-ABF8092E64CE}" type="pres">
      <dgm:prSet presAssocID="{F2D2A17D-9B58-4D1E-BC2F-19437ECF9E9A}" presName="arrowAndChildren" presStyleCnt="0"/>
      <dgm:spPr/>
    </dgm:pt>
    <dgm:pt modelId="{CCBDF84A-285D-4303-B2E4-F246AEB546D1}" type="pres">
      <dgm:prSet presAssocID="{F2D2A17D-9B58-4D1E-BC2F-19437ECF9E9A}" presName="parentTextArrow" presStyleLbl="node1" presStyleIdx="1" presStyleCnt="5"/>
      <dgm:spPr/>
      <dgm:t>
        <a:bodyPr/>
        <a:lstStyle/>
        <a:p>
          <a:endParaRPr lang="en-NZ"/>
        </a:p>
      </dgm:t>
    </dgm:pt>
    <dgm:pt modelId="{044643D4-BF6C-4528-9DF2-9FF196335324}" type="pres">
      <dgm:prSet presAssocID="{441B8458-020F-4329-B9AE-706B1D3D7F01}" presName="sp" presStyleCnt="0"/>
      <dgm:spPr/>
    </dgm:pt>
    <dgm:pt modelId="{E29BA44B-BBE7-4F56-8342-522BAD553DB6}" type="pres">
      <dgm:prSet presAssocID="{F8DE5782-3731-4651-96B4-2A46F0AF6840}" presName="arrowAndChildren" presStyleCnt="0"/>
      <dgm:spPr/>
    </dgm:pt>
    <dgm:pt modelId="{6FDC6988-9A26-47AD-9234-3671753E9B2E}" type="pres">
      <dgm:prSet presAssocID="{F8DE5782-3731-4651-96B4-2A46F0AF6840}" presName="parentTextArrow" presStyleLbl="node1" presStyleIdx="2" presStyleCnt="5" custLinFactNeighborX="-1776" custLinFactNeighborY="-99061"/>
      <dgm:spPr/>
      <dgm:t>
        <a:bodyPr/>
        <a:lstStyle/>
        <a:p>
          <a:endParaRPr lang="en-NZ"/>
        </a:p>
      </dgm:t>
    </dgm:pt>
    <dgm:pt modelId="{C7B29D16-34F1-4F66-84A0-BF15B6966175}" type="pres">
      <dgm:prSet presAssocID="{8BD7BC4E-DAEF-4DDD-9514-D3E4F4A3BC46}" presName="sp" presStyleCnt="0"/>
      <dgm:spPr/>
    </dgm:pt>
    <dgm:pt modelId="{9B2F905B-4A35-4A6E-A91F-ECD39C6448DE}" type="pres">
      <dgm:prSet presAssocID="{9FB00AE9-A36F-4A00-A2C5-E06D1220DD29}" presName="arrowAndChildren" presStyleCnt="0"/>
      <dgm:spPr/>
    </dgm:pt>
    <dgm:pt modelId="{6CB01734-48F7-4830-8885-27B26F5D2203}" type="pres">
      <dgm:prSet presAssocID="{9FB00AE9-A36F-4A00-A2C5-E06D1220DD29}" presName="parentTextArrow" presStyleLbl="node1" presStyleIdx="3" presStyleCnt="5" custLinFactY="174" custLinFactNeighborY="100000"/>
      <dgm:spPr/>
      <dgm:t>
        <a:bodyPr/>
        <a:lstStyle/>
        <a:p>
          <a:endParaRPr lang="en-NZ"/>
        </a:p>
      </dgm:t>
    </dgm:pt>
    <dgm:pt modelId="{3E86036A-E509-4271-971C-8F03D20D0A61}" type="pres">
      <dgm:prSet presAssocID="{CE1D3E5C-A317-4AC9-AEEE-DA9E821EDB10}" presName="sp" presStyleCnt="0"/>
      <dgm:spPr/>
    </dgm:pt>
    <dgm:pt modelId="{B1F8FF38-08B6-4578-A733-AAF47FBA7723}" type="pres">
      <dgm:prSet presAssocID="{0362E2EE-D17F-47ED-81E5-95F52CD58109}" presName="arrowAndChildren" presStyleCnt="0"/>
      <dgm:spPr/>
    </dgm:pt>
    <dgm:pt modelId="{5CBE2AC9-5E6A-481D-9EC5-65C88F481B7B}" type="pres">
      <dgm:prSet presAssocID="{0362E2EE-D17F-47ED-81E5-95F52CD58109}" presName="parentTextArrow" presStyleLbl="node1" presStyleIdx="4" presStyleCnt="5"/>
      <dgm:spPr/>
      <dgm:t>
        <a:bodyPr/>
        <a:lstStyle/>
        <a:p>
          <a:endParaRPr lang="en-NZ"/>
        </a:p>
      </dgm:t>
    </dgm:pt>
  </dgm:ptLst>
  <dgm:cxnLst>
    <dgm:cxn modelId="{47C10269-8FEB-4A9D-BA1E-72C8DBE7B71E}" type="presOf" srcId="{31CCD0AF-FD32-4443-82AF-BA0567EB20EA}" destId="{C13395B2-D877-40D6-8E16-1C04B5C89C3E}" srcOrd="0" destOrd="0" presId="urn:microsoft.com/office/officeart/2005/8/layout/process4"/>
    <dgm:cxn modelId="{F76A170E-64E1-4BBB-88FF-0F444644B824}" srcId="{31CCD0AF-FD32-4443-82AF-BA0567EB20EA}" destId="{54296037-FBAE-4854-BB02-9FC965824DD3}" srcOrd="4" destOrd="0" parTransId="{477132FD-57B8-44F3-BAF6-1289E7AB5227}" sibTransId="{B0E8FE19-85C2-4C78-83A1-01C850C12B2E}"/>
    <dgm:cxn modelId="{B5A68C54-D3C0-40B8-8878-E74535C22583}" type="presOf" srcId="{0362E2EE-D17F-47ED-81E5-95F52CD58109}" destId="{5CBE2AC9-5E6A-481D-9EC5-65C88F481B7B}" srcOrd="0" destOrd="0" presId="urn:microsoft.com/office/officeart/2005/8/layout/process4"/>
    <dgm:cxn modelId="{3376B562-DAE8-4E03-8707-BDDA823DAAFE}" type="presOf" srcId="{F2D2A17D-9B58-4D1E-BC2F-19437ECF9E9A}" destId="{CCBDF84A-285D-4303-B2E4-F246AEB546D1}" srcOrd="0" destOrd="0" presId="urn:microsoft.com/office/officeart/2005/8/layout/process4"/>
    <dgm:cxn modelId="{42F18FFD-299A-4D35-B6D4-3D429639F11D}" srcId="{31CCD0AF-FD32-4443-82AF-BA0567EB20EA}" destId="{9FB00AE9-A36F-4A00-A2C5-E06D1220DD29}" srcOrd="1" destOrd="0" parTransId="{E3A1FEF5-581C-40AB-983C-D4B5C58F2EC5}" sibTransId="{8BD7BC4E-DAEF-4DDD-9514-D3E4F4A3BC46}"/>
    <dgm:cxn modelId="{87904712-5A35-4AD8-AB10-8C653549F9AF}" srcId="{31CCD0AF-FD32-4443-82AF-BA0567EB20EA}" destId="{F8DE5782-3731-4651-96B4-2A46F0AF6840}" srcOrd="2" destOrd="0" parTransId="{DF061B53-7F4A-4527-A9C7-BB504E88174F}" sibTransId="{441B8458-020F-4329-B9AE-706B1D3D7F01}"/>
    <dgm:cxn modelId="{89F5B067-DF8C-4B6A-AE22-924A199BA71E}" type="presOf" srcId="{9FB00AE9-A36F-4A00-A2C5-E06D1220DD29}" destId="{6CB01734-48F7-4830-8885-27B26F5D2203}" srcOrd="0" destOrd="0" presId="urn:microsoft.com/office/officeart/2005/8/layout/process4"/>
    <dgm:cxn modelId="{D84BEEA8-4267-4B8F-A6E3-17AAA9820D44}" type="presOf" srcId="{F8DE5782-3731-4651-96B4-2A46F0AF6840}" destId="{6FDC6988-9A26-47AD-9234-3671753E9B2E}" srcOrd="0" destOrd="0" presId="urn:microsoft.com/office/officeart/2005/8/layout/process4"/>
    <dgm:cxn modelId="{06AAE297-C43C-4D89-8DBF-3040FA33D9AB}" srcId="{31CCD0AF-FD32-4443-82AF-BA0567EB20EA}" destId="{0362E2EE-D17F-47ED-81E5-95F52CD58109}" srcOrd="0" destOrd="0" parTransId="{E47AA04D-D2A0-40CA-9694-5708C8BB7AEC}" sibTransId="{CE1D3E5C-A317-4AC9-AEEE-DA9E821EDB10}"/>
    <dgm:cxn modelId="{50028C85-BFED-4968-B632-04E12A492D75}" srcId="{31CCD0AF-FD32-4443-82AF-BA0567EB20EA}" destId="{F2D2A17D-9B58-4D1E-BC2F-19437ECF9E9A}" srcOrd="3" destOrd="0" parTransId="{51965880-E525-4ACE-BD08-F68356713D55}" sibTransId="{5656155B-AF89-4C13-9166-C25B8F76D561}"/>
    <dgm:cxn modelId="{63EA2B19-90FC-443C-8990-D23E5B01238A}" type="presOf" srcId="{54296037-FBAE-4854-BB02-9FC965824DD3}" destId="{2933DA0C-C0DF-4367-A0EE-641D420FD75E}" srcOrd="0" destOrd="0" presId="urn:microsoft.com/office/officeart/2005/8/layout/process4"/>
    <dgm:cxn modelId="{00A526C1-AC0E-4510-BF8F-AA59C33AC516}" type="presParOf" srcId="{C13395B2-D877-40D6-8E16-1C04B5C89C3E}" destId="{AA6D61E8-5206-45DE-BCEE-59B594F479D4}" srcOrd="0" destOrd="0" presId="urn:microsoft.com/office/officeart/2005/8/layout/process4"/>
    <dgm:cxn modelId="{A3FAE91D-DE87-44CD-AF70-B12A3C780FDD}" type="presParOf" srcId="{AA6D61E8-5206-45DE-BCEE-59B594F479D4}" destId="{2933DA0C-C0DF-4367-A0EE-641D420FD75E}" srcOrd="0" destOrd="0" presId="urn:microsoft.com/office/officeart/2005/8/layout/process4"/>
    <dgm:cxn modelId="{1C7E8B9A-915A-4A2D-BA7C-EBE40B14D6BF}" type="presParOf" srcId="{C13395B2-D877-40D6-8E16-1C04B5C89C3E}" destId="{D469A0CE-4ECE-4119-9A55-6A5CF2487891}" srcOrd="1" destOrd="0" presId="urn:microsoft.com/office/officeart/2005/8/layout/process4"/>
    <dgm:cxn modelId="{0DC6BF09-8566-4C80-A78E-DFD5C9A79AFD}" type="presParOf" srcId="{C13395B2-D877-40D6-8E16-1C04B5C89C3E}" destId="{E02BAF17-1BD2-4104-9F03-ABF8092E64CE}" srcOrd="2" destOrd="0" presId="urn:microsoft.com/office/officeart/2005/8/layout/process4"/>
    <dgm:cxn modelId="{57BB5249-7D11-448E-A81E-283AAC993A96}" type="presParOf" srcId="{E02BAF17-1BD2-4104-9F03-ABF8092E64CE}" destId="{CCBDF84A-285D-4303-B2E4-F246AEB546D1}" srcOrd="0" destOrd="0" presId="urn:microsoft.com/office/officeart/2005/8/layout/process4"/>
    <dgm:cxn modelId="{9B2FBB8B-CA6E-4145-B749-C78C754332AF}" type="presParOf" srcId="{C13395B2-D877-40D6-8E16-1C04B5C89C3E}" destId="{044643D4-BF6C-4528-9DF2-9FF196335324}" srcOrd="3" destOrd="0" presId="urn:microsoft.com/office/officeart/2005/8/layout/process4"/>
    <dgm:cxn modelId="{842101AA-2B05-4630-A9D5-35F3966BFCA5}" type="presParOf" srcId="{C13395B2-D877-40D6-8E16-1C04B5C89C3E}" destId="{E29BA44B-BBE7-4F56-8342-522BAD553DB6}" srcOrd="4" destOrd="0" presId="urn:microsoft.com/office/officeart/2005/8/layout/process4"/>
    <dgm:cxn modelId="{2B6213F1-0525-40A6-B0EC-9A1EDECEF8FA}" type="presParOf" srcId="{E29BA44B-BBE7-4F56-8342-522BAD553DB6}" destId="{6FDC6988-9A26-47AD-9234-3671753E9B2E}" srcOrd="0" destOrd="0" presId="urn:microsoft.com/office/officeart/2005/8/layout/process4"/>
    <dgm:cxn modelId="{2486ED64-246F-4C92-80AE-DA062777434C}" type="presParOf" srcId="{C13395B2-D877-40D6-8E16-1C04B5C89C3E}" destId="{C7B29D16-34F1-4F66-84A0-BF15B6966175}" srcOrd="5" destOrd="0" presId="urn:microsoft.com/office/officeart/2005/8/layout/process4"/>
    <dgm:cxn modelId="{17C2E65B-7274-4842-87DE-5DCBA9175166}" type="presParOf" srcId="{C13395B2-D877-40D6-8E16-1C04B5C89C3E}" destId="{9B2F905B-4A35-4A6E-A91F-ECD39C6448DE}" srcOrd="6" destOrd="0" presId="urn:microsoft.com/office/officeart/2005/8/layout/process4"/>
    <dgm:cxn modelId="{BECC646A-118A-430C-9B4B-717FF4B69745}" type="presParOf" srcId="{9B2F905B-4A35-4A6E-A91F-ECD39C6448DE}" destId="{6CB01734-48F7-4830-8885-27B26F5D2203}" srcOrd="0" destOrd="0" presId="urn:microsoft.com/office/officeart/2005/8/layout/process4"/>
    <dgm:cxn modelId="{A7DE11F7-40C6-40D9-BCB1-661FE789C154}" type="presParOf" srcId="{C13395B2-D877-40D6-8E16-1C04B5C89C3E}" destId="{3E86036A-E509-4271-971C-8F03D20D0A61}" srcOrd="7" destOrd="0" presId="urn:microsoft.com/office/officeart/2005/8/layout/process4"/>
    <dgm:cxn modelId="{9294A053-289D-4080-95FE-A61DB23093F0}" type="presParOf" srcId="{C13395B2-D877-40D6-8E16-1C04B5C89C3E}" destId="{B1F8FF38-08B6-4578-A733-AAF47FBA7723}" srcOrd="8" destOrd="0" presId="urn:microsoft.com/office/officeart/2005/8/layout/process4"/>
    <dgm:cxn modelId="{C8102D5E-7D13-438A-B4E3-B56FE504B5B8}" type="presParOf" srcId="{B1F8FF38-08B6-4578-A733-AAF47FBA7723}" destId="{5CBE2AC9-5E6A-481D-9EC5-65C88F481B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A2A8D-B561-4C39-9497-D673A6DE5715}">
      <dsp:nvSpPr>
        <dsp:cNvPr id="0" name=""/>
        <dsp:cNvSpPr/>
      </dsp:nvSpPr>
      <dsp:spPr>
        <a:xfrm>
          <a:off x="7796" y="52"/>
          <a:ext cx="7982841" cy="21018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800" kern="1200" dirty="0" smtClean="0"/>
            <a:t>Ultimate objective is to improve deployment of Fuel Efficient Tyres</a:t>
          </a:r>
          <a:endParaRPr lang="en-NZ" sz="2800" kern="1200" dirty="0"/>
        </a:p>
      </dsp:txBody>
      <dsp:txXfrm>
        <a:off x="110401" y="102657"/>
        <a:ext cx="7777631" cy="1896654"/>
      </dsp:txXfrm>
    </dsp:sp>
    <dsp:sp modelId="{A34A2F5B-60B6-4C84-894A-3CA820A79F8E}">
      <dsp:nvSpPr>
        <dsp:cNvPr id="0" name=""/>
        <dsp:cNvSpPr/>
      </dsp:nvSpPr>
      <dsp:spPr>
        <a:xfrm rot="5400000">
          <a:off x="4383970" y="700938"/>
          <a:ext cx="2099325" cy="5114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smtClean="0"/>
            <a:t>Understand current FET initiatives in APEC</a:t>
          </a:r>
          <a:endParaRPr lang="en-NZ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smtClean="0"/>
            <a:t>Identify success factors</a:t>
          </a:r>
          <a:endParaRPr lang="en-NZ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smtClean="0"/>
            <a:t>Understand barriers</a:t>
          </a:r>
          <a:endParaRPr lang="en-NZ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100" kern="1200" dirty="0" smtClean="0"/>
            <a:t>Look at standards and labelling options to overcome barriers. </a:t>
          </a:r>
          <a:endParaRPr lang="en-NZ" sz="2100" kern="1200" dirty="0"/>
        </a:p>
      </dsp:txBody>
      <dsp:txXfrm rot="-5400000">
        <a:off x="2876629" y="2310761"/>
        <a:ext cx="5011527" cy="1894363"/>
      </dsp:txXfrm>
    </dsp:sp>
    <dsp:sp modelId="{76BFD702-AA24-4BD6-8F8E-40FBE4AEEF59}">
      <dsp:nvSpPr>
        <dsp:cNvPr id="0" name=""/>
        <dsp:cNvSpPr/>
      </dsp:nvSpPr>
      <dsp:spPr>
        <a:xfrm>
          <a:off x="0" y="2207010"/>
          <a:ext cx="2876629" cy="21018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800" kern="1200" dirty="0" smtClean="0"/>
            <a:t>Project objectives:</a:t>
          </a:r>
          <a:endParaRPr lang="en-NZ" sz="2800" kern="1200" dirty="0"/>
        </a:p>
      </dsp:txBody>
      <dsp:txXfrm>
        <a:off x="102605" y="2309615"/>
        <a:ext cx="2671419" cy="1896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3DA0C-C0DF-4367-A0EE-641D420FD75E}">
      <dsp:nvSpPr>
        <dsp:cNvPr id="0" name=""/>
        <dsp:cNvSpPr/>
      </dsp:nvSpPr>
      <dsp:spPr>
        <a:xfrm>
          <a:off x="0" y="3701933"/>
          <a:ext cx="8191499" cy="60699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Implement a capacity building workshop</a:t>
          </a:r>
          <a:endParaRPr lang="en-NZ" sz="2200" kern="1200" dirty="0"/>
        </a:p>
      </dsp:txBody>
      <dsp:txXfrm>
        <a:off x="0" y="3701933"/>
        <a:ext cx="8191499" cy="606994"/>
      </dsp:txXfrm>
    </dsp:sp>
    <dsp:sp modelId="{CCBDF84A-285D-4303-B2E4-F246AEB546D1}">
      <dsp:nvSpPr>
        <dsp:cNvPr id="0" name=""/>
        <dsp:cNvSpPr/>
      </dsp:nvSpPr>
      <dsp:spPr>
        <a:xfrm rot="10800000">
          <a:off x="0" y="2775419"/>
          <a:ext cx="8191499" cy="933558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Identify opportunities for collaboration</a:t>
          </a:r>
          <a:endParaRPr lang="en-NZ" sz="2200" kern="1200" dirty="0"/>
        </a:p>
      </dsp:txBody>
      <dsp:txXfrm rot="10800000">
        <a:off x="0" y="2775419"/>
        <a:ext cx="8191499" cy="606598"/>
      </dsp:txXfrm>
    </dsp:sp>
    <dsp:sp modelId="{6FDC6988-9A26-47AD-9234-3671753E9B2E}">
      <dsp:nvSpPr>
        <dsp:cNvPr id="0" name=""/>
        <dsp:cNvSpPr/>
      </dsp:nvSpPr>
      <dsp:spPr>
        <a:xfrm rot="10800000">
          <a:off x="0" y="926174"/>
          <a:ext cx="8191499" cy="933558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Stock-take and analysis of existing </a:t>
          </a:r>
          <a:r>
            <a:rPr lang="en-NZ" sz="2200" kern="1200" smtClean="0"/>
            <a:t>FET initiatives</a:t>
          </a:r>
          <a:endParaRPr lang="en-NZ" sz="2200" kern="1200" dirty="0"/>
        </a:p>
      </dsp:txBody>
      <dsp:txXfrm rot="10800000">
        <a:off x="0" y="926174"/>
        <a:ext cx="8191499" cy="606598"/>
      </dsp:txXfrm>
    </dsp:sp>
    <dsp:sp modelId="{6CB01734-48F7-4830-8885-27B26F5D2203}">
      <dsp:nvSpPr>
        <dsp:cNvPr id="0" name=""/>
        <dsp:cNvSpPr/>
      </dsp:nvSpPr>
      <dsp:spPr>
        <a:xfrm rot="10800000">
          <a:off x="0" y="1861695"/>
          <a:ext cx="8191499" cy="933558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Barriers analysis with a specific look at information</a:t>
          </a:r>
          <a:endParaRPr lang="en-NZ" sz="2200" kern="1200" dirty="0"/>
        </a:p>
      </dsp:txBody>
      <dsp:txXfrm rot="10800000">
        <a:off x="0" y="1861695"/>
        <a:ext cx="8191499" cy="606598"/>
      </dsp:txXfrm>
    </dsp:sp>
    <dsp:sp modelId="{5CBE2AC9-5E6A-481D-9EC5-65C88F481B7B}">
      <dsp:nvSpPr>
        <dsp:cNvPr id="0" name=""/>
        <dsp:cNvSpPr/>
      </dsp:nvSpPr>
      <dsp:spPr>
        <a:xfrm rot="10800000">
          <a:off x="0" y="2059"/>
          <a:ext cx="8191499" cy="933558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smtClean="0"/>
            <a:t>Analysis of opportunity from FET tyres. </a:t>
          </a:r>
          <a:endParaRPr lang="en-NZ" sz="2200" kern="1200"/>
        </a:p>
      </dsp:txBody>
      <dsp:txXfrm rot="10800000">
        <a:off x="0" y="2059"/>
        <a:ext cx="8191499" cy="60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238BF3-10FB-449E-AD11-D686D646AD32}" type="datetime1">
              <a:rPr lang="en-NZ" altLang="en-US"/>
              <a:pPr/>
              <a:t>28/03/2014</a:t>
            </a:fld>
            <a:endParaRPr lang="en-N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D9C77E-A428-4126-9CAF-C957F17C126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750814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3C04B9-DA5E-4342-A5D2-6586EB5DBB1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033848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ECA Sidebar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ECA Sidebar 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3243263" y="2590800"/>
            <a:ext cx="5900737" cy="1588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3243263" y="4267200"/>
            <a:ext cx="5900737" cy="1588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>
            <a:off x="3243263" y="4630738"/>
            <a:ext cx="5900737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276600" y="2708275"/>
            <a:ext cx="3600450" cy="1441450"/>
          </a:xfrm>
        </p:spPr>
        <p:txBody>
          <a:bodyPr anchor="ctr"/>
          <a:lstStyle>
            <a:lvl1pPr>
              <a:defRPr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38412"/>
            <a:ext cx="3816350" cy="315231"/>
          </a:xfrm>
        </p:spPr>
        <p:txBody>
          <a:bodyPr/>
          <a:lstStyle>
            <a:lvl1pPr marL="0" indent="0">
              <a:buFont typeface="Arial" pitchFamily="-107" charset="0"/>
              <a:buNone/>
              <a:defRPr sz="1300"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88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81013" y="2592388"/>
            <a:ext cx="8662987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481013" y="4268788"/>
            <a:ext cx="8662987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461963" y="4632325"/>
            <a:ext cx="8682037" cy="1588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9" descr="EECA Logo RGB Side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0"/>
          <a:stretch>
            <a:fillRect/>
          </a:stretch>
        </p:blipFill>
        <p:spPr bwMode="auto">
          <a:xfrm>
            <a:off x="420688" y="6180138"/>
            <a:ext cx="1012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80786" y="2708275"/>
            <a:ext cx="6396264" cy="1441450"/>
          </a:xfrm>
        </p:spPr>
        <p:txBody>
          <a:bodyPr anchor="ctr"/>
          <a:lstStyle>
            <a:lvl1pPr>
              <a:defRPr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80786" y="4347483"/>
            <a:ext cx="6612164" cy="278946"/>
          </a:xfrm>
        </p:spPr>
        <p:txBody>
          <a:bodyPr/>
          <a:lstStyle>
            <a:lvl1pPr marL="0" indent="0">
              <a:buFont typeface="Arial" pitchFamily="-107" charset="0"/>
              <a:buNone/>
              <a:defRPr sz="1300"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77000" y="6170613"/>
            <a:ext cx="2133600" cy="365125"/>
          </a:xfrm>
        </p:spPr>
        <p:txBody>
          <a:bodyPr anchor="b"/>
          <a:lstStyle>
            <a:lvl1pPr>
              <a:defRPr/>
            </a:lvl1pPr>
          </a:lstStyle>
          <a:p>
            <a:fld id="{36ADF8E7-13FB-4026-9C43-DE431DBBFF1A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6638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ECA Logo RGB Side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0"/>
          <a:stretch>
            <a:fillRect/>
          </a:stretch>
        </p:blipFill>
        <p:spPr bwMode="auto">
          <a:xfrm>
            <a:off x="420688" y="6180138"/>
            <a:ext cx="1012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0786" y="1397001"/>
            <a:ext cx="8191499" cy="4308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787" y="483961"/>
            <a:ext cx="7907564" cy="4322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77000" y="6170613"/>
            <a:ext cx="2133600" cy="365125"/>
          </a:xfrm>
        </p:spPr>
        <p:txBody>
          <a:bodyPr anchor="b"/>
          <a:lstStyle>
            <a:lvl1pPr>
              <a:defRPr/>
            </a:lvl1pPr>
          </a:lstStyle>
          <a:p>
            <a:fld id="{78BF5CC4-2B5A-4B7C-889B-0C7CCCCBDFC8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67436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ECA Sidebar 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66975" y="828675"/>
            <a:ext cx="5921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6975" y="2014538"/>
            <a:ext cx="59213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Level 2</a:t>
            </a:r>
          </a:p>
          <a:p>
            <a:pPr lvl="2"/>
            <a:r>
              <a:rPr lang="en-AU" altLang="en-US" smtClean="0"/>
              <a:t>Level 3</a:t>
            </a:r>
          </a:p>
          <a:p>
            <a:pPr lvl="3"/>
            <a:r>
              <a:rPr lang="en-AU" altLang="en-US" smtClean="0"/>
              <a:t>Level 4</a:t>
            </a:r>
          </a:p>
          <a:p>
            <a:pPr lvl="4"/>
            <a:r>
              <a:rPr lang="en-AU" altLang="en-US" smtClean="0"/>
              <a:t>Level 5</a:t>
            </a:r>
          </a:p>
        </p:txBody>
      </p:sp>
      <p:cxnSp>
        <p:nvCxnSpPr>
          <p:cNvPr id="1029" name="Straight Connector 2"/>
          <p:cNvCxnSpPr>
            <a:cxnSpLocks noChangeShapeType="1"/>
          </p:cNvCxnSpPr>
          <p:nvPr/>
        </p:nvCxnSpPr>
        <p:spPr bwMode="auto">
          <a:xfrm>
            <a:off x="2517775" y="1804988"/>
            <a:ext cx="5900738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BB8CA89-B029-484E-AB71-AE30BD733464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762A1"/>
        </a:buClr>
        <a:buSzPct val="160000"/>
        <a:buFont typeface="Arial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276600" y="2595563"/>
            <a:ext cx="3856037" cy="1670050"/>
          </a:xfrm>
        </p:spPr>
        <p:txBody>
          <a:bodyPr/>
          <a:lstStyle/>
          <a:p>
            <a:r>
              <a:rPr lang="en-GB" altLang="en-US" sz="2800" dirty="0" smtClean="0">
                <a:ea typeface="ＭＳ Ｐゴシック" pitchFamily="34" charset="-128"/>
              </a:rPr>
              <a:t>APEC Fuel Efficient Tyre Information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3276600" y="4338638"/>
            <a:ext cx="3816350" cy="3143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dirty="0" smtClean="0">
                <a:ea typeface="ＭＳ Ｐゴシック" pitchFamily="34" charset="-128"/>
              </a:rPr>
              <a:t>APEC EGEE&amp;C 43 Meeting – 9 to 11 April 2014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2595563"/>
            <a:ext cx="20113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81013" y="1397000"/>
            <a:ext cx="4310141" cy="4308475"/>
          </a:xfrm>
        </p:spPr>
        <p:txBody>
          <a:bodyPr/>
          <a:lstStyle/>
          <a:p>
            <a:r>
              <a:rPr lang="en-GB" altLang="en-US" sz="2000" dirty="0" smtClean="0">
                <a:ea typeface="ＭＳ Ｐゴシック" pitchFamily="34" charset="-128"/>
              </a:rPr>
              <a:t>Transport represents around 27% of all energy consumption across APEC</a:t>
            </a:r>
          </a:p>
          <a:p>
            <a:r>
              <a:rPr lang="en-GB" altLang="en-US" sz="2000" dirty="0" smtClean="0">
                <a:ea typeface="ＭＳ Ｐゴシック" pitchFamily="34" charset="-128"/>
              </a:rPr>
              <a:t>Significant energy and carbon saving potential</a:t>
            </a:r>
          </a:p>
          <a:p>
            <a:r>
              <a:rPr lang="en-GB" altLang="en-US" sz="2000" dirty="0" smtClean="0">
                <a:ea typeface="ＭＳ Ｐゴシック" pitchFamily="34" charset="-128"/>
              </a:rPr>
              <a:t>Several areas of intervention:</a:t>
            </a:r>
          </a:p>
          <a:p>
            <a:pPr lvl="1"/>
            <a:r>
              <a:rPr lang="en-GB" altLang="en-US" sz="2000" dirty="0" smtClean="0">
                <a:ea typeface="ＭＳ Ｐゴシック" pitchFamily="34" charset="-128"/>
              </a:rPr>
              <a:t>Vehicle purchase</a:t>
            </a:r>
          </a:p>
          <a:p>
            <a:pPr lvl="1"/>
            <a:r>
              <a:rPr lang="en-GB" altLang="en-US" sz="2000" dirty="0" smtClean="0">
                <a:ea typeface="ＭＳ Ｐゴシック" pitchFamily="34" charset="-128"/>
              </a:rPr>
              <a:t>Vehicle maintenance</a:t>
            </a:r>
          </a:p>
          <a:p>
            <a:pPr lvl="1"/>
            <a:r>
              <a:rPr lang="en-GB" altLang="en-US" sz="2000" dirty="0" smtClean="0">
                <a:ea typeface="ＭＳ Ｐゴシック" pitchFamily="34" charset="-128"/>
              </a:rPr>
              <a:t>Driver behaviour</a:t>
            </a:r>
          </a:p>
          <a:p>
            <a:pPr lvl="2"/>
            <a:r>
              <a:rPr lang="en-GB" altLang="en-US" dirty="0" smtClean="0">
                <a:ea typeface="ＭＳ Ｐゴシック" pitchFamily="34" charset="-128"/>
              </a:rPr>
              <a:t>How much they drive (PT, conservation)</a:t>
            </a:r>
          </a:p>
          <a:p>
            <a:pPr lvl="2"/>
            <a:r>
              <a:rPr lang="en-GB" altLang="en-US" dirty="0" smtClean="0">
                <a:ea typeface="ＭＳ Ｐゴシック" pitchFamily="34" charset="-128"/>
              </a:rPr>
              <a:t>How they drive</a:t>
            </a:r>
          </a:p>
          <a:p>
            <a:pPr lvl="1"/>
            <a:r>
              <a:rPr lang="en-GB" altLang="en-US" sz="2000" dirty="0" smtClean="0">
                <a:ea typeface="ＭＳ Ｐゴシック" pitchFamily="34" charset="-128"/>
              </a:rPr>
              <a:t>Low rolling resistance tyres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81013" y="484188"/>
            <a:ext cx="7907337" cy="431800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5A35C5D-B613-40FF-A70C-E8CDFD7601B9}" type="slidenum">
              <a:rPr lang="en-NZ" altLang="en-US" sz="1200">
                <a:solidFill>
                  <a:srgbClr val="898989"/>
                </a:solidFill>
              </a:rPr>
              <a:pPr/>
              <a:t>2</a:t>
            </a:fld>
            <a:endParaRPr lang="en-NZ" altLang="en-US" sz="120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08" y="684503"/>
            <a:ext cx="4397192" cy="326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3" y="3290154"/>
            <a:ext cx="4883727" cy="337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2013 APEC leaders declaration:</a:t>
            </a:r>
          </a:p>
          <a:p>
            <a:pPr lvl="1"/>
            <a:r>
              <a:rPr lang="en-NZ" dirty="0"/>
              <a:t>reiterates the importance of energy efficiency in transport and the commitment to the energy intensity reduction target of 45% by </a:t>
            </a:r>
            <a:r>
              <a:rPr lang="en-NZ" dirty="0" smtClean="0"/>
              <a:t>2035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2011 APEC joint energy and transport ministers declaration</a:t>
            </a:r>
          </a:p>
          <a:p>
            <a:pPr lvl="1"/>
            <a:r>
              <a:rPr lang="en-NZ" dirty="0"/>
              <a:t>We instruct the EWG and the Transportation Working Group (TPT-WG) to collaborate on joint activities </a:t>
            </a:r>
            <a:r>
              <a:rPr lang="en-NZ" dirty="0" smtClean="0"/>
              <a:t>…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2013 St Petersburg energy ministers declaration</a:t>
            </a:r>
          </a:p>
          <a:p>
            <a:pPr lvl="1"/>
            <a:r>
              <a:rPr lang="en-NZ" dirty="0"/>
              <a:t>affirms that energy efficiency is one of the fastest, most environmentally sound, and cost effective ways to address climate change and energy security while stimulating economic growth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APEC Fit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5CC4-2B5A-4B7C-889B-0C7CCCCBDFC8}" type="slidenum">
              <a:rPr lang="en-NZ" altLang="en-US" smtClean="0"/>
              <a:pPr/>
              <a:t>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4363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787" y="1397001"/>
            <a:ext cx="4136556" cy="4308928"/>
          </a:xfrm>
        </p:spPr>
        <p:txBody>
          <a:bodyPr anchor="ctr"/>
          <a:lstStyle/>
          <a:p>
            <a:r>
              <a:rPr lang="en-NZ" dirty="0" smtClean="0"/>
              <a:t>Reduce the rolling resistance while maintaining breaking performance</a:t>
            </a:r>
          </a:p>
          <a:p>
            <a:endParaRPr lang="en-NZ" dirty="0" smtClean="0"/>
          </a:p>
          <a:p>
            <a:r>
              <a:rPr lang="en-NZ" dirty="0" smtClean="0"/>
              <a:t>Provide energy efficiency improvements of up to 7%</a:t>
            </a:r>
          </a:p>
          <a:p>
            <a:pPr lvl="1"/>
            <a:r>
              <a:rPr lang="en-NZ" dirty="0" smtClean="0"/>
              <a:t>Average 3-4% (Across APEC is equivalent to South Korea)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Market ready product</a:t>
            </a:r>
          </a:p>
          <a:p>
            <a:pPr lvl="1"/>
            <a:r>
              <a:rPr lang="en-NZ" dirty="0" smtClean="0"/>
              <a:t>Many brands and products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Largely economic</a:t>
            </a:r>
          </a:p>
          <a:p>
            <a:pPr lvl="1"/>
            <a:r>
              <a:rPr lang="en-NZ" dirty="0" smtClean="0"/>
              <a:t>Savings outweigh costs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Fuel Efficient Tyres (FET)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5CC4-2B5A-4B7C-889B-0C7CCCCBDFC8}" type="slidenum">
              <a:rPr lang="en-NZ" altLang="en-US" smtClean="0"/>
              <a:pPr/>
              <a:t>4</a:t>
            </a:fld>
            <a:endParaRPr lang="en-NZ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938265"/>
            <a:ext cx="4402773" cy="28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914178"/>
            <a:ext cx="4368800" cy="29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7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786" y="1397001"/>
            <a:ext cx="8191499" cy="4610834"/>
          </a:xfrm>
        </p:spPr>
        <p:txBody>
          <a:bodyPr/>
          <a:lstStyle/>
          <a:p>
            <a:r>
              <a:rPr lang="en-NZ" dirty="0" smtClean="0"/>
              <a:t>Low deployment</a:t>
            </a:r>
          </a:p>
          <a:p>
            <a:r>
              <a:rPr lang="en-NZ" dirty="0" smtClean="0"/>
              <a:t>Low consumer awareness</a:t>
            </a:r>
          </a:p>
          <a:p>
            <a:pPr lvl="1"/>
            <a:r>
              <a:rPr lang="en-NZ" dirty="0" smtClean="0"/>
              <a:t>“black round things”</a:t>
            </a:r>
          </a:p>
          <a:p>
            <a:pPr lvl="1"/>
            <a:r>
              <a:rPr lang="en-NZ" dirty="0"/>
              <a:t>a</a:t>
            </a:r>
            <a:r>
              <a:rPr lang="en-NZ" dirty="0" smtClean="0"/>
              <a:t> tyre is a tyre is a tyre</a:t>
            </a:r>
          </a:p>
          <a:p>
            <a:pPr lvl="1"/>
            <a:r>
              <a:rPr lang="en-NZ" dirty="0" smtClean="0"/>
              <a:t>Passive buyers</a:t>
            </a:r>
          </a:p>
          <a:p>
            <a:r>
              <a:rPr lang="en-NZ" dirty="0" smtClean="0"/>
              <a:t>Limited action across the world</a:t>
            </a:r>
          </a:p>
          <a:p>
            <a:pPr lvl="1"/>
            <a:r>
              <a:rPr lang="en-NZ" dirty="0" smtClean="0"/>
              <a:t>EU</a:t>
            </a:r>
          </a:p>
          <a:p>
            <a:pPr lvl="1"/>
            <a:r>
              <a:rPr lang="en-NZ" dirty="0" smtClean="0"/>
              <a:t>US</a:t>
            </a:r>
          </a:p>
          <a:p>
            <a:pPr lvl="1"/>
            <a:r>
              <a:rPr lang="en-NZ" dirty="0" smtClean="0"/>
              <a:t>Japan</a:t>
            </a:r>
          </a:p>
          <a:p>
            <a:pPr lvl="1"/>
            <a:r>
              <a:rPr lang="en-NZ" dirty="0" smtClean="0"/>
              <a:t>Korea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Problem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5CC4-2B5A-4B7C-889B-0C7CCCCBDFC8}" type="slidenum">
              <a:rPr lang="en-NZ" altLang="en-US" smtClean="0"/>
              <a:pPr/>
              <a:t>5</a:t>
            </a:fld>
            <a:endParaRPr lang="en-NZ" alt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69" y="3021163"/>
            <a:ext cx="3000293" cy="148448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07787" y="4907471"/>
            <a:ext cx="3000375" cy="10858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19" y="3607669"/>
            <a:ext cx="1854090" cy="280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11574"/>
            <a:ext cx="2775585" cy="14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65" y="229899"/>
            <a:ext cx="3035350" cy="20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8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25144"/>
              </p:ext>
            </p:extLst>
          </p:nvPr>
        </p:nvGraphicFramePr>
        <p:xfrm>
          <a:off x="480787" y="1397001"/>
          <a:ext cx="7990638" cy="430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Objectives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5CC4-2B5A-4B7C-889B-0C7CCCCBDFC8}" type="slidenum">
              <a:rPr lang="en-NZ" altLang="en-US" smtClean="0"/>
              <a:pPr/>
              <a:t>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6086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9518"/>
              </p:ext>
            </p:extLst>
          </p:nvPr>
        </p:nvGraphicFramePr>
        <p:xfrm>
          <a:off x="480786" y="1397001"/>
          <a:ext cx="8191499" cy="430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Method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5CC4-2B5A-4B7C-889B-0C7CCCCBDFC8}" type="slidenum">
              <a:rPr lang="en-NZ" altLang="en-US" smtClean="0"/>
              <a:pPr/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33168578"/>
      </p:ext>
    </p:extLst>
  </p:cSld>
  <p:clrMapOvr>
    <a:masterClrMapping/>
  </p:clrMapOvr>
</p:sld>
</file>

<file path=ppt/theme/theme1.xml><?xml version="1.0" encoding="utf-8"?>
<a:theme xmlns:a="http://schemas.openxmlformats.org/drawingml/2006/main" name="EECA - wide template">
  <a:themeElements>
    <a:clrScheme name="EECA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ECA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EECA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EECA - wide template</Template>
  <TotalTime>843</TotalTime>
  <Words>300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EECA - wide template</vt:lpstr>
      <vt:lpstr>APEC Fuel Efficient Tyre Information</vt:lpstr>
      <vt:lpstr>Background</vt:lpstr>
      <vt:lpstr>APEC Fit</vt:lpstr>
      <vt:lpstr>Fuel Efficient Tyres (FET)</vt:lpstr>
      <vt:lpstr>Problem</vt:lpstr>
      <vt:lpstr>Objectives</vt:lpstr>
      <vt:lpstr>Method</vt:lpstr>
    </vt:vector>
  </TitlesOfParts>
  <Company>EECA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APEC Energy Efficient Tyre Information</dc:title>
  <dc:creator>Martin Brown-Santirso</dc:creator>
  <cp:lastModifiedBy>Martin Brown-Santirso</cp:lastModifiedBy>
  <cp:revision>24</cp:revision>
  <dcterms:created xsi:type="dcterms:W3CDTF">2014-03-14T01:42:04Z</dcterms:created>
  <dcterms:modified xsi:type="dcterms:W3CDTF">2014-03-27T21:13:09Z</dcterms:modified>
</cp:coreProperties>
</file>