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56" r:id="rId1"/>
  </p:sldMasterIdLst>
  <p:notesMasterIdLst>
    <p:notesMasterId r:id="rId14"/>
  </p:notesMasterIdLst>
  <p:handoutMasterIdLst>
    <p:handoutMasterId r:id="rId15"/>
  </p:handoutMasterIdLst>
  <p:sldIdLst>
    <p:sldId id="276" r:id="rId2"/>
    <p:sldId id="299" r:id="rId3"/>
    <p:sldId id="300" r:id="rId4"/>
    <p:sldId id="301" r:id="rId5"/>
    <p:sldId id="302" r:id="rId6"/>
    <p:sldId id="303" r:id="rId7"/>
    <p:sldId id="287" r:id="rId8"/>
    <p:sldId id="288" r:id="rId9"/>
    <p:sldId id="291" r:id="rId10"/>
    <p:sldId id="290" r:id="rId11"/>
    <p:sldId id="289" r:id="rId12"/>
    <p:sldId id="272"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FF66"/>
    <a:srgbClr val="CC3300"/>
    <a:srgbClr val="99FFCC"/>
    <a:srgbClr val="000000"/>
    <a:srgbClr val="006600"/>
    <a:srgbClr val="33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389" autoAdjust="0"/>
    <p:restoredTop sz="93594" autoAdjust="0"/>
  </p:normalViewPr>
  <p:slideViewPr>
    <p:cSldViewPr>
      <p:cViewPr>
        <p:scale>
          <a:sx n="80" d="100"/>
          <a:sy n="80" d="100"/>
        </p:scale>
        <p:origin x="-2532" y="-9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iagrams/_rels/data1.xml.rels><?xml version="1.0" encoding="UTF-8" standalone="yes"?>
<Relationships xmlns="http://schemas.openxmlformats.org/package/2006/relationships"><Relationship Id="rId1" Type="http://schemas.openxmlformats.org/officeDocument/2006/relationships/image" Target="../media/image2.jpeg"/></Relationships>
</file>

<file path=ppt/diagrams/_rels/drawing1.xml.rels><?xml version="1.0" encoding="UTF-8" standalone="yes"?>
<Relationships xmlns="http://schemas.openxmlformats.org/package/2006/relationships"><Relationship Id="rId1" Type="http://schemas.openxmlformats.org/officeDocument/2006/relationships/image" Target="../media/image2.jpeg"/></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22C6BEC-D443-4F2B-AA7F-C8BCCBCD2A67}" type="doc">
      <dgm:prSet loTypeId="urn:microsoft.com/office/officeart/2005/8/layout/vList3#2" loCatId="list" qsTypeId="urn:microsoft.com/office/officeart/2005/8/quickstyle/3d6" qsCatId="3D" csTypeId="urn:microsoft.com/office/officeart/2005/8/colors/accent0_3" csCatId="mainScheme" phldr="1"/>
      <dgm:spPr/>
      <dgm:t>
        <a:bodyPr/>
        <a:lstStyle/>
        <a:p>
          <a:endParaRPr lang="en-PH"/>
        </a:p>
      </dgm:t>
    </dgm:pt>
    <dgm:pt modelId="{7804FE16-DEFA-4F1D-A918-FAFF0901ECC1}">
      <dgm:prSet custT="1"/>
      <dgm:spPr/>
      <dgm:t>
        <a:bodyPr/>
        <a:lstStyle/>
        <a:p>
          <a:pPr rtl="0"/>
          <a:r>
            <a:rPr lang="en-PH" sz="2800" b="1" spc="600" dirty="0" smtClean="0">
              <a:solidFill>
                <a:srgbClr val="FFFF00"/>
              </a:solidFill>
              <a:latin typeface="Engravers MT" pitchFamily="18" charset="0"/>
            </a:rPr>
            <a:t>PHILIPPINES</a:t>
          </a:r>
          <a:r>
            <a:rPr lang="en-PH" sz="2400" b="1" dirty="0" smtClean="0">
              <a:solidFill>
                <a:srgbClr val="FFFF00"/>
              </a:solidFill>
            </a:rPr>
            <a:t>: </a:t>
          </a:r>
          <a:r>
            <a:rPr lang="en-PH" sz="2400" dirty="0" smtClean="0"/>
            <a:t>Key Developments in Energy Efficiency Policies and Programmes</a:t>
          </a:r>
          <a:endParaRPr lang="en-PH" sz="2400" dirty="0"/>
        </a:p>
      </dgm:t>
    </dgm:pt>
    <dgm:pt modelId="{372F30C6-2C6B-49F0-959A-D28FFA78CB6D}" type="parTrans" cxnId="{59D2AEEF-03E6-4862-859B-1D231C467D02}">
      <dgm:prSet/>
      <dgm:spPr/>
      <dgm:t>
        <a:bodyPr/>
        <a:lstStyle/>
        <a:p>
          <a:endParaRPr lang="en-PH"/>
        </a:p>
      </dgm:t>
    </dgm:pt>
    <dgm:pt modelId="{3E83A489-655E-49C6-9A3E-92BDCFD6DFD6}" type="sibTrans" cxnId="{59D2AEEF-03E6-4862-859B-1D231C467D02}">
      <dgm:prSet/>
      <dgm:spPr/>
      <dgm:t>
        <a:bodyPr/>
        <a:lstStyle/>
        <a:p>
          <a:endParaRPr lang="en-PH"/>
        </a:p>
      </dgm:t>
    </dgm:pt>
    <dgm:pt modelId="{37562042-9A27-4024-BC00-FE70EFC9FFDB}" type="pres">
      <dgm:prSet presAssocID="{722C6BEC-D443-4F2B-AA7F-C8BCCBCD2A67}" presName="linearFlow" presStyleCnt="0">
        <dgm:presLayoutVars>
          <dgm:dir/>
          <dgm:resizeHandles val="exact"/>
        </dgm:presLayoutVars>
      </dgm:prSet>
      <dgm:spPr/>
      <dgm:t>
        <a:bodyPr/>
        <a:lstStyle/>
        <a:p>
          <a:endParaRPr lang="en-PH"/>
        </a:p>
      </dgm:t>
    </dgm:pt>
    <dgm:pt modelId="{8A316C51-7316-4ACD-B712-5649C95CFBBD}" type="pres">
      <dgm:prSet presAssocID="{7804FE16-DEFA-4F1D-A918-FAFF0901ECC1}" presName="composite" presStyleCnt="0"/>
      <dgm:spPr/>
    </dgm:pt>
    <dgm:pt modelId="{D9F85CFE-58E3-47A1-8E22-BD9458758321}" type="pres">
      <dgm:prSet presAssocID="{7804FE16-DEFA-4F1D-A918-FAFF0901ECC1}" presName="imgShp" presStyleLbl="fgImgPlace1" presStyleIdx="0" presStyleCnt="1"/>
      <dgm:spPr>
        <a:blipFill rotWithShape="0">
          <a:blip xmlns:r="http://schemas.openxmlformats.org/officeDocument/2006/relationships" r:embed="rId1"/>
          <a:stretch>
            <a:fillRect/>
          </a:stretch>
        </a:blipFill>
      </dgm:spPr>
    </dgm:pt>
    <dgm:pt modelId="{EED03D26-6537-445E-9B59-C3B2C2228342}" type="pres">
      <dgm:prSet presAssocID="{7804FE16-DEFA-4F1D-A918-FAFF0901ECC1}" presName="txShp" presStyleLbl="node1" presStyleIdx="0" presStyleCnt="1" custScaleX="109101">
        <dgm:presLayoutVars>
          <dgm:bulletEnabled val="1"/>
        </dgm:presLayoutVars>
      </dgm:prSet>
      <dgm:spPr/>
      <dgm:t>
        <a:bodyPr/>
        <a:lstStyle/>
        <a:p>
          <a:endParaRPr lang="en-PH"/>
        </a:p>
      </dgm:t>
    </dgm:pt>
  </dgm:ptLst>
  <dgm:cxnLst>
    <dgm:cxn modelId="{E07ED461-167D-4577-8131-0BA82C2AF7A4}" type="presOf" srcId="{7804FE16-DEFA-4F1D-A918-FAFF0901ECC1}" destId="{EED03D26-6537-445E-9B59-C3B2C2228342}" srcOrd="0" destOrd="0" presId="urn:microsoft.com/office/officeart/2005/8/layout/vList3#2"/>
    <dgm:cxn modelId="{59D2AEEF-03E6-4862-859B-1D231C467D02}" srcId="{722C6BEC-D443-4F2B-AA7F-C8BCCBCD2A67}" destId="{7804FE16-DEFA-4F1D-A918-FAFF0901ECC1}" srcOrd="0" destOrd="0" parTransId="{372F30C6-2C6B-49F0-959A-D28FFA78CB6D}" sibTransId="{3E83A489-655E-49C6-9A3E-92BDCFD6DFD6}"/>
    <dgm:cxn modelId="{A60390F1-EAA2-4C5A-967E-8E91B8E0AC43}" type="presOf" srcId="{722C6BEC-D443-4F2B-AA7F-C8BCCBCD2A67}" destId="{37562042-9A27-4024-BC00-FE70EFC9FFDB}" srcOrd="0" destOrd="0" presId="urn:microsoft.com/office/officeart/2005/8/layout/vList3#2"/>
    <dgm:cxn modelId="{C0267AC9-5458-45F9-8E5A-C2D328C8FA40}" type="presParOf" srcId="{37562042-9A27-4024-BC00-FE70EFC9FFDB}" destId="{8A316C51-7316-4ACD-B712-5649C95CFBBD}" srcOrd="0" destOrd="0" presId="urn:microsoft.com/office/officeart/2005/8/layout/vList3#2"/>
    <dgm:cxn modelId="{7976532A-A69D-4C44-A023-34B121460909}" type="presParOf" srcId="{8A316C51-7316-4ACD-B712-5649C95CFBBD}" destId="{D9F85CFE-58E3-47A1-8E22-BD9458758321}" srcOrd="0" destOrd="0" presId="urn:microsoft.com/office/officeart/2005/8/layout/vList3#2"/>
    <dgm:cxn modelId="{CECBA5A0-2DE3-4B97-9633-8E7ADB46BAC3}" type="presParOf" srcId="{8A316C51-7316-4ACD-B712-5649C95CFBBD}" destId="{EED03D26-6537-445E-9B59-C3B2C2228342}" srcOrd="1" destOrd="0" presId="urn:microsoft.com/office/officeart/2005/8/layout/vList3#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ED03D26-6537-445E-9B59-C3B2C2228342}">
      <dsp:nvSpPr>
        <dsp:cNvPr id="0" name=""/>
        <dsp:cNvSpPr/>
      </dsp:nvSpPr>
      <dsp:spPr>
        <a:xfrm rot="10800000">
          <a:off x="1756183" y="1124584"/>
          <a:ext cx="6191891" cy="2856231"/>
        </a:xfrm>
        <a:prstGeom prst="homePlate">
          <a:avLst/>
        </a:prstGeom>
        <a:solidFill>
          <a:schemeClr val="dk2">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1259519" tIns="106680" rIns="199136" bIns="106680" numCol="1" spcCol="1270" anchor="ctr" anchorCtr="0">
          <a:noAutofit/>
        </a:bodyPr>
        <a:lstStyle/>
        <a:p>
          <a:pPr lvl="0" algn="ctr" defTabSz="1244600" rtl="0">
            <a:lnSpc>
              <a:spcPct val="90000"/>
            </a:lnSpc>
            <a:spcBef>
              <a:spcPct val="0"/>
            </a:spcBef>
            <a:spcAft>
              <a:spcPct val="35000"/>
            </a:spcAft>
          </a:pPr>
          <a:r>
            <a:rPr lang="en-PH" sz="2800" b="1" kern="1200" spc="600" dirty="0" smtClean="0">
              <a:solidFill>
                <a:srgbClr val="FFFF00"/>
              </a:solidFill>
              <a:latin typeface="Engravers MT" pitchFamily="18" charset="0"/>
            </a:rPr>
            <a:t>PHILIPPINES</a:t>
          </a:r>
          <a:r>
            <a:rPr lang="en-PH" sz="2400" b="1" kern="1200" dirty="0" smtClean="0">
              <a:solidFill>
                <a:srgbClr val="FFFF00"/>
              </a:solidFill>
            </a:rPr>
            <a:t>: </a:t>
          </a:r>
          <a:r>
            <a:rPr lang="en-PH" sz="2400" kern="1200" dirty="0" smtClean="0"/>
            <a:t>Key Developments in Energy Efficiency Policies and Programmes</a:t>
          </a:r>
          <a:endParaRPr lang="en-PH" sz="2400" kern="1200" dirty="0"/>
        </a:p>
      </dsp:txBody>
      <dsp:txXfrm rot="10800000">
        <a:off x="2470241" y="1124584"/>
        <a:ext cx="5477833" cy="2856231"/>
      </dsp:txXfrm>
    </dsp:sp>
    <dsp:sp modelId="{D9F85CFE-58E3-47A1-8E22-BD9458758321}">
      <dsp:nvSpPr>
        <dsp:cNvPr id="0" name=""/>
        <dsp:cNvSpPr/>
      </dsp:nvSpPr>
      <dsp:spPr>
        <a:xfrm>
          <a:off x="586325" y="1124584"/>
          <a:ext cx="2856231" cy="2856231"/>
        </a:xfrm>
        <a:prstGeom prst="ellipse">
          <a:avLst/>
        </a:prstGeom>
        <a:blipFill rotWithShape="0">
          <a:blip xmlns:r="http://schemas.openxmlformats.org/officeDocument/2006/relationships" r:embed="rId1"/>
          <a:stretch>
            <a:fillRect/>
          </a:stretch>
        </a:blipFill>
        <a:ln>
          <a:noFill/>
        </a:ln>
        <a:effectLst>
          <a:outerShdw blurRad="40000" dist="23000" dir="5400000" rotWithShape="0">
            <a:srgbClr val="000000">
              <a:alpha val="35000"/>
            </a:srgbClr>
          </a:outerShdw>
        </a:effectLst>
        <a:sp3d z="50080" prstMaterial="plastic">
          <a:bevelT w="50800" h="50800"/>
          <a:bevelB w="50800" h="50800"/>
        </a:sp3d>
      </dsp:spPr>
      <dsp:style>
        <a:lnRef idx="0">
          <a:scrgbClr r="0" g="0" b="0"/>
        </a:lnRef>
        <a:fillRef idx="1">
          <a:scrgbClr r="0" g="0" b="0"/>
        </a:fillRef>
        <a:effectRef idx="2">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2">
  <dgm:title val=""/>
  <dgm:desc val=""/>
  <dgm:catLst>
    <dgm:cat type="list" pri="14000"/>
    <dgm:cat type="convert" pri="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5410AF7-8268-49C6-BC43-28FABFCBB446}" type="datetimeFigureOut">
              <a:rPr lang="en-US" smtClean="0"/>
              <a:pPr/>
              <a:t>4/8/2015</a:t>
            </a:fld>
            <a:endParaRPr lang="en-PH"/>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5745831E-332A-4436-882B-50D5C3DBA448}" type="slidenum">
              <a:rPr lang="en-PH" smtClean="0"/>
              <a:pPr/>
              <a:t>‹#›</a:t>
            </a:fld>
            <a:endParaRPr lang="en-PH"/>
          </a:p>
        </p:txBody>
      </p:sp>
    </p:spTree>
    <p:extLst>
      <p:ext uri="{BB962C8B-B14F-4D97-AF65-F5344CB8AC3E}">
        <p14:creationId xmlns:p14="http://schemas.microsoft.com/office/powerpoint/2010/main" val="2486032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PH"/>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505F8A0-BF75-41B9-8EBE-EDA940D9DE32}" type="datetimeFigureOut">
              <a:rPr lang="en-US" smtClean="0"/>
              <a:pPr/>
              <a:t>4/8/2015</a:t>
            </a:fld>
            <a:endParaRPr lang="en-PH"/>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PH"/>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PH"/>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21EE678-232B-4845-AA39-45BDFED93F77}" type="slidenum">
              <a:rPr lang="en-PH" smtClean="0"/>
              <a:pPr/>
              <a:t>‹#›</a:t>
            </a:fld>
            <a:endParaRPr lang="en-PH"/>
          </a:p>
        </p:txBody>
      </p:sp>
    </p:spTree>
    <p:extLst>
      <p:ext uri="{BB962C8B-B14F-4D97-AF65-F5344CB8AC3E}">
        <p14:creationId xmlns:p14="http://schemas.microsoft.com/office/powerpoint/2010/main" val="2275018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1</a:t>
            </a:fld>
            <a:endParaRPr lang="en-PH"/>
          </a:p>
        </p:txBody>
      </p:sp>
    </p:spTree>
    <p:extLst>
      <p:ext uri="{BB962C8B-B14F-4D97-AF65-F5344CB8AC3E}">
        <p14:creationId xmlns:p14="http://schemas.microsoft.com/office/powerpoint/2010/main" val="38408419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10</a:t>
            </a:fld>
            <a:endParaRPr lang="en-PH"/>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11</a:t>
            </a:fld>
            <a:endParaRPr lang="en-PH"/>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2</a:t>
            </a:fld>
            <a:endParaRPr lang="en-PH"/>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3</a:t>
            </a:fld>
            <a:endParaRPr lang="en-PH"/>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4</a:t>
            </a:fld>
            <a:endParaRPr lang="en-PH"/>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1"/>
            <a:endParaRPr lang="en-PH" b="0" baseline="0" dirty="0" smtClean="0"/>
          </a:p>
          <a:p>
            <a:pPr lvl="1"/>
            <a:endParaRPr lang="en-PH" b="0"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5</a:t>
            </a:fld>
            <a:endParaRPr lang="en-PH"/>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6</a:t>
            </a:fld>
            <a:endParaRPr lang="en-PH"/>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7</a:t>
            </a:fld>
            <a:endParaRPr lang="en-PH"/>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8</a:t>
            </a:fld>
            <a:endParaRPr lang="en-PH"/>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1"/>
            <a:endParaRPr lang="en-PH" dirty="0"/>
          </a:p>
        </p:txBody>
      </p:sp>
      <p:sp>
        <p:nvSpPr>
          <p:cNvPr id="4" name="Slide Number Placeholder 3"/>
          <p:cNvSpPr>
            <a:spLocks noGrp="1"/>
          </p:cNvSpPr>
          <p:nvPr>
            <p:ph type="sldNum" sz="quarter" idx="10"/>
          </p:nvPr>
        </p:nvSpPr>
        <p:spPr/>
        <p:txBody>
          <a:bodyPr/>
          <a:lstStyle/>
          <a:p>
            <a:fld id="{821EE678-232B-4845-AA39-45BDFED93F77}" type="slidenum">
              <a:rPr lang="en-PH" smtClean="0"/>
              <a:pPr/>
              <a:t>9</a:t>
            </a:fld>
            <a:endParaRPr lang="en-PH"/>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PH"/>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PH"/>
          </a:p>
        </p:txBody>
      </p:sp>
      <p:sp>
        <p:nvSpPr>
          <p:cNvPr id="4"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PH"/>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28600"/>
            <a:ext cx="8229600" cy="762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fld id="{B9A8DFCD-EF7D-4F2F-8B10-090053D94DA1}" type="datetimeFigureOut">
              <a:rPr lang="en-US" smtClean="0"/>
              <a:pPr/>
              <a:t>4/8/2015</a:t>
            </a:fld>
            <a:endParaRPr lang="en-PH"/>
          </a:p>
        </p:txBody>
      </p:sp>
      <p:sp>
        <p:nvSpPr>
          <p:cNvPr id="8" name="Rectangle 5"/>
          <p:cNvSpPr>
            <a:spLocks noGrp="1" noChangeArrowheads="1"/>
          </p:cNvSpPr>
          <p:nvPr>
            <p:ph type="ftr" sz="quarter" idx="11"/>
          </p:nvPr>
        </p:nvSpPr>
        <p:spPr>
          <a:ln/>
        </p:spPr>
        <p:txBody>
          <a:bodyPr/>
          <a:lstStyle>
            <a:lvl1pPr>
              <a:defRPr/>
            </a:lvl1pPr>
          </a:lstStyle>
          <a:p>
            <a:endParaRPr lang="en-PH"/>
          </a:p>
        </p:txBody>
      </p:sp>
      <p:sp>
        <p:nvSpPr>
          <p:cNvPr id="9" name="Rectangle 6"/>
          <p:cNvSpPr>
            <a:spLocks noGrp="1" noChangeArrowheads="1"/>
          </p:cNvSpPr>
          <p:nvPr>
            <p:ph type="sldNum" sz="quarter" idx="12"/>
          </p:nvPr>
        </p:nvSpPr>
        <p:spPr>
          <a:ln/>
        </p:spPr>
        <p:txBody>
          <a:bodyPr/>
          <a:lstStyle>
            <a:lvl1pPr>
              <a:defRPr/>
            </a:lvl1pPr>
          </a:lstStyle>
          <a:p>
            <a:fld id="{D9A49315-7CA1-4CB5-88F8-5A008DB91E6B}" type="slidenum">
              <a:rPr lang="en-PH" smtClean="0"/>
              <a:pPr/>
              <a:t>‹#›</a:t>
            </a:fld>
            <a:endParaRPr lang="en-PH"/>
          </a:p>
        </p:txBody>
      </p:sp>
    </p:spTree>
  </p:cSld>
  <p:clrMapOvr>
    <a:masterClrMapping/>
  </p:clrMapOvr>
  <p:transition spd="med">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B9A8DFCD-EF7D-4F2F-8B10-090053D94DA1}" type="datetimeFigureOut">
              <a:rPr lang="en-US" smtClean="0"/>
              <a:pPr/>
              <a:t>4/8/2015</a:t>
            </a:fld>
            <a:endParaRPr lang="en-PH"/>
          </a:p>
        </p:txBody>
      </p:sp>
      <p:sp>
        <p:nvSpPr>
          <p:cNvPr id="7" name="Rectangle 5"/>
          <p:cNvSpPr>
            <a:spLocks noGrp="1" noChangeArrowheads="1"/>
          </p:cNvSpPr>
          <p:nvPr>
            <p:ph type="ftr" sz="quarter" idx="11"/>
          </p:nvPr>
        </p:nvSpPr>
        <p:spPr>
          <a:ln/>
        </p:spPr>
        <p:txBody>
          <a:bodyPr/>
          <a:lstStyle>
            <a:lvl1pPr>
              <a:defRPr/>
            </a:lvl1pPr>
          </a:lstStyle>
          <a:p>
            <a:endParaRPr lang="en-PH"/>
          </a:p>
        </p:txBody>
      </p:sp>
      <p:sp>
        <p:nvSpPr>
          <p:cNvPr id="8" name="Rectangle 6"/>
          <p:cNvSpPr>
            <a:spLocks noGrp="1" noChangeArrowheads="1"/>
          </p:cNvSpPr>
          <p:nvPr>
            <p:ph type="sldNum" sz="quarter" idx="12"/>
          </p:nvPr>
        </p:nvSpPr>
        <p:spPr>
          <a:ln/>
        </p:spPr>
        <p:txBody>
          <a:bodyPr/>
          <a:lstStyle>
            <a:lvl1pPr>
              <a:defRPr/>
            </a:lvl1pPr>
          </a:lstStyle>
          <a:p>
            <a:fld id="{D9A49315-7CA1-4CB5-88F8-5A008DB91E6B}" type="slidenum">
              <a:rPr lang="en-PH" smtClean="0"/>
              <a:pPr/>
              <a:t>‹#›</a:t>
            </a:fld>
            <a:endParaRPr lang="en-PH"/>
          </a:p>
        </p:txBody>
      </p:sp>
    </p:spTree>
  </p:cSld>
  <p:clrMapOvr>
    <a:masterClrMapping/>
  </p:clrMapOvr>
  <p:transition spd="med">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762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38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Rectangle 4"/>
          <p:cNvSpPr>
            <a:spLocks noGrp="1" noChangeArrowheads="1"/>
          </p:cNvSpPr>
          <p:nvPr>
            <p:ph type="dt" sz="half" idx="10"/>
          </p:nvPr>
        </p:nvSpPr>
        <p:spPr>
          <a:ln/>
        </p:spPr>
        <p:txBody>
          <a:bodyPr/>
          <a:lstStyle>
            <a:lvl1pPr>
              <a:defRPr/>
            </a:lvl1pPr>
          </a:lstStyle>
          <a:p>
            <a:fld id="{B9A8DFCD-EF7D-4F2F-8B10-090053D94DA1}" type="datetimeFigureOut">
              <a:rPr lang="en-US" smtClean="0"/>
              <a:pPr/>
              <a:t>4/8/2015</a:t>
            </a:fld>
            <a:endParaRPr lang="en-PH"/>
          </a:p>
        </p:txBody>
      </p:sp>
      <p:sp>
        <p:nvSpPr>
          <p:cNvPr id="7" name="Rectangle 5"/>
          <p:cNvSpPr>
            <a:spLocks noGrp="1" noChangeArrowheads="1"/>
          </p:cNvSpPr>
          <p:nvPr>
            <p:ph type="ftr" sz="quarter" idx="11"/>
          </p:nvPr>
        </p:nvSpPr>
        <p:spPr>
          <a:ln/>
        </p:spPr>
        <p:txBody>
          <a:bodyPr/>
          <a:lstStyle>
            <a:lvl1pPr>
              <a:defRPr/>
            </a:lvl1pPr>
          </a:lstStyle>
          <a:p>
            <a:endParaRPr lang="en-PH"/>
          </a:p>
        </p:txBody>
      </p:sp>
      <p:sp>
        <p:nvSpPr>
          <p:cNvPr id="8" name="Rectangle 6"/>
          <p:cNvSpPr>
            <a:spLocks noGrp="1" noChangeArrowheads="1"/>
          </p:cNvSpPr>
          <p:nvPr>
            <p:ph type="sldNum" sz="quarter" idx="12"/>
          </p:nvPr>
        </p:nvSpPr>
        <p:spPr>
          <a:ln/>
        </p:spPr>
        <p:txBody>
          <a:bodyPr/>
          <a:lstStyle>
            <a:lvl1pPr>
              <a:defRPr/>
            </a:lvl1pPr>
          </a:lstStyle>
          <a:p>
            <a:fld id="{D9A49315-7CA1-4CB5-88F8-5A008DB91E6B}" type="slidenum">
              <a:rPr lang="en-PH" smtClean="0"/>
              <a:pPr/>
              <a:t>‹#›</a:t>
            </a:fld>
            <a:endParaRPr lang="en-PH"/>
          </a:p>
        </p:txBody>
      </p:sp>
    </p:spTree>
  </p:cSld>
  <p:clrMapOvr>
    <a:masterClrMapping/>
  </p:clrMapOvr>
  <p:transition spd="med">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5" descr="Burnham_PEEP_Sticker_4x5 copy.jpg"/>
          <p:cNvPicPr>
            <a:picLocks noChangeAspect="1"/>
          </p:cNvPicPr>
          <p:nvPr/>
        </p:nvPicPr>
        <p:blipFill>
          <a:blip r:embed="rId2" cstate="print">
            <a:clrChange>
              <a:clrFrom>
                <a:srgbClr val="FFFFFF"/>
              </a:clrFrom>
              <a:clrTo>
                <a:srgbClr val="FFFFFF">
                  <a:alpha val="0"/>
                </a:srgbClr>
              </a:clrTo>
            </a:clrChange>
          </a:blip>
          <a:srcRect b="21667"/>
          <a:stretch>
            <a:fillRect/>
          </a:stretch>
        </p:blipFill>
        <p:spPr bwMode="auto">
          <a:xfrm>
            <a:off x="76200" y="5715000"/>
            <a:ext cx="1089025"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PH"/>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PH"/>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PH"/>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7"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8" name="Footer Placeholder 4"/>
          <p:cNvSpPr>
            <a:spLocks noGrp="1"/>
          </p:cNvSpPr>
          <p:nvPr>
            <p:ph type="ftr" sz="quarter" idx="11"/>
          </p:nvPr>
        </p:nvSpPr>
        <p:spPr/>
        <p:txBody>
          <a:bodyPr/>
          <a:lstStyle>
            <a:lvl1pPr>
              <a:defRPr/>
            </a:lvl1pPr>
          </a:lstStyle>
          <a:p>
            <a:endParaRPr lang="en-PH"/>
          </a:p>
        </p:txBody>
      </p:sp>
      <p:sp>
        <p:nvSpPr>
          <p:cNvPr id="9"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6" descr="Burnham_PEEP_Sticker_4x5 copy.jpg"/>
          <p:cNvPicPr>
            <a:picLocks noChangeAspect="1"/>
          </p:cNvPicPr>
          <p:nvPr/>
        </p:nvPicPr>
        <p:blipFill>
          <a:blip r:embed="rId2" cstate="print">
            <a:clrChange>
              <a:clrFrom>
                <a:srgbClr val="FFFFFF"/>
              </a:clrFrom>
              <a:clrTo>
                <a:srgbClr val="FFFFFF">
                  <a:alpha val="0"/>
                </a:srgbClr>
              </a:clrTo>
            </a:clrChange>
          </a:blip>
          <a:srcRect b="21667"/>
          <a:stretch>
            <a:fillRect/>
          </a:stretch>
        </p:blipFill>
        <p:spPr bwMode="auto">
          <a:xfrm>
            <a:off x="76200" y="5715000"/>
            <a:ext cx="1089025" cy="1066800"/>
          </a:xfrm>
          <a:prstGeom prst="rect">
            <a:avLst/>
          </a:prstGeom>
          <a:noFill/>
          <a:ln w="9525">
            <a:noFill/>
            <a:miter lim="800000"/>
            <a:headEnd/>
            <a:tailEnd/>
          </a:ln>
        </p:spPr>
      </p:pic>
      <p:sp>
        <p:nvSpPr>
          <p:cNvPr id="2" name="Title 1"/>
          <p:cNvSpPr>
            <a:spLocks noGrp="1"/>
          </p:cNvSpPr>
          <p:nvPr>
            <p:ph type="title"/>
          </p:nvPr>
        </p:nvSpPr>
        <p:spPr/>
        <p:txBody>
          <a:bodyPr/>
          <a:lstStyle/>
          <a:p>
            <a:r>
              <a:rPr lang="en-US" smtClean="0"/>
              <a:t>Click to edit Master title style</a:t>
            </a:r>
            <a:endParaRPr lang="en-PH"/>
          </a:p>
        </p:txBody>
      </p:sp>
      <p:sp>
        <p:nvSpPr>
          <p:cNvPr id="4"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11"/>
          </p:nvPr>
        </p:nvSpPr>
        <p:spPr/>
        <p:txBody>
          <a:bodyPr/>
          <a:lstStyle>
            <a:lvl1pPr>
              <a:defRPr/>
            </a:lvl1pPr>
          </a:lstStyle>
          <a:p>
            <a:endParaRPr lang="en-PH"/>
          </a:p>
        </p:txBody>
      </p:sp>
      <p:sp>
        <p:nvSpPr>
          <p:cNvPr id="6"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5" descr="Burnham_PEEP_Sticker_4x5 copy.jpg"/>
          <p:cNvPicPr>
            <a:picLocks noChangeAspect="1"/>
          </p:cNvPicPr>
          <p:nvPr/>
        </p:nvPicPr>
        <p:blipFill>
          <a:blip r:embed="rId2" cstate="print">
            <a:clrChange>
              <a:clrFrom>
                <a:srgbClr val="FFFFFF"/>
              </a:clrFrom>
              <a:clrTo>
                <a:srgbClr val="FFFFFF">
                  <a:alpha val="0"/>
                </a:srgbClr>
              </a:clrTo>
            </a:clrChange>
          </a:blip>
          <a:srcRect b="21667"/>
          <a:stretch>
            <a:fillRect/>
          </a:stretch>
        </p:blipFill>
        <p:spPr bwMode="auto">
          <a:xfrm>
            <a:off x="76200" y="5715000"/>
            <a:ext cx="1089025" cy="1066800"/>
          </a:xfrm>
          <a:prstGeom prst="rect">
            <a:avLst/>
          </a:prstGeom>
          <a:noFill/>
          <a:ln w="9525">
            <a:noFill/>
            <a:miter lim="800000"/>
            <a:headEnd/>
            <a:tailEnd/>
          </a:ln>
        </p:spPr>
      </p:pic>
      <p:sp>
        <p:nvSpPr>
          <p:cNvPr id="3"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4" name="Footer Placeholder 4"/>
          <p:cNvSpPr>
            <a:spLocks noGrp="1"/>
          </p:cNvSpPr>
          <p:nvPr>
            <p:ph type="ftr" sz="quarter" idx="11"/>
          </p:nvPr>
        </p:nvSpPr>
        <p:spPr/>
        <p:txBody>
          <a:bodyPr/>
          <a:lstStyle>
            <a:lvl1pPr>
              <a:defRPr/>
            </a:lvl1pPr>
          </a:lstStyle>
          <a:p>
            <a:endParaRPr lang="en-PH"/>
          </a:p>
        </p:txBody>
      </p:sp>
      <p:sp>
        <p:nvSpPr>
          <p:cNvPr id="5"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PH"/>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PH"/>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PH"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B9A8DFCD-EF7D-4F2F-8B10-090053D94DA1}" type="datetimeFigureOut">
              <a:rPr lang="en-US" smtClean="0"/>
              <a:pPr/>
              <a:t>4/8/2015</a:t>
            </a:fld>
            <a:endParaRPr lang="en-PH"/>
          </a:p>
        </p:txBody>
      </p:sp>
      <p:sp>
        <p:nvSpPr>
          <p:cNvPr id="6" name="Footer Placeholder 4"/>
          <p:cNvSpPr>
            <a:spLocks noGrp="1"/>
          </p:cNvSpPr>
          <p:nvPr>
            <p:ph type="ftr" sz="quarter" idx="11"/>
          </p:nvPr>
        </p:nvSpPr>
        <p:spPr/>
        <p:txBody>
          <a:bodyPr/>
          <a:lstStyle>
            <a:lvl1pPr>
              <a:defRPr/>
            </a:lvl1pPr>
          </a:lstStyle>
          <a:p>
            <a:endParaRPr lang="en-PH"/>
          </a:p>
        </p:txBody>
      </p:sp>
      <p:sp>
        <p:nvSpPr>
          <p:cNvPr id="7" name="Slide Number Placeholder 5"/>
          <p:cNvSpPr>
            <a:spLocks noGrp="1"/>
          </p:cNvSpPr>
          <p:nvPr>
            <p:ph type="sldNum" sz="quarter" idx="12"/>
          </p:nvPr>
        </p:nvSpPr>
        <p:spPr/>
        <p:txBody>
          <a:bodyPr/>
          <a:lstStyle>
            <a:lvl1pPr>
              <a:defRPr/>
            </a:lvl1pPr>
          </a:lstStyle>
          <a:p>
            <a:fld id="{D9A49315-7CA1-4CB5-88F8-5A008DB91E6B}" type="slidenum">
              <a:rPr lang="en-PH" smtClean="0"/>
              <a:pPr/>
              <a:t>‹#›</a:t>
            </a:fld>
            <a:endParaRPr lang="en-PH"/>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PH" smtClean="0"/>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PH"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fld id="{B9A8DFCD-EF7D-4F2F-8B10-090053D94DA1}" type="datetimeFigureOut">
              <a:rPr lang="en-US" smtClean="0"/>
              <a:pPr/>
              <a:t>4/8/2015</a:t>
            </a:fld>
            <a:endParaRPr lang="en-PH"/>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endParaRPr lang="en-PH"/>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fld id="{D9A49315-7CA1-4CB5-88F8-5A008DB91E6B}" type="slidenum">
              <a:rPr lang="en-PH" smtClean="0"/>
              <a:pPr/>
              <a:t>‹#›</a:t>
            </a:fld>
            <a:endParaRPr lang="en-PH"/>
          </a:p>
        </p:txBody>
      </p:sp>
    </p:spTree>
  </p:cSld>
  <p:clrMap bg1="lt1" tx1="dk1" bg2="lt2" tx2="dk2" accent1="accent1" accent2="accent2" accent3="accent3" accent4="accent4" accent5="accent5" accent6="accent6" hlink="hlink" folHlink="folHlink"/>
  <p:sldLayoutIdLst>
    <p:sldLayoutId id="2147484057" r:id="rId1"/>
    <p:sldLayoutId id="2147484058" r:id="rId2"/>
    <p:sldLayoutId id="2147484059" r:id="rId3"/>
    <p:sldLayoutId id="2147484060" r:id="rId4"/>
    <p:sldLayoutId id="2147484061" r:id="rId5"/>
    <p:sldLayoutId id="2147484062" r:id="rId6"/>
    <p:sldLayoutId id="2147484063" r:id="rId7"/>
    <p:sldLayoutId id="2147484064" r:id="rId8"/>
    <p:sldLayoutId id="2147484065" r:id="rId9"/>
    <p:sldLayoutId id="2147484066" r:id="rId10"/>
    <p:sldLayoutId id="2147484067" r:id="rId11"/>
    <p:sldLayoutId id="2147484068" r:id="rId12"/>
    <p:sldLayoutId id="2147484069" r:id="rId13"/>
    <p:sldLayoutId id="2147484070" r:id="rId14"/>
  </p:sldLayoutIdLst>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0.jpeg"/><Relationship Id="rId4" Type="http://schemas.openxmlformats.org/officeDocument/2006/relationships/image" Target="../media/image19.jpeg"/></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s>
</file>

<file path=ppt/slides/_rels/slide1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5"/>
          <p:cNvSpPr/>
          <p:nvPr/>
        </p:nvSpPr>
        <p:spPr>
          <a:xfrm>
            <a:off x="1371600" y="0"/>
            <a:ext cx="2514600" cy="6858000"/>
          </a:xfrm>
          <a:prstGeom prst="rect">
            <a:avLst/>
          </a:prstGeom>
          <a:ln>
            <a:no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p>
        </p:txBody>
      </p:sp>
      <p:sp>
        <p:nvSpPr>
          <p:cNvPr id="7" name="TextBox 6"/>
          <p:cNvSpPr txBox="1"/>
          <p:nvPr/>
        </p:nvSpPr>
        <p:spPr>
          <a:xfrm>
            <a:off x="1600200" y="6096000"/>
            <a:ext cx="2057400" cy="553998"/>
          </a:xfrm>
          <a:prstGeom prst="rect">
            <a:avLst/>
          </a:prstGeom>
          <a:noFill/>
        </p:spPr>
        <p:txBody>
          <a:bodyPr wrap="square" rtlCol="0">
            <a:spAutoFit/>
          </a:bodyPr>
          <a:lstStyle/>
          <a:p>
            <a:r>
              <a:rPr lang="en-PH" sz="1400" b="1" spc="300" dirty="0" smtClean="0">
                <a:solidFill>
                  <a:schemeClr val="tx1">
                    <a:lumMod val="65000"/>
                    <a:lumOff val="35000"/>
                  </a:schemeClr>
                </a:solidFill>
              </a:rPr>
              <a:t>APEC - EGEEC</a:t>
            </a:r>
            <a:endParaRPr lang="en-PH" sz="1000" b="1" spc="300" dirty="0" smtClean="0">
              <a:solidFill>
                <a:schemeClr val="tx1">
                  <a:lumMod val="65000"/>
                  <a:lumOff val="35000"/>
                </a:schemeClr>
              </a:solidFill>
            </a:endParaRPr>
          </a:p>
          <a:p>
            <a:r>
              <a:rPr lang="en-PH" sz="800" b="1" dirty="0" smtClean="0">
                <a:solidFill>
                  <a:schemeClr val="tx1">
                    <a:lumMod val="65000"/>
                    <a:lumOff val="35000"/>
                  </a:schemeClr>
                </a:solidFill>
              </a:rPr>
              <a:t>MARCH 25, 2015</a:t>
            </a:r>
          </a:p>
          <a:p>
            <a:r>
              <a:rPr lang="en-PH" sz="800" b="1" dirty="0" smtClean="0">
                <a:solidFill>
                  <a:schemeClr val="tx1">
                    <a:lumMod val="65000"/>
                    <a:lumOff val="35000"/>
                  </a:schemeClr>
                </a:solidFill>
              </a:rPr>
              <a:t>SINGAPORE</a:t>
            </a:r>
            <a:endParaRPr lang="en-PH" sz="800" b="1" dirty="0">
              <a:solidFill>
                <a:schemeClr val="tx1">
                  <a:lumMod val="65000"/>
                  <a:lumOff val="35000"/>
                </a:schemeClr>
              </a:solidFill>
            </a:endParaRPr>
          </a:p>
        </p:txBody>
      </p:sp>
      <p:graphicFrame>
        <p:nvGraphicFramePr>
          <p:cNvPr id="18" name="Diagram 17"/>
          <p:cNvGraphicFramePr/>
          <p:nvPr/>
        </p:nvGraphicFramePr>
        <p:xfrm>
          <a:off x="228600" y="838200"/>
          <a:ext cx="8534400" cy="5105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228600" y="704910"/>
          <a:ext cx="7162800" cy="4781490"/>
        </p:xfrm>
        <a:graphic>
          <a:graphicData uri="http://schemas.openxmlformats.org/drawingml/2006/table">
            <a:tbl>
              <a:tblPr firstRow="1" bandRow="1">
                <a:tableStyleId>{17292A2E-F333-43FB-9621-5CBBE7FDCDCB}</a:tableStyleId>
              </a:tblPr>
              <a:tblGrid>
                <a:gridCol w="2944707"/>
                <a:gridCol w="4218093"/>
              </a:tblGrid>
              <a:tr h="487660">
                <a:tc>
                  <a:txBody>
                    <a:bodyPr/>
                    <a:lstStyle/>
                    <a:p>
                      <a:pPr algn="ctr"/>
                      <a:r>
                        <a:rPr lang="en-PH" dirty="0" smtClean="0"/>
                        <a:t>SECTOR</a:t>
                      </a:r>
                      <a:endParaRPr lang="en-PH" dirty="0"/>
                    </a:p>
                  </a:txBody>
                  <a:tcPr/>
                </a:tc>
                <a:tc>
                  <a:txBody>
                    <a:bodyPr/>
                    <a:lstStyle/>
                    <a:p>
                      <a:pPr algn="ctr"/>
                      <a:r>
                        <a:rPr lang="en-PH" dirty="0" smtClean="0"/>
                        <a:t>TARGET MILESTONES</a:t>
                      </a:r>
                      <a:endParaRPr lang="en-PH" dirty="0"/>
                    </a:p>
                  </a:txBody>
                  <a:tcPr/>
                </a:tc>
              </a:tr>
              <a:tr h="841714">
                <a:tc rowSpan="6">
                  <a:txBody>
                    <a:bodyPr/>
                    <a:lstStyle/>
                    <a:p>
                      <a:pPr algn="ctr"/>
                      <a:r>
                        <a:rPr lang="en-PH" sz="2800" u="none" spc="600" baseline="0" dirty="0" smtClean="0"/>
                        <a:t>Commercial &amp; Government </a:t>
                      </a:r>
                      <a:r>
                        <a:rPr lang="en-PH" sz="2800" u="sng" spc="600" baseline="0" dirty="0" smtClean="0"/>
                        <a:t>Buildings</a:t>
                      </a:r>
                      <a:endParaRPr lang="en-PH" sz="2800" b="1" u="sng" spc="600" dirty="0"/>
                    </a:p>
                  </a:txBody>
                  <a:tcPr anchor="ctr"/>
                </a:tc>
                <a:tc>
                  <a:txBody>
                    <a:bodyPr/>
                    <a:lstStyle/>
                    <a:p>
                      <a:pPr>
                        <a:buFont typeface="Wingdings" pitchFamily="2" charset="2"/>
                        <a:buChar char="v"/>
                      </a:pPr>
                      <a:r>
                        <a:rPr lang="en-PH" dirty="0" smtClean="0"/>
                        <a:t> Compliance to designate Company’s Energy</a:t>
                      </a:r>
                      <a:r>
                        <a:rPr lang="en-PH" baseline="0" dirty="0" smtClean="0"/>
                        <a:t> Manager or </a:t>
                      </a:r>
                      <a:r>
                        <a:rPr lang="en-PH" baseline="0" dirty="0" err="1" smtClean="0"/>
                        <a:t>Enercon</a:t>
                      </a:r>
                      <a:r>
                        <a:rPr lang="en-PH" baseline="0" dirty="0" smtClean="0"/>
                        <a:t> Officer </a:t>
                      </a:r>
                      <a:r>
                        <a:rPr lang="en-PH" baseline="0" dirty="0" smtClean="0">
                          <a:solidFill>
                            <a:srgbClr val="FF0000"/>
                          </a:solidFill>
                        </a:rPr>
                        <a:t>*</a:t>
                      </a:r>
                      <a:endParaRPr lang="en-PH" dirty="0">
                        <a:solidFill>
                          <a:srgbClr val="FF0000"/>
                        </a:solidFill>
                        <a:latin typeface="+mn-lt"/>
                      </a:endParaRPr>
                    </a:p>
                  </a:txBody>
                  <a:tcPr/>
                </a:tc>
              </a:tr>
              <a:tr h="480316">
                <a:tc vMerge="1">
                  <a:txBody>
                    <a:bodyPr/>
                    <a:lstStyle/>
                    <a:p>
                      <a:endParaRPr lang="en-PH" dirty="0"/>
                    </a:p>
                  </a:txBody>
                  <a:tcPr/>
                </a:tc>
                <a:tc>
                  <a:txBody>
                    <a:bodyPr/>
                    <a:lstStyle/>
                    <a:p>
                      <a:pPr>
                        <a:buFont typeface="Wingdings" pitchFamily="2" charset="2"/>
                        <a:buChar char="v"/>
                      </a:pPr>
                      <a:r>
                        <a:rPr lang="en-PH" dirty="0" smtClean="0"/>
                        <a:t> Develop Energy Benchmark for Buildings</a:t>
                      </a:r>
                      <a:endParaRPr lang="en-PH" dirty="0">
                        <a:latin typeface="+mn-lt"/>
                      </a:endParaRPr>
                    </a:p>
                  </a:txBody>
                  <a:tcPr/>
                </a:tc>
              </a:tr>
              <a:tr h="685800">
                <a:tc vMerge="1">
                  <a:txBody>
                    <a:bodyPr/>
                    <a:lstStyle/>
                    <a:p>
                      <a:endParaRPr lang="en-PH" dirty="0"/>
                    </a:p>
                  </a:txBody>
                  <a:tcPr/>
                </a:tc>
                <a:tc>
                  <a:txBody>
                    <a:bodyPr/>
                    <a:lstStyle/>
                    <a:p>
                      <a:pPr>
                        <a:buFont typeface="Wingdings" pitchFamily="2" charset="2"/>
                        <a:buChar char="v"/>
                      </a:pPr>
                      <a:r>
                        <a:rPr lang="en-PH" dirty="0" smtClean="0"/>
                        <a:t> Promote adoption of</a:t>
                      </a:r>
                      <a:r>
                        <a:rPr lang="en-PH" baseline="0" dirty="0" smtClean="0"/>
                        <a:t> “Guidelines on Energy Conserving Design in Buildings and Utility Systems” </a:t>
                      </a:r>
                      <a:r>
                        <a:rPr lang="en-PH" sz="1800" dirty="0" smtClean="0">
                          <a:solidFill>
                            <a:srgbClr val="FF0000"/>
                          </a:solidFill>
                        </a:rPr>
                        <a:t>*</a:t>
                      </a:r>
                      <a:endParaRPr lang="en-PH" dirty="0">
                        <a:solidFill>
                          <a:srgbClr val="FF0000"/>
                        </a:solidFill>
                        <a:latin typeface="+mn-lt"/>
                      </a:endParaRPr>
                    </a:p>
                  </a:txBody>
                  <a:tcPr/>
                </a:tc>
              </a:tr>
              <a:tr h="685800">
                <a:tc vMerge="1">
                  <a:txBody>
                    <a:bodyPr/>
                    <a:lstStyle/>
                    <a:p>
                      <a:endParaRPr lang="en-PH" dirty="0"/>
                    </a:p>
                  </a:txBody>
                  <a:tcPr/>
                </a:tc>
                <a:tc>
                  <a:txBody>
                    <a:bodyPr/>
                    <a:lstStyle/>
                    <a:p>
                      <a:pPr>
                        <a:buFont typeface="Wingdings" pitchFamily="2" charset="2"/>
                        <a:buChar char="v"/>
                      </a:pPr>
                      <a:r>
                        <a:rPr lang="en-PH" dirty="0" smtClean="0"/>
                        <a:t> Promote ESCOs and</a:t>
                      </a:r>
                      <a:r>
                        <a:rPr lang="en-PH" baseline="0" dirty="0" smtClean="0"/>
                        <a:t> financing model</a:t>
                      </a:r>
                      <a:r>
                        <a:rPr lang="en-PH" dirty="0" smtClean="0"/>
                        <a:t> in Government retrofit projects </a:t>
                      </a:r>
                      <a:r>
                        <a:rPr lang="en-PH" sz="1800" dirty="0" smtClean="0">
                          <a:solidFill>
                            <a:srgbClr val="FF0000"/>
                          </a:solidFill>
                        </a:rPr>
                        <a:t>*</a:t>
                      </a:r>
                      <a:endParaRPr lang="en-PH" dirty="0">
                        <a:solidFill>
                          <a:srgbClr val="FF0000"/>
                        </a:solidFill>
                        <a:latin typeface="+mn-lt"/>
                      </a:endParaRPr>
                    </a:p>
                  </a:txBody>
                  <a:tcPr/>
                </a:tc>
              </a:tr>
              <a:tr h="457200">
                <a:tc vMerge="1">
                  <a:txBody>
                    <a:bodyPr/>
                    <a:lstStyle/>
                    <a:p>
                      <a:endParaRPr lang="en-PH" dirty="0"/>
                    </a:p>
                  </a:txBody>
                  <a:tcPr/>
                </a:tc>
                <a:tc>
                  <a:txBody>
                    <a:bodyPr/>
                    <a:lstStyle/>
                    <a:p>
                      <a:pPr>
                        <a:buFont typeface="Wingdings" pitchFamily="2" charset="2"/>
                        <a:buChar char="v"/>
                      </a:pPr>
                      <a:r>
                        <a:rPr lang="en-PH" dirty="0" smtClean="0"/>
                        <a:t> Promote Green Building</a:t>
                      </a:r>
                      <a:r>
                        <a:rPr lang="en-PH" baseline="0" dirty="0" smtClean="0"/>
                        <a:t> Rating System </a:t>
                      </a:r>
                      <a:r>
                        <a:rPr lang="en-PH" sz="1800" dirty="0" smtClean="0">
                          <a:solidFill>
                            <a:srgbClr val="FF0000"/>
                          </a:solidFill>
                        </a:rPr>
                        <a:t>*</a:t>
                      </a:r>
                      <a:endParaRPr lang="en-PH" dirty="0">
                        <a:solidFill>
                          <a:srgbClr val="FF0000"/>
                        </a:solidFill>
                        <a:latin typeface="+mn-lt"/>
                      </a:endParaRPr>
                    </a:p>
                  </a:txBody>
                  <a:tcPr/>
                </a:tc>
              </a:tr>
              <a:tr h="716282">
                <a:tc vMerge="1">
                  <a:txBody>
                    <a:bodyPr/>
                    <a:lstStyle/>
                    <a:p>
                      <a:pPr algn="ctr"/>
                      <a:endParaRPr lang="en-PH" sz="2800" b="1" spc="600" dirty="0"/>
                    </a:p>
                  </a:txBody>
                  <a:tcPr anchor="ctr"/>
                </a:tc>
                <a:tc>
                  <a:txBody>
                    <a:bodyPr/>
                    <a:lstStyle/>
                    <a:p>
                      <a:pPr marL="0" marR="0" indent="0" algn="l" defTabSz="914400" rtl="0" eaLnBrk="1" fontAlgn="auto" latinLnBrk="0" hangingPunct="1">
                        <a:lnSpc>
                          <a:spcPct val="100000"/>
                        </a:lnSpc>
                        <a:spcBef>
                          <a:spcPts val="0"/>
                        </a:spcBef>
                        <a:spcAft>
                          <a:spcPts val="0"/>
                        </a:spcAft>
                        <a:buClr>
                          <a:srgbClr val="000000"/>
                        </a:buClr>
                        <a:buSzTx/>
                        <a:buFont typeface="Wingdings" pitchFamily="2" charset="2"/>
                        <a:buChar char="v"/>
                        <a:tabLst/>
                        <a:defRPr/>
                      </a:pPr>
                      <a:r>
                        <a:rPr lang="en-PH" dirty="0" smtClean="0"/>
                        <a:t> </a:t>
                      </a:r>
                      <a:r>
                        <a:rPr kumimoji="0" lang="en-US" sz="1800" u="none" strike="noStrike" cap="none" normalizeH="0" baseline="0" dirty="0" smtClean="0">
                          <a:ln>
                            <a:noFill/>
                          </a:ln>
                          <a:effectLst/>
                        </a:rPr>
                        <a:t>Reformulate group to oversee EE measures in Building Code</a:t>
                      </a:r>
                    </a:p>
                    <a:p>
                      <a:pPr>
                        <a:buClr>
                          <a:srgbClr val="000000"/>
                        </a:buClr>
                        <a:buFont typeface="Arial" pitchFamily="34" charset="0"/>
                        <a:buChar char="•"/>
                      </a:pPr>
                      <a:endParaRPr lang="en-PH" dirty="0">
                        <a:solidFill>
                          <a:srgbClr val="FF0000"/>
                        </a:solidFill>
                        <a:latin typeface="+mn-lt"/>
                      </a:endParaRPr>
                    </a:p>
                  </a:txBody>
                  <a:tcPr/>
                </a:tc>
              </a:tr>
            </a:tbl>
          </a:graphicData>
        </a:graphic>
      </p:graphicFrame>
      <p:sp>
        <p:nvSpPr>
          <p:cNvPr id="6" name="TextBox 5"/>
          <p:cNvSpPr txBox="1"/>
          <p:nvPr/>
        </p:nvSpPr>
        <p:spPr>
          <a:xfrm>
            <a:off x="838200" y="228600"/>
            <a:ext cx="6172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PH" b="1" dirty="0" smtClean="0">
                <a:solidFill>
                  <a:schemeClr val="bg1"/>
                </a:solidFill>
              </a:rPr>
              <a:t>EE &amp; C ROADMAP:  </a:t>
            </a:r>
            <a:r>
              <a:rPr lang="en-PH" sz="2000" b="1" dirty="0" smtClean="0">
                <a:solidFill>
                  <a:srgbClr val="FFFF00"/>
                </a:solidFill>
                <a:effectLst>
                  <a:outerShdw blurRad="38100" dist="38100" dir="2700000" algn="tl">
                    <a:srgbClr val="000000">
                      <a:alpha val="43137"/>
                    </a:srgbClr>
                  </a:outerShdw>
                </a:effectLst>
              </a:rPr>
              <a:t>MILESTONES</a:t>
            </a:r>
            <a:r>
              <a:rPr lang="en-PH" sz="2000" b="1" dirty="0" smtClean="0">
                <a:solidFill>
                  <a:schemeClr val="bg1"/>
                </a:solidFill>
                <a:effectLst>
                  <a:outerShdw blurRad="38100" dist="38100" dir="2700000" algn="tl">
                    <a:srgbClr val="000000">
                      <a:alpha val="43137"/>
                    </a:srgbClr>
                  </a:outerShdw>
                </a:effectLst>
              </a:rPr>
              <a:t> </a:t>
            </a:r>
            <a:r>
              <a:rPr lang="en-PH" b="1" dirty="0" smtClean="0">
                <a:solidFill>
                  <a:schemeClr val="bg1"/>
                </a:solidFill>
              </a:rPr>
              <a:t>(2014 – 2030)</a:t>
            </a:r>
            <a:endParaRPr lang="en-PH" b="1" dirty="0">
              <a:solidFill>
                <a:schemeClr val="bg1"/>
              </a:solidFill>
            </a:endParaRPr>
          </a:p>
        </p:txBody>
      </p:sp>
      <p:sp>
        <p:nvSpPr>
          <p:cNvPr id="7" name="TextBox 6"/>
          <p:cNvSpPr txBox="1"/>
          <p:nvPr/>
        </p:nvSpPr>
        <p:spPr>
          <a:xfrm>
            <a:off x="381000" y="5029200"/>
            <a:ext cx="2286000" cy="381000"/>
          </a:xfrm>
          <a:prstGeom prst="rect">
            <a:avLst/>
          </a:prstGeom>
          <a:noFill/>
        </p:spPr>
        <p:txBody>
          <a:bodyPr wrap="square" rtlCol="0">
            <a:spAutoFit/>
          </a:bodyPr>
          <a:lstStyle/>
          <a:p>
            <a:r>
              <a:rPr lang="en-PH" b="1" i="1" dirty="0" smtClean="0">
                <a:solidFill>
                  <a:srgbClr val="FF0000"/>
                </a:solidFill>
              </a:rPr>
              <a:t>* </a:t>
            </a:r>
            <a:r>
              <a:rPr lang="en-PH" i="1" dirty="0" smtClean="0"/>
              <a:t>- Started / on-going</a:t>
            </a:r>
            <a:endParaRPr lang="en-PH" i="1" dirty="0"/>
          </a:p>
        </p:txBody>
      </p:sp>
      <p:sp>
        <p:nvSpPr>
          <p:cNvPr id="8" name="Rectangle 7"/>
          <p:cNvSpPr/>
          <p:nvPr/>
        </p:nvSpPr>
        <p:spPr>
          <a:xfrm>
            <a:off x="7620000" y="0"/>
            <a:ext cx="1524000" cy="6858000"/>
          </a:xfrm>
          <a:prstGeom prst="rect">
            <a:avLst/>
          </a:prstGeom>
          <a:solidFill>
            <a:srgbClr val="7030A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p>
        </p:txBody>
      </p:sp>
      <p:grpSp>
        <p:nvGrpSpPr>
          <p:cNvPr id="9" name="Group 8"/>
          <p:cNvGrpSpPr/>
          <p:nvPr/>
        </p:nvGrpSpPr>
        <p:grpSpPr>
          <a:xfrm>
            <a:off x="7772400" y="1143000"/>
            <a:ext cx="1295400" cy="5486400"/>
            <a:chOff x="7315200" y="1143000"/>
            <a:chExt cx="1828800" cy="5638800"/>
          </a:xfrm>
        </p:grpSpPr>
        <p:pic>
          <p:nvPicPr>
            <p:cNvPr id="10" name="Picture 2" descr="makati s buildings philippines packages enquiry philippines travel ..."/>
            <p:cNvPicPr preferRelativeResize="0">
              <a:picLocks noChangeArrowheads="1"/>
            </p:cNvPicPr>
            <p:nvPr/>
          </p:nvPicPr>
          <p:blipFill>
            <a:blip r:embed="rId3" cstate="print"/>
            <a:srcRect/>
            <a:stretch>
              <a:fillRect/>
            </a:stretch>
          </p:blipFill>
          <p:spPr bwMode="auto">
            <a:xfrm>
              <a:off x="7315200" y="1143000"/>
              <a:ext cx="1828800" cy="1828800"/>
            </a:xfrm>
            <a:prstGeom prst="rect">
              <a:avLst/>
            </a:prstGeom>
            <a:ln>
              <a:noFill/>
            </a:ln>
            <a:effectLst>
              <a:outerShdw blurRad="292100" dist="139700" dir="2700000" algn="tl" rotWithShape="0">
                <a:srgbClr val="333333">
                  <a:alpha val="65000"/>
                </a:srgbClr>
              </a:outerShdw>
            </a:effectLst>
          </p:spPr>
        </p:pic>
        <p:pic>
          <p:nvPicPr>
            <p:cNvPr id="11" name="Picture 4" descr="http://ts1.mm.bing.net/th?id=HN.608054737975706792&amp;pid=15.1"/>
            <p:cNvPicPr preferRelativeResize="0">
              <a:picLocks noChangeArrowheads="1"/>
            </p:cNvPicPr>
            <p:nvPr/>
          </p:nvPicPr>
          <p:blipFill>
            <a:blip r:embed="rId4" cstate="print"/>
            <a:srcRect/>
            <a:stretch>
              <a:fillRect/>
            </a:stretch>
          </p:blipFill>
          <p:spPr bwMode="auto">
            <a:xfrm>
              <a:off x="7315200" y="4953000"/>
              <a:ext cx="1828800" cy="1828800"/>
            </a:xfrm>
            <a:prstGeom prst="rect">
              <a:avLst/>
            </a:prstGeom>
            <a:ln>
              <a:noFill/>
            </a:ln>
            <a:effectLst>
              <a:outerShdw blurRad="292100" dist="139700" dir="2700000" algn="tl" rotWithShape="0">
                <a:srgbClr val="333333">
                  <a:alpha val="65000"/>
                </a:srgbClr>
              </a:outerShdw>
            </a:effectLst>
          </p:spPr>
        </p:pic>
        <p:pic>
          <p:nvPicPr>
            <p:cNvPr id="12" name="Picture 6" descr="The Peninsula Manila, Manila"/>
            <p:cNvPicPr preferRelativeResize="0">
              <a:picLocks noChangeArrowheads="1"/>
            </p:cNvPicPr>
            <p:nvPr/>
          </p:nvPicPr>
          <p:blipFill>
            <a:blip r:embed="rId5" cstate="print"/>
            <a:srcRect/>
            <a:stretch>
              <a:fillRect/>
            </a:stretch>
          </p:blipFill>
          <p:spPr bwMode="auto">
            <a:xfrm>
              <a:off x="7315200" y="3048000"/>
              <a:ext cx="1828800" cy="1828800"/>
            </a:xfrm>
            <a:prstGeom prst="rect">
              <a:avLst/>
            </a:prstGeom>
            <a:ln>
              <a:noFill/>
            </a:ln>
            <a:effectLst>
              <a:outerShdw blurRad="292100" dist="139700" dir="2700000" algn="tl" rotWithShape="0">
                <a:srgbClr val="333333">
                  <a:alpha val="65000"/>
                </a:srgbClr>
              </a:outerShdw>
            </a:effectLst>
          </p:spPr>
        </p:pic>
      </p:grpSp>
      <p:sp>
        <p:nvSpPr>
          <p:cNvPr id="13" name="Decagon 12"/>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5</a:t>
            </a:r>
            <a:endParaRPr lang="en-PH" b="1"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
            <a:ext cx="6172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PH" b="1" dirty="0" smtClean="0">
                <a:solidFill>
                  <a:schemeClr val="bg1"/>
                </a:solidFill>
              </a:rPr>
              <a:t>EE &amp; C ROADMAP:  </a:t>
            </a:r>
            <a:r>
              <a:rPr lang="en-PH" sz="2000" b="1" dirty="0" smtClean="0">
                <a:solidFill>
                  <a:srgbClr val="FFFF00"/>
                </a:solidFill>
                <a:effectLst>
                  <a:outerShdw blurRad="38100" dist="38100" dir="2700000" algn="tl">
                    <a:srgbClr val="000000">
                      <a:alpha val="43137"/>
                    </a:srgbClr>
                  </a:outerShdw>
                </a:effectLst>
              </a:rPr>
              <a:t>MILESTONES</a:t>
            </a:r>
            <a:r>
              <a:rPr lang="en-PH" sz="2000" b="1" dirty="0" smtClean="0">
                <a:solidFill>
                  <a:schemeClr val="bg1"/>
                </a:solidFill>
                <a:effectLst>
                  <a:outerShdw blurRad="38100" dist="38100" dir="2700000" algn="tl">
                    <a:srgbClr val="000000">
                      <a:alpha val="43137"/>
                    </a:srgbClr>
                  </a:outerShdw>
                </a:effectLst>
              </a:rPr>
              <a:t> </a:t>
            </a:r>
            <a:r>
              <a:rPr lang="en-PH" b="1" dirty="0" smtClean="0">
                <a:solidFill>
                  <a:schemeClr val="bg1"/>
                </a:solidFill>
              </a:rPr>
              <a:t>(2014 – 2030)</a:t>
            </a:r>
            <a:endParaRPr lang="en-PH" b="1" dirty="0">
              <a:solidFill>
                <a:schemeClr val="bg1"/>
              </a:solidFill>
            </a:endParaRPr>
          </a:p>
        </p:txBody>
      </p:sp>
      <p:graphicFrame>
        <p:nvGraphicFramePr>
          <p:cNvPr id="5" name="Table 4"/>
          <p:cNvGraphicFramePr>
            <a:graphicFrameLocks noGrp="1"/>
          </p:cNvGraphicFramePr>
          <p:nvPr/>
        </p:nvGraphicFramePr>
        <p:xfrm>
          <a:off x="228600" y="685800"/>
          <a:ext cx="6781800" cy="4419600"/>
        </p:xfrm>
        <a:graphic>
          <a:graphicData uri="http://schemas.openxmlformats.org/drawingml/2006/table">
            <a:tbl>
              <a:tblPr firstRow="1" bandRow="1">
                <a:tableStyleId>{17292A2E-F333-43FB-9621-5CBBE7FDCDCB}</a:tableStyleId>
              </a:tblPr>
              <a:tblGrid>
                <a:gridCol w="2347546"/>
                <a:gridCol w="4434254"/>
              </a:tblGrid>
              <a:tr h="457200">
                <a:tc>
                  <a:txBody>
                    <a:bodyPr/>
                    <a:lstStyle/>
                    <a:p>
                      <a:pPr algn="ctr"/>
                      <a:r>
                        <a:rPr lang="en-PH" dirty="0" smtClean="0">
                          <a:solidFill>
                            <a:schemeClr val="tx1"/>
                          </a:solidFill>
                        </a:rPr>
                        <a:t>SECTOR</a:t>
                      </a:r>
                      <a:endParaRPr lang="en-PH" dirty="0">
                        <a:solidFill>
                          <a:schemeClr val="tx1"/>
                        </a:solidFill>
                      </a:endParaRPr>
                    </a:p>
                  </a:txBody>
                  <a:tcPr>
                    <a:solidFill>
                      <a:srgbClr val="92D050"/>
                    </a:solidFill>
                  </a:tcPr>
                </a:tc>
                <a:tc>
                  <a:txBody>
                    <a:bodyPr/>
                    <a:lstStyle/>
                    <a:p>
                      <a:pPr algn="ctr"/>
                      <a:r>
                        <a:rPr lang="en-PH" dirty="0" smtClean="0">
                          <a:solidFill>
                            <a:schemeClr val="tx1"/>
                          </a:solidFill>
                        </a:rPr>
                        <a:t>TARGET MILESTONES</a:t>
                      </a:r>
                      <a:endParaRPr lang="en-PH" dirty="0">
                        <a:solidFill>
                          <a:schemeClr val="tx1"/>
                        </a:solidFill>
                      </a:endParaRPr>
                    </a:p>
                  </a:txBody>
                  <a:tcPr>
                    <a:solidFill>
                      <a:srgbClr val="92D050"/>
                    </a:solidFill>
                  </a:tcPr>
                </a:tc>
              </a:tr>
              <a:tr h="628703">
                <a:tc rowSpan="5">
                  <a:txBody>
                    <a:bodyPr/>
                    <a:lstStyle/>
                    <a:p>
                      <a:pPr algn="ctr"/>
                      <a:r>
                        <a:rPr lang="en-PH" sz="3600" spc="600" dirty="0" smtClean="0"/>
                        <a:t>Cross-</a:t>
                      </a:r>
                      <a:r>
                        <a:rPr lang="en-PH" sz="3600" u="sng" spc="600" dirty="0" smtClean="0"/>
                        <a:t>Sectoral</a:t>
                      </a:r>
                      <a:endParaRPr lang="en-PH" sz="3600" b="1" u="sng" spc="600" dirty="0"/>
                    </a:p>
                  </a:txBody>
                  <a:tcPr anchor="ctr"/>
                </a:tc>
                <a:tc>
                  <a:txBody>
                    <a:bodyPr/>
                    <a:lstStyle/>
                    <a:p>
                      <a:pPr>
                        <a:buFont typeface="Wingdings" pitchFamily="2" charset="2"/>
                        <a:buChar char="v"/>
                      </a:pPr>
                      <a:r>
                        <a:rPr lang="en-PH" dirty="0" smtClean="0"/>
                        <a:t> Enactment of </a:t>
                      </a:r>
                      <a:r>
                        <a:rPr lang="en-PH" dirty="0" err="1" smtClean="0"/>
                        <a:t>Enercon</a:t>
                      </a:r>
                      <a:r>
                        <a:rPr lang="en-PH" dirty="0" smtClean="0"/>
                        <a:t> Bill into Law </a:t>
                      </a:r>
                      <a:r>
                        <a:rPr lang="en-PH" sz="1800" dirty="0" smtClean="0">
                          <a:solidFill>
                            <a:srgbClr val="FF0000"/>
                          </a:solidFill>
                        </a:rPr>
                        <a:t>*</a:t>
                      </a:r>
                      <a:endParaRPr lang="en-PH" dirty="0">
                        <a:solidFill>
                          <a:srgbClr val="FF0000"/>
                        </a:solidFill>
                      </a:endParaRPr>
                    </a:p>
                  </a:txBody>
                  <a:tcPr/>
                </a:tc>
              </a:tr>
              <a:tr h="742897">
                <a:tc vMerge="1">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PH" dirty="0" smtClean="0">
                          <a:latin typeface="+mn-lt"/>
                        </a:rPr>
                        <a:t> </a:t>
                      </a:r>
                      <a:r>
                        <a:rPr kumimoji="0" lang="en-US" sz="1800" b="0" i="0" u="none" strike="noStrike" cap="none" normalizeH="0" baseline="0" dirty="0" smtClean="0">
                          <a:ln>
                            <a:noFill/>
                          </a:ln>
                          <a:solidFill>
                            <a:schemeClr val="tx1"/>
                          </a:solidFill>
                          <a:effectLst/>
                          <a:latin typeface="+mn-lt"/>
                          <a:cs typeface="Arial" pitchFamily="34" charset="0"/>
                        </a:rPr>
                        <a:t>Establish EE database, data collection regime, M&amp;E framework</a:t>
                      </a:r>
                      <a:r>
                        <a:rPr lang="en-PH" sz="1800" dirty="0" smtClean="0">
                          <a:solidFill>
                            <a:srgbClr val="FF0000"/>
                          </a:solidFill>
                          <a:latin typeface="+mn-lt"/>
                        </a:rPr>
                        <a:t>*</a:t>
                      </a:r>
                      <a:endParaRPr lang="en-PH" dirty="0">
                        <a:solidFill>
                          <a:srgbClr val="FF0000"/>
                        </a:solidFill>
                        <a:latin typeface="+mn-lt"/>
                      </a:endParaRPr>
                    </a:p>
                  </a:txBody>
                  <a:tcPr/>
                </a:tc>
              </a:tr>
              <a:tr h="838200">
                <a:tc vMerge="1">
                  <a:txBody>
                    <a:bodyPr/>
                    <a:lstStyle/>
                    <a:p>
                      <a:endParaRPr lang="en-PH" dirty="0"/>
                    </a:p>
                  </a:txBody>
                  <a:tcPr/>
                </a:tc>
                <a:tc>
                  <a:txBody>
                    <a:bodyPr/>
                    <a:lstStyle/>
                    <a:p>
                      <a:pPr>
                        <a:buFont typeface="Wingdings" pitchFamily="2" charset="2"/>
                        <a:buChar char="v"/>
                      </a:pPr>
                      <a:r>
                        <a:rPr lang="en-PH" dirty="0" smtClean="0"/>
                        <a:t> Heighten-up</a:t>
                      </a:r>
                      <a:r>
                        <a:rPr lang="en-PH" baseline="0" dirty="0" smtClean="0"/>
                        <a:t> EE&amp;C promotion across all energy demand sectors </a:t>
                      </a:r>
                      <a:r>
                        <a:rPr lang="en-PH" sz="1800" dirty="0" smtClean="0">
                          <a:solidFill>
                            <a:srgbClr val="FF0000"/>
                          </a:solidFill>
                        </a:rPr>
                        <a:t>*</a:t>
                      </a:r>
                      <a:endParaRPr lang="en-PH" dirty="0">
                        <a:solidFill>
                          <a:srgbClr val="FF0000"/>
                        </a:solidFill>
                      </a:endParaRPr>
                    </a:p>
                  </a:txBody>
                  <a:tcPr/>
                </a:tc>
              </a:tr>
              <a:tr h="838200">
                <a:tc vMerge="1">
                  <a:txBody>
                    <a:bodyPr/>
                    <a:lstStyle/>
                    <a:p>
                      <a:endParaRPr lang="en-PH"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1800" b="0" i="0" u="none" strike="noStrike" cap="none" normalizeH="0" baseline="0" dirty="0" smtClean="0">
                          <a:ln>
                            <a:noFill/>
                          </a:ln>
                          <a:solidFill>
                            <a:schemeClr val="tx1"/>
                          </a:solidFill>
                          <a:effectLst/>
                          <a:latin typeface="+mn-lt"/>
                          <a:cs typeface="Arial" pitchFamily="34" charset="0"/>
                        </a:rPr>
                        <a:t>National strategy for efficiency in power supply sector</a:t>
                      </a:r>
                    </a:p>
                  </a:txBody>
                  <a:tcPr/>
                </a:tc>
              </a:tr>
              <a:tr h="628703">
                <a:tc vMerge="1">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1800" b="0" i="0" u="none" strike="noStrike" cap="none" normalizeH="0" baseline="0" dirty="0" smtClean="0">
                          <a:ln>
                            <a:noFill/>
                          </a:ln>
                          <a:solidFill>
                            <a:schemeClr val="tx1"/>
                          </a:solidFill>
                          <a:effectLst/>
                          <a:latin typeface="+mn-lt"/>
                          <a:cs typeface="Arial" pitchFamily="34" charset="0"/>
                        </a:rPr>
                        <a:t>Stronger coordination with other levels of government (LGUs) </a:t>
                      </a:r>
                      <a:r>
                        <a:rPr kumimoji="0" lang="en-US" sz="1800" b="0" i="0" u="none" strike="noStrike" cap="none" normalizeH="0" baseline="0" dirty="0" smtClean="0">
                          <a:ln>
                            <a:noFill/>
                          </a:ln>
                          <a:solidFill>
                            <a:srgbClr val="FF0000"/>
                          </a:solidFill>
                          <a:effectLst/>
                          <a:latin typeface="+mn-lt"/>
                          <a:cs typeface="Arial" pitchFamily="34" charset="0"/>
                        </a:rPr>
                        <a:t>*</a:t>
                      </a:r>
                    </a:p>
                    <a:p>
                      <a:pPr>
                        <a:buFont typeface="Wingdings" pitchFamily="2" charset="2"/>
                        <a:buNone/>
                      </a:pPr>
                      <a:endParaRPr lang="en-PH" dirty="0">
                        <a:solidFill>
                          <a:srgbClr val="FF0000"/>
                        </a:solidFill>
                        <a:latin typeface="+mn-lt"/>
                      </a:endParaRPr>
                    </a:p>
                  </a:txBody>
                  <a:tcPr/>
                </a:tc>
              </a:tr>
            </a:tbl>
          </a:graphicData>
        </a:graphic>
      </p:graphicFrame>
      <p:sp>
        <p:nvSpPr>
          <p:cNvPr id="6" name="TextBox 5"/>
          <p:cNvSpPr txBox="1"/>
          <p:nvPr/>
        </p:nvSpPr>
        <p:spPr>
          <a:xfrm>
            <a:off x="304800" y="4572000"/>
            <a:ext cx="2438400" cy="369332"/>
          </a:xfrm>
          <a:prstGeom prst="rect">
            <a:avLst/>
          </a:prstGeom>
          <a:noFill/>
        </p:spPr>
        <p:txBody>
          <a:bodyPr wrap="square" rtlCol="0">
            <a:spAutoFit/>
          </a:bodyPr>
          <a:lstStyle/>
          <a:p>
            <a:r>
              <a:rPr lang="en-PH" b="1" i="1" dirty="0" smtClean="0">
                <a:solidFill>
                  <a:srgbClr val="FF0000"/>
                </a:solidFill>
              </a:rPr>
              <a:t>* </a:t>
            </a:r>
            <a:r>
              <a:rPr lang="en-PH" i="1" dirty="0" smtClean="0"/>
              <a:t>- Started / on-going</a:t>
            </a:r>
            <a:endParaRPr lang="en-PH" i="1" dirty="0"/>
          </a:p>
        </p:txBody>
      </p:sp>
      <p:sp>
        <p:nvSpPr>
          <p:cNvPr id="7" name="Rectangle 6"/>
          <p:cNvSpPr/>
          <p:nvPr/>
        </p:nvSpPr>
        <p:spPr>
          <a:xfrm>
            <a:off x="7620000" y="0"/>
            <a:ext cx="1524000" cy="6858000"/>
          </a:xfrm>
          <a:prstGeom prst="rect">
            <a:avLst/>
          </a:prstGeom>
          <a:solidFill>
            <a:srgbClr val="99FFCC"/>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p>
        </p:txBody>
      </p:sp>
      <p:grpSp>
        <p:nvGrpSpPr>
          <p:cNvPr id="8" name="Group 7"/>
          <p:cNvGrpSpPr/>
          <p:nvPr/>
        </p:nvGrpSpPr>
        <p:grpSpPr>
          <a:xfrm>
            <a:off x="7848600" y="1600200"/>
            <a:ext cx="1097280" cy="5029200"/>
            <a:chOff x="7589520" y="1783080"/>
            <a:chExt cx="1554480" cy="5074920"/>
          </a:xfrm>
        </p:grpSpPr>
        <p:pic>
          <p:nvPicPr>
            <p:cNvPr id="9" name="Picture 8" descr="delegates from the typhoon devastated philippines told the un climate ..."/>
            <p:cNvPicPr preferRelativeResize="0">
              <a:picLocks noChangeArrowheads="1"/>
            </p:cNvPicPr>
            <p:nvPr/>
          </p:nvPicPr>
          <p:blipFill>
            <a:blip r:embed="rId3" cstate="print"/>
            <a:srcRect/>
            <a:stretch>
              <a:fillRect/>
            </a:stretch>
          </p:blipFill>
          <p:spPr bwMode="auto">
            <a:xfrm>
              <a:off x="7589520" y="1783080"/>
              <a:ext cx="1554480" cy="1188720"/>
            </a:xfrm>
            <a:prstGeom prst="rect">
              <a:avLst/>
            </a:prstGeom>
            <a:ln>
              <a:noFill/>
            </a:ln>
            <a:effectLst>
              <a:outerShdw blurRad="292100" dist="139700" dir="2700000" algn="tl" rotWithShape="0">
                <a:srgbClr val="333333">
                  <a:alpha val="65000"/>
                </a:srgbClr>
              </a:outerShdw>
            </a:effectLst>
          </p:spPr>
        </p:pic>
        <p:pic>
          <p:nvPicPr>
            <p:cNvPr id="10" name="Picture 12" descr="... Canlubang Nutrition Plant for energy efficiency and conservation"/>
            <p:cNvPicPr preferRelativeResize="0">
              <a:picLocks noChangeArrowheads="1"/>
            </p:cNvPicPr>
            <p:nvPr/>
          </p:nvPicPr>
          <p:blipFill>
            <a:blip r:embed="rId4" cstate="print"/>
            <a:srcRect/>
            <a:stretch>
              <a:fillRect/>
            </a:stretch>
          </p:blipFill>
          <p:spPr bwMode="auto">
            <a:xfrm>
              <a:off x="7589520" y="5669280"/>
              <a:ext cx="1554480" cy="1188720"/>
            </a:xfrm>
            <a:prstGeom prst="rect">
              <a:avLst/>
            </a:prstGeom>
            <a:ln>
              <a:noFill/>
            </a:ln>
            <a:effectLst>
              <a:outerShdw blurRad="292100" dist="139700" dir="2700000" algn="tl" rotWithShape="0">
                <a:srgbClr val="333333">
                  <a:alpha val="65000"/>
                </a:srgbClr>
              </a:outerShdw>
            </a:effectLst>
          </p:spPr>
        </p:pic>
        <p:pic>
          <p:nvPicPr>
            <p:cNvPr id="11" name="Picture 14" descr="2012 2030 3 9mb pdf file 2009 2030 4 5mb"/>
            <p:cNvPicPr preferRelativeResize="0">
              <a:picLocks noChangeArrowheads="1"/>
            </p:cNvPicPr>
            <p:nvPr/>
          </p:nvPicPr>
          <p:blipFill>
            <a:blip r:embed="rId5" cstate="print"/>
            <a:srcRect/>
            <a:stretch>
              <a:fillRect/>
            </a:stretch>
          </p:blipFill>
          <p:spPr bwMode="auto">
            <a:xfrm>
              <a:off x="7589520" y="4373880"/>
              <a:ext cx="1554480" cy="1188720"/>
            </a:xfrm>
            <a:prstGeom prst="rect">
              <a:avLst/>
            </a:prstGeom>
            <a:ln>
              <a:noFill/>
            </a:ln>
            <a:effectLst>
              <a:outerShdw blurRad="292100" dist="139700" dir="2700000" algn="tl" rotWithShape="0">
                <a:srgbClr val="333333">
                  <a:alpha val="65000"/>
                </a:srgbClr>
              </a:outerShdw>
            </a:effectLst>
          </p:spPr>
        </p:pic>
        <p:pic>
          <p:nvPicPr>
            <p:cNvPr id="12" name="Picture 16" descr="Smarter Driving Challenge"/>
            <p:cNvPicPr preferRelativeResize="0">
              <a:picLocks noChangeArrowheads="1"/>
            </p:cNvPicPr>
            <p:nvPr/>
          </p:nvPicPr>
          <p:blipFill>
            <a:blip r:embed="rId6" cstate="print"/>
            <a:srcRect/>
            <a:stretch>
              <a:fillRect/>
            </a:stretch>
          </p:blipFill>
          <p:spPr bwMode="auto">
            <a:xfrm>
              <a:off x="7589520" y="3078480"/>
              <a:ext cx="1554480" cy="1188720"/>
            </a:xfrm>
            <a:prstGeom prst="rect">
              <a:avLst/>
            </a:prstGeom>
            <a:ln>
              <a:noFill/>
            </a:ln>
            <a:effectLst>
              <a:outerShdw blurRad="292100" dist="139700" dir="2700000" algn="tl" rotWithShape="0">
                <a:srgbClr val="333333">
                  <a:alpha val="65000"/>
                </a:srgbClr>
              </a:outerShdw>
            </a:effectLst>
          </p:spPr>
        </p:pic>
      </p:grpSp>
      <p:sp>
        <p:nvSpPr>
          <p:cNvPr id="13" name="Decagon 12"/>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5</a:t>
            </a:r>
            <a:endParaRPr lang="en-PH" b="1"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0B050"/>
        </a:solidFill>
        <a:effectLst/>
      </p:bgPr>
    </p:bg>
    <p:spTree>
      <p:nvGrpSpPr>
        <p:cNvPr id="1" name=""/>
        <p:cNvGrpSpPr/>
        <p:nvPr/>
      </p:nvGrpSpPr>
      <p:grpSpPr>
        <a:xfrm>
          <a:off x="0" y="0"/>
          <a:ext cx="0" cy="0"/>
          <a:chOff x="0" y="0"/>
          <a:chExt cx="0" cy="0"/>
        </a:xfrm>
      </p:grpSpPr>
      <p:sp>
        <p:nvSpPr>
          <p:cNvPr id="8" name="TextBox 7"/>
          <p:cNvSpPr txBox="1"/>
          <p:nvPr/>
        </p:nvSpPr>
        <p:spPr>
          <a:xfrm>
            <a:off x="990600" y="6248400"/>
            <a:ext cx="3276600" cy="461665"/>
          </a:xfrm>
          <a:prstGeom prst="rect">
            <a:avLst/>
          </a:prstGeom>
          <a:noFill/>
        </p:spPr>
        <p:txBody>
          <a:bodyPr wrap="square" rtlCol="0">
            <a:spAutoFit/>
          </a:bodyPr>
          <a:lstStyle/>
          <a:p>
            <a:pPr algn="ctr"/>
            <a:r>
              <a:rPr lang="en-PH" sz="2400" dirty="0" smtClean="0">
                <a:solidFill>
                  <a:srgbClr val="FFFF00"/>
                </a:solidFill>
                <a:effectLst>
                  <a:outerShdw blurRad="38100" dist="38100" dir="2700000" algn="tl">
                    <a:srgbClr val="000000">
                      <a:alpha val="43137"/>
                    </a:srgbClr>
                  </a:outerShdw>
                </a:effectLst>
                <a:latin typeface="Berlin Sans FB Demi" pitchFamily="34" charset="0"/>
              </a:rPr>
              <a:t>www.doe.gov.ph</a:t>
            </a:r>
            <a:endParaRPr lang="en-PH" sz="2400" dirty="0">
              <a:solidFill>
                <a:srgbClr val="FFFF00"/>
              </a:solidFill>
              <a:effectLst>
                <a:outerShdw blurRad="38100" dist="38100" dir="2700000" algn="tl">
                  <a:srgbClr val="000000">
                    <a:alpha val="43137"/>
                  </a:srgbClr>
                </a:outerShdw>
              </a:effectLst>
              <a:latin typeface="Berlin Sans FB Demi" pitchFamily="34" charset="0"/>
            </a:endParaRPr>
          </a:p>
        </p:txBody>
      </p:sp>
      <p:sp>
        <p:nvSpPr>
          <p:cNvPr id="10" name="TextBox 9"/>
          <p:cNvSpPr txBox="1"/>
          <p:nvPr/>
        </p:nvSpPr>
        <p:spPr>
          <a:xfrm>
            <a:off x="1981200" y="1752600"/>
            <a:ext cx="4343400" cy="584775"/>
          </a:xfrm>
          <a:prstGeom prst="rect">
            <a:avLst/>
          </a:prstGeom>
          <a:effectLst>
            <a:outerShdw blurRad="50800" dist="38100" dir="16200000" rotWithShape="0">
              <a:prstClr val="black">
                <a:alpha val="40000"/>
              </a:prstClr>
            </a:outerShdw>
          </a:effectLst>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n-PH" sz="3200" b="1" spc="600" dirty="0" smtClean="0">
                <a:solidFill>
                  <a:schemeClr val="bg1"/>
                </a:solidFill>
                <a:effectLst>
                  <a:outerShdw blurRad="38100" dist="38100" dir="2700000" algn="tl">
                    <a:srgbClr val="000000">
                      <a:alpha val="43137"/>
                    </a:srgbClr>
                  </a:outerShdw>
                </a:effectLst>
                <a:latin typeface="Lucida Calligraphy" pitchFamily="66" charset="0"/>
              </a:rPr>
              <a:t>Thank You !!!</a:t>
            </a:r>
            <a:endParaRPr lang="en-PH" sz="3200" b="1" spc="600" dirty="0">
              <a:solidFill>
                <a:schemeClr val="bg1"/>
              </a:solidFill>
              <a:effectLst>
                <a:outerShdw blurRad="38100" dist="38100" dir="2700000" algn="tl">
                  <a:srgbClr val="000000">
                    <a:alpha val="43137"/>
                  </a:srgbClr>
                </a:outerShdw>
              </a:effectLst>
              <a:latin typeface="Lucida Calligraphy" pitchFamily="66" charset="0"/>
            </a:endParaRPr>
          </a:p>
        </p:txBody>
      </p:sp>
      <p:pic>
        <p:nvPicPr>
          <p:cNvPr id="2050" name="Picture 2" descr="http://vfo.doe.gov.ph/vfo_files/images/image_slider/energy_sense_jan_2015.jpg"/>
          <p:cNvPicPr>
            <a:picLocks noChangeAspect="1" noChangeArrowheads="1"/>
          </p:cNvPicPr>
          <p:nvPr/>
        </p:nvPicPr>
        <p:blipFill>
          <a:blip r:embed="rId2" cstate="print"/>
          <a:srcRect/>
          <a:stretch>
            <a:fillRect/>
          </a:stretch>
        </p:blipFill>
        <p:spPr bwMode="auto">
          <a:xfrm>
            <a:off x="4495800" y="2667000"/>
            <a:ext cx="4114800" cy="2335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52400" y="2057400"/>
            <a:ext cx="8763000" cy="3046988"/>
          </a:xfrm>
          <a:prstGeom prst="rect">
            <a:avLst/>
          </a:prstGeom>
        </p:spPr>
        <p:style>
          <a:lnRef idx="3">
            <a:schemeClr val="lt1"/>
          </a:lnRef>
          <a:fillRef idx="1003">
            <a:schemeClr val="dk2"/>
          </a:fillRef>
          <a:effectRef idx="1">
            <a:schemeClr val="accent1"/>
          </a:effectRef>
          <a:fontRef idx="minor">
            <a:schemeClr val="lt1"/>
          </a:fontRef>
        </p:style>
        <p:txBody>
          <a:bodyPr wrap="square">
            <a:spAutoFit/>
          </a:bodyPr>
          <a:lstStyle/>
          <a:p>
            <a:pPr marL="971550" lvl="1" indent="-514350">
              <a:buFont typeface="+mj-lt"/>
              <a:buAutoNum type="arabicParenR"/>
            </a:pPr>
            <a:r>
              <a:rPr lang="en-PH" sz="2400" dirty="0" smtClean="0">
                <a:latin typeface="Franklin Gothic Medium" pitchFamily="34" charset="0"/>
              </a:rPr>
              <a:t>Government Energy Management Program (GEMP): AOs 110, 110-A, 126)</a:t>
            </a:r>
          </a:p>
          <a:p>
            <a:pPr marL="971550" lvl="1" indent="-514350">
              <a:lnSpc>
                <a:spcPct val="150000"/>
              </a:lnSpc>
              <a:buFont typeface="+mj-lt"/>
              <a:buAutoNum type="arabicParenR"/>
            </a:pPr>
            <a:r>
              <a:rPr lang="en-PH" sz="2400" dirty="0" smtClean="0">
                <a:latin typeface="Franklin Gothic Medium" pitchFamily="34" charset="0"/>
              </a:rPr>
              <a:t>DOE Circular 93-03-05: Energy Consumption Monitoring</a:t>
            </a:r>
          </a:p>
          <a:p>
            <a:pPr marL="971550" lvl="1" indent="-514350">
              <a:lnSpc>
                <a:spcPct val="150000"/>
              </a:lnSpc>
              <a:buFont typeface="+mj-lt"/>
              <a:buAutoNum type="arabicParenR"/>
            </a:pPr>
            <a:r>
              <a:rPr lang="en-PH" sz="2400" dirty="0" smtClean="0">
                <a:latin typeface="Franklin Gothic Medium" pitchFamily="34" charset="0"/>
              </a:rPr>
              <a:t>DOE Circular 2008-09-0004: ESCO Accreditation System</a:t>
            </a:r>
          </a:p>
          <a:p>
            <a:pPr marL="971550" lvl="1" indent="-514350">
              <a:lnSpc>
                <a:spcPct val="150000"/>
              </a:lnSpc>
              <a:buFont typeface="+mj-lt"/>
              <a:buAutoNum type="arabicParenR"/>
            </a:pPr>
            <a:r>
              <a:rPr lang="en-PH" sz="2400" dirty="0" smtClean="0">
                <a:latin typeface="Franklin Gothic Medium" pitchFamily="34" charset="0"/>
              </a:rPr>
              <a:t>Energy Efficiency and Conservation Bill (16</a:t>
            </a:r>
            <a:r>
              <a:rPr lang="en-PH" sz="2400" baseline="30000" dirty="0" smtClean="0">
                <a:latin typeface="Franklin Gothic Medium" pitchFamily="34" charset="0"/>
              </a:rPr>
              <a:t>th</a:t>
            </a:r>
            <a:r>
              <a:rPr lang="en-PH" sz="2400" dirty="0" smtClean="0">
                <a:latin typeface="Franklin Gothic Medium" pitchFamily="34" charset="0"/>
              </a:rPr>
              <a:t> Congress)</a:t>
            </a:r>
          </a:p>
          <a:p>
            <a:pPr marL="971550" lvl="1" indent="-514350">
              <a:lnSpc>
                <a:spcPct val="150000"/>
              </a:lnSpc>
              <a:buFont typeface="+mj-lt"/>
              <a:buAutoNum type="arabicParenR"/>
            </a:pPr>
            <a:r>
              <a:rPr lang="en-PH" sz="2400" dirty="0" smtClean="0">
                <a:latin typeface="Franklin Gothic Medium" pitchFamily="34" charset="0"/>
              </a:rPr>
              <a:t>The Philippine Energy Efficiency Roadmap</a:t>
            </a:r>
          </a:p>
        </p:txBody>
      </p:sp>
      <p:sp>
        <p:nvSpPr>
          <p:cNvPr id="7" name="Rectangle 6"/>
          <p:cNvSpPr/>
          <p:nvPr/>
        </p:nvSpPr>
        <p:spPr>
          <a:xfrm>
            <a:off x="304800" y="914400"/>
            <a:ext cx="8839200" cy="954107"/>
          </a:xfrm>
          <a:prstGeom prst="rect">
            <a:avLst/>
          </a:prstGeom>
        </p:spPr>
        <p:txBody>
          <a:bodyPr wrap="square">
            <a:spAutoFit/>
          </a:bodyPr>
          <a:lstStyle/>
          <a:p>
            <a:endParaRPr lang="en-PH" sz="2800" b="1" dirty="0" smtClean="0">
              <a:solidFill>
                <a:srgbClr val="C00000"/>
              </a:solidFill>
              <a:latin typeface="Franklin Gothic Medium" pitchFamily="34" charset="0"/>
            </a:endParaRPr>
          </a:p>
          <a:p>
            <a:pPr marL="400050" lvl="0" indent="-400050">
              <a:buFont typeface="+mj-lt"/>
              <a:buAutoNum type="romanUcPeriod"/>
            </a:pPr>
            <a:r>
              <a:rPr lang="en-PH" sz="2800" b="1" dirty="0" smtClean="0">
                <a:solidFill>
                  <a:srgbClr val="C00000"/>
                </a:solidFill>
                <a:latin typeface="Franklin Gothic Medium" pitchFamily="34" charset="0"/>
              </a:rPr>
              <a:t>Status of Energy Efficiency Policies in the Philippines:</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N:\PEEP_Govt bldgs\PEEP-govt bldgs _cebucity\cebu city hall\DSC_6594_01664DSC_6594.JPG"/>
          <p:cNvPicPr>
            <a:picLocks noChangeAspect="1" noChangeArrowheads="1"/>
          </p:cNvPicPr>
          <p:nvPr/>
        </p:nvPicPr>
        <p:blipFill>
          <a:blip r:embed="rId3" cstate="print"/>
          <a:srcRect/>
          <a:stretch>
            <a:fillRect/>
          </a:stretch>
        </p:blipFill>
        <p:spPr bwMode="auto">
          <a:xfrm>
            <a:off x="5943600" y="0"/>
            <a:ext cx="3200400" cy="6858000"/>
          </a:xfrm>
          <a:prstGeom prst="rect">
            <a:avLst/>
          </a:prstGeom>
          <a:noFill/>
        </p:spPr>
      </p:pic>
      <p:sp>
        <p:nvSpPr>
          <p:cNvPr id="4" name="Title 1"/>
          <p:cNvSpPr txBox="1">
            <a:spLocks/>
          </p:cNvSpPr>
          <p:nvPr/>
        </p:nvSpPr>
        <p:spPr bwMode="auto">
          <a:xfrm>
            <a:off x="838200" y="152400"/>
            <a:ext cx="7848600" cy="609600"/>
          </a:xfrm>
          <a:prstGeom prst="roundRect">
            <a:avLst/>
          </a:prstGeom>
          <a:solidFill>
            <a:schemeClr val="accent5">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1"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rPr>
              <a:t>Government Energy Management Program (GEMP)</a:t>
            </a:r>
            <a:endParaRPr kumimoji="0" lang="en-PH" sz="2800" b="1"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endParaRPr>
          </a:p>
        </p:txBody>
      </p:sp>
      <p:pic>
        <p:nvPicPr>
          <p:cNvPr id="6" name="Picture 3" descr="C:\Documents and Settings\adelatorre\WORKING FOLDER\Pictures\Pics for AVP\ENERGY SPOT CHECK RATING.jpg"/>
          <p:cNvPicPr>
            <a:picLocks noChangeAspect="1" noChangeArrowheads="1"/>
          </p:cNvPicPr>
          <p:nvPr/>
        </p:nvPicPr>
        <p:blipFill>
          <a:blip r:embed="rId4" cstate="print"/>
          <a:srcRect l="13863" r="25138"/>
          <a:stretch>
            <a:fillRect/>
          </a:stretch>
        </p:blipFill>
        <p:spPr bwMode="auto">
          <a:xfrm>
            <a:off x="5943600" y="5486400"/>
            <a:ext cx="1219200" cy="1143000"/>
          </a:xfrm>
          <a:prstGeom prst="rect">
            <a:avLst/>
          </a:prstGeom>
          <a:ln w="88900" cap="sq" cmpd="thickThin">
            <a:solidFill>
              <a:srgbClr val="000000"/>
            </a:solidFill>
            <a:prstDash val="solid"/>
            <a:miter lim="800000"/>
          </a:ln>
          <a:effectLst>
            <a:innerShdw blurRad="76200">
              <a:srgbClr val="000000"/>
            </a:innerShdw>
          </a:effectLst>
        </p:spPr>
      </p:pic>
      <p:sp>
        <p:nvSpPr>
          <p:cNvPr id="7" name="Rectangle 6"/>
          <p:cNvSpPr/>
          <p:nvPr/>
        </p:nvSpPr>
        <p:spPr>
          <a:xfrm>
            <a:off x="1143000" y="5503783"/>
            <a:ext cx="4419600" cy="1107996"/>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defRPr/>
            </a:pPr>
            <a:r>
              <a:rPr lang="en-US" sz="1600" b="1" dirty="0">
                <a:solidFill>
                  <a:prstClr val="black"/>
                </a:solidFill>
                <a:latin typeface="Trebuchet MS" pitchFamily="34" charset="0"/>
              </a:rPr>
              <a:t>Savings from Sept 2005 to </a:t>
            </a:r>
            <a:r>
              <a:rPr lang="en-US" sz="1600" b="1" dirty="0" smtClean="0">
                <a:solidFill>
                  <a:prstClr val="black"/>
                </a:solidFill>
                <a:latin typeface="Trebuchet MS" pitchFamily="34" charset="0"/>
              </a:rPr>
              <a:t>December 2014: </a:t>
            </a:r>
            <a:endParaRPr lang="en-US" sz="1600" b="1" dirty="0">
              <a:solidFill>
                <a:prstClr val="black"/>
              </a:solidFill>
              <a:latin typeface="Trebuchet MS" pitchFamily="34" charset="0"/>
            </a:endParaRPr>
          </a:p>
          <a:p>
            <a:pPr>
              <a:defRPr/>
            </a:pPr>
            <a:r>
              <a:rPr lang="en-US" b="1" dirty="0" err="1">
                <a:solidFill>
                  <a:srgbClr val="C00000"/>
                </a:solidFill>
              </a:rPr>
              <a:t>Php</a:t>
            </a:r>
            <a:r>
              <a:rPr lang="en-US" b="1" dirty="0">
                <a:solidFill>
                  <a:srgbClr val="C00000"/>
                </a:solidFill>
              </a:rPr>
              <a:t> </a:t>
            </a:r>
            <a:r>
              <a:rPr lang="en-US" b="1" dirty="0" smtClean="0">
                <a:solidFill>
                  <a:srgbClr val="C00000"/>
                </a:solidFill>
              </a:rPr>
              <a:t>2.14Billion ( US$ 47.6 Million)</a:t>
            </a:r>
            <a:endParaRPr lang="en-US" b="1" dirty="0">
              <a:solidFill>
                <a:srgbClr val="C00000"/>
              </a:solidFill>
            </a:endParaRPr>
          </a:p>
          <a:p>
            <a:pPr marL="53975" indent="287338">
              <a:buFont typeface="Arial" pitchFamily="34" charset="0"/>
              <a:buChar char="•"/>
              <a:tabLst>
                <a:tab pos="341313" algn="l"/>
              </a:tabLst>
              <a:defRPr/>
            </a:pPr>
            <a:r>
              <a:rPr lang="en-US" sz="1600" dirty="0" err="1" smtClean="0"/>
              <a:t>PhP</a:t>
            </a:r>
            <a:r>
              <a:rPr lang="en-US" sz="1600" dirty="0" smtClean="0"/>
              <a:t> 1.85 </a:t>
            </a:r>
            <a:r>
              <a:rPr lang="en-US" sz="1600" dirty="0"/>
              <a:t>Billion on electricity </a:t>
            </a:r>
          </a:p>
          <a:p>
            <a:pPr marL="53975" indent="287338">
              <a:buFont typeface="Arial" pitchFamily="34" charset="0"/>
              <a:buChar char="•"/>
              <a:tabLst>
                <a:tab pos="341313" algn="l"/>
              </a:tabLst>
              <a:defRPr/>
            </a:pPr>
            <a:r>
              <a:rPr lang="en-US" sz="1600" dirty="0" err="1" smtClean="0"/>
              <a:t>PhP</a:t>
            </a:r>
            <a:r>
              <a:rPr lang="en-US" sz="1600" dirty="0" smtClean="0"/>
              <a:t>     290Million </a:t>
            </a:r>
            <a:r>
              <a:rPr lang="en-US" sz="1600" dirty="0"/>
              <a:t>on Fuel </a:t>
            </a:r>
            <a:endParaRPr lang="en-US" sz="1600" dirty="0">
              <a:solidFill>
                <a:prstClr val="black"/>
              </a:solidFill>
            </a:endParaRPr>
          </a:p>
        </p:txBody>
      </p:sp>
      <p:sp>
        <p:nvSpPr>
          <p:cNvPr id="11" name="TextBox 10"/>
          <p:cNvSpPr txBox="1"/>
          <p:nvPr/>
        </p:nvSpPr>
        <p:spPr>
          <a:xfrm>
            <a:off x="152400" y="914400"/>
            <a:ext cx="5410200" cy="1815882"/>
          </a:xfrm>
          <a:prstGeom prst="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r>
              <a:rPr lang="en-PH" sz="1600" b="1" i="1" dirty="0" smtClean="0">
                <a:solidFill>
                  <a:srgbClr val="C00000"/>
                </a:solidFill>
              </a:rPr>
              <a:t>ADMINISTRATIVE </a:t>
            </a:r>
            <a:r>
              <a:rPr lang="en-PH" sz="1600" b="1" i="1" dirty="0">
                <a:solidFill>
                  <a:srgbClr val="C00000"/>
                </a:solidFill>
              </a:rPr>
              <a:t>ORDER NO. 110 </a:t>
            </a:r>
            <a:r>
              <a:rPr lang="en-PH" sz="1600" i="1" dirty="0"/>
              <a:t>- </a:t>
            </a:r>
            <a:r>
              <a:rPr lang="en-PH" sz="1600" b="1" i="1" dirty="0"/>
              <a:t>DIRECTING THE INSTITUTIONALIZATION OF A GOVERNMENT ENERGY MANAGEMENT PROGRAM (GEMP)</a:t>
            </a:r>
            <a:r>
              <a:rPr lang="en-PH" sz="1600" i="1" dirty="0"/>
              <a:t/>
            </a:r>
            <a:br>
              <a:rPr lang="en-PH" sz="1600" i="1" dirty="0"/>
            </a:br>
            <a:endParaRPr lang="en-PH" sz="1600" i="1" dirty="0"/>
          </a:p>
          <a:p>
            <a:pPr fontAlgn="auto">
              <a:spcBef>
                <a:spcPts val="0"/>
              </a:spcBef>
              <a:spcAft>
                <a:spcPts val="0"/>
              </a:spcAft>
              <a:defRPr/>
            </a:pPr>
            <a:r>
              <a:rPr lang="en-PH" sz="1600" dirty="0"/>
              <a:t>The Government shall aim to reduce its monthly consumption of electricity (in kilowatt-hours) and petroleum products (in liters) by at least ten percent (10%) </a:t>
            </a:r>
          </a:p>
        </p:txBody>
      </p:sp>
      <p:graphicFrame>
        <p:nvGraphicFramePr>
          <p:cNvPr id="17" name="Table 16"/>
          <p:cNvGraphicFramePr>
            <a:graphicFrameLocks noGrp="1"/>
          </p:cNvGraphicFramePr>
          <p:nvPr/>
        </p:nvGraphicFramePr>
        <p:xfrm>
          <a:off x="152400" y="2819400"/>
          <a:ext cx="5410200" cy="2568367"/>
        </p:xfrm>
        <a:graphic>
          <a:graphicData uri="http://schemas.openxmlformats.org/drawingml/2006/table">
            <a:tbl>
              <a:tblPr>
                <a:tableStyleId>{2D5ABB26-0587-4C30-8999-92F81FD0307C}</a:tableStyleId>
              </a:tblPr>
              <a:tblGrid>
                <a:gridCol w="911831"/>
                <a:gridCol w="4498369"/>
              </a:tblGrid>
              <a:tr h="453061">
                <a:tc gridSpan="2">
                  <a:txBody>
                    <a:bodyPr/>
                    <a:lstStyle/>
                    <a:p>
                      <a:pPr marL="0" marR="0">
                        <a:spcBef>
                          <a:spcPts val="0"/>
                        </a:spcBef>
                        <a:spcAft>
                          <a:spcPts val="0"/>
                        </a:spcAft>
                      </a:pPr>
                      <a:r>
                        <a:rPr lang="en-PH" sz="1400" u="sng" dirty="0"/>
                        <a:t>Administrative Order (A.O.)</a:t>
                      </a:r>
                      <a:endParaRPr lang="en-US" sz="1400" b="1" dirty="0">
                        <a:solidFill>
                          <a:srgbClr val="C00000"/>
                        </a:solidFill>
                        <a:latin typeface="Calibri"/>
                        <a:ea typeface="Calibri"/>
                        <a:cs typeface="Times New Roman"/>
                      </a:endParaRPr>
                    </a:p>
                  </a:txBody>
                  <a:tcPr marL="68580" marR="68580" marT="0" marB="0" anchor="ctr"/>
                </a:tc>
                <a:tc hMerge="1">
                  <a:txBody>
                    <a:bodyPr/>
                    <a:lstStyle/>
                    <a:p>
                      <a:endParaRPr lang="en-US"/>
                    </a:p>
                  </a:txBody>
                  <a:tcPr/>
                </a:tc>
              </a:tr>
              <a:tr h="606087">
                <a:tc>
                  <a:txBody>
                    <a:bodyPr/>
                    <a:lstStyle/>
                    <a:p>
                      <a:pPr marL="0" marR="0">
                        <a:spcBef>
                          <a:spcPts val="0"/>
                        </a:spcBef>
                        <a:spcAft>
                          <a:spcPts val="0"/>
                        </a:spcAft>
                      </a:pPr>
                      <a:r>
                        <a:rPr lang="en-PH" sz="1400" dirty="0"/>
                        <a:t>A.O. 110-A (s.2006)</a:t>
                      </a:r>
                      <a:endParaRPr lang="en-US" sz="1400" b="1" dirty="0">
                        <a:latin typeface="Calibri"/>
                        <a:ea typeface="Calibri"/>
                        <a:cs typeface="Times New Roman"/>
                      </a:endParaRPr>
                    </a:p>
                  </a:txBody>
                  <a:tcPr marL="68580" marR="68580" marT="0" marB="0" anchor="ctr"/>
                </a:tc>
                <a:tc>
                  <a:txBody>
                    <a:bodyPr/>
                    <a:lstStyle/>
                    <a:p>
                      <a:pPr marL="0" marR="0">
                        <a:spcBef>
                          <a:spcPts val="0"/>
                        </a:spcBef>
                        <a:spcAft>
                          <a:spcPts val="0"/>
                        </a:spcAft>
                      </a:pPr>
                      <a:r>
                        <a:rPr lang="en-PH" sz="1400" dirty="0"/>
                        <a:t>Amending A.O. 110 s. 2004 – Directing the institutionalization of a government energy management program.</a:t>
                      </a:r>
                      <a:endParaRPr lang="en-US" sz="1400" b="0" dirty="0">
                        <a:latin typeface="Calibri"/>
                        <a:ea typeface="Calibri"/>
                        <a:cs typeface="Times New Roman"/>
                      </a:endParaRPr>
                    </a:p>
                  </a:txBody>
                  <a:tcPr marL="68580" marR="68580" marT="0" marB="0" anchor="ctr"/>
                </a:tc>
              </a:tr>
              <a:tr h="621786">
                <a:tc>
                  <a:txBody>
                    <a:bodyPr/>
                    <a:lstStyle/>
                    <a:p>
                      <a:pPr marL="0" marR="0">
                        <a:spcBef>
                          <a:spcPts val="0"/>
                        </a:spcBef>
                        <a:spcAft>
                          <a:spcPts val="0"/>
                        </a:spcAft>
                      </a:pPr>
                      <a:r>
                        <a:rPr lang="en-PH" sz="1400" dirty="0"/>
                        <a:t>A.O. 183 (s.2007)</a:t>
                      </a:r>
                      <a:endParaRPr lang="en-US" sz="1400" b="1" dirty="0">
                        <a:latin typeface="Calibri"/>
                        <a:ea typeface="Calibri"/>
                        <a:cs typeface="Times New Roman"/>
                      </a:endParaRPr>
                    </a:p>
                  </a:txBody>
                  <a:tcPr marL="68580" marR="68580" marT="0" marB="0" anchor="ctr"/>
                </a:tc>
                <a:tc>
                  <a:txBody>
                    <a:bodyPr/>
                    <a:lstStyle/>
                    <a:p>
                      <a:pPr marL="0" marR="0">
                        <a:spcBef>
                          <a:spcPts val="0"/>
                        </a:spcBef>
                        <a:spcAft>
                          <a:spcPts val="0"/>
                        </a:spcAft>
                      </a:pPr>
                      <a:r>
                        <a:rPr lang="en-PH" sz="1400" dirty="0"/>
                        <a:t>Directing the use of energy efficient lighting/lighting system (EELs) in government facilities.</a:t>
                      </a:r>
                      <a:endParaRPr lang="en-US" sz="1400" b="0" dirty="0">
                        <a:latin typeface="Calibri"/>
                        <a:ea typeface="Calibri"/>
                        <a:cs typeface="Times New Roman"/>
                      </a:endParaRPr>
                    </a:p>
                  </a:txBody>
                  <a:tcPr marL="68580" marR="68580" marT="0" marB="0" anchor="ctr"/>
                </a:tc>
              </a:tr>
              <a:tr h="659140">
                <a:tc>
                  <a:txBody>
                    <a:bodyPr/>
                    <a:lstStyle/>
                    <a:p>
                      <a:pPr marL="0" marR="0">
                        <a:spcBef>
                          <a:spcPts val="0"/>
                        </a:spcBef>
                        <a:spcAft>
                          <a:spcPts val="0"/>
                        </a:spcAft>
                      </a:pPr>
                      <a:r>
                        <a:rPr lang="en-PH" sz="1400" dirty="0"/>
                        <a:t>A.O. </a:t>
                      </a:r>
                      <a:r>
                        <a:rPr lang="en-PH" sz="1400" dirty="0" smtClean="0"/>
                        <a:t>126</a:t>
                      </a:r>
                      <a:endParaRPr lang="en-US" sz="1400" b="1" dirty="0">
                        <a:latin typeface="Calibri"/>
                        <a:ea typeface="Calibri"/>
                        <a:cs typeface="Times New Roman"/>
                      </a:endParaRPr>
                    </a:p>
                  </a:txBody>
                  <a:tcPr marL="68580" marR="68580" marT="0" marB="0" anchor="ctr"/>
                </a:tc>
                <a:tc>
                  <a:txBody>
                    <a:bodyPr/>
                    <a:lstStyle/>
                    <a:p>
                      <a:pPr marL="0" marR="0">
                        <a:spcBef>
                          <a:spcPts val="0"/>
                        </a:spcBef>
                        <a:spcAft>
                          <a:spcPts val="0"/>
                        </a:spcAft>
                      </a:pPr>
                      <a:r>
                        <a:rPr lang="en-PH" sz="1400" dirty="0" smtClean="0"/>
                        <a:t>Strengthening</a:t>
                      </a:r>
                      <a:r>
                        <a:rPr lang="en-PH" sz="1400" baseline="0" dirty="0" smtClean="0"/>
                        <a:t> measures to address the extra ordinary increase in world oil prices, directing the enhanced implementation of the governments energy conservation program .</a:t>
                      </a:r>
                      <a:endParaRPr lang="en-US" sz="1400" b="0" dirty="0">
                        <a:latin typeface="Calibri"/>
                        <a:ea typeface="Calibri"/>
                        <a:cs typeface="Times New Roman"/>
                      </a:endParaRPr>
                    </a:p>
                  </a:txBody>
                  <a:tcPr marL="68580" marR="68580" marT="0" marB="0" anchor="ctr"/>
                </a:tc>
              </a:tr>
            </a:tbl>
          </a:graphicData>
        </a:graphic>
      </p:graphicFrame>
      <p:sp>
        <p:nvSpPr>
          <p:cNvPr id="8" name="Decagon 7"/>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1</a:t>
            </a:r>
            <a:endParaRPr lang="en-PH"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0" y="2590800"/>
            <a:ext cx="9144000" cy="4267200"/>
          </a:xfrm>
          <a:prstGeom prst="rect">
            <a:avLst/>
          </a:prstGeom>
          <a:solidFill>
            <a:schemeClr val="accent6">
              <a:lumMod val="20000"/>
              <a:lumOff val="80000"/>
            </a:schemeClr>
          </a:solidFill>
          <a:ln>
            <a:noFill/>
          </a:ln>
          <a:effectLst>
            <a:softEdge rad="635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PH"/>
          </a:p>
        </p:txBody>
      </p:sp>
      <p:sp>
        <p:nvSpPr>
          <p:cNvPr id="4" name="Content Placeholder 2"/>
          <p:cNvSpPr txBox="1">
            <a:spLocks/>
          </p:cNvSpPr>
          <p:nvPr/>
        </p:nvSpPr>
        <p:spPr>
          <a:xfrm>
            <a:off x="3733800" y="3732074"/>
            <a:ext cx="5105400" cy="762000"/>
          </a:xfrm>
          <a:prstGeom prst="rect">
            <a:avLst/>
          </a:prstGeom>
        </p:spPr>
        <p:txBody>
          <a:bodyPr>
            <a:normAutofit fontScale="92500" lnSpcReduction="20000"/>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l" fontAlgn="auto">
              <a:spcAft>
                <a:spcPts val="1200"/>
              </a:spcAft>
              <a:buClr>
                <a:srgbClr val="004C22"/>
              </a:buClr>
              <a:buSzPct val="100000"/>
              <a:defRPr/>
            </a:pPr>
            <a:r>
              <a:rPr lang="en-US" sz="1800" b="1" dirty="0" smtClean="0">
                <a:solidFill>
                  <a:prstClr val="black"/>
                </a:solidFill>
                <a:latin typeface="+mj-lt"/>
                <a:cs typeface="Times New Roman" pitchFamily="18" charset="0"/>
              </a:rPr>
              <a:t>Annual recognition given to companies with significant energy savings achieved thru the implementation of EE&amp;C technologies &amp; measures</a:t>
            </a:r>
          </a:p>
        </p:txBody>
      </p:sp>
      <p:sp>
        <p:nvSpPr>
          <p:cNvPr id="5" name="TextBox 1"/>
          <p:cNvSpPr txBox="1">
            <a:spLocks noChangeArrowheads="1"/>
          </p:cNvSpPr>
          <p:nvPr/>
        </p:nvSpPr>
        <p:spPr bwMode="auto">
          <a:xfrm>
            <a:off x="3810000" y="3254375"/>
            <a:ext cx="5105400" cy="276999"/>
          </a:xfrm>
          <a:prstGeom prst="rect">
            <a:avLst/>
          </a:prstGeom>
          <a:noFill/>
          <a:ln>
            <a:noFill/>
          </a:ln>
          <a:extLst/>
        </p:spPr>
        <p:txBody>
          <a:bodyPr wrap="squar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defRPr/>
            </a:pPr>
            <a:r>
              <a:rPr lang="en-US" sz="1200" b="1" dirty="0">
                <a:solidFill>
                  <a:schemeClr val="tx2">
                    <a:lumMod val="75000"/>
                  </a:schemeClr>
                </a:solidFill>
                <a:latin typeface="Verdana" pitchFamily="34" charset="0"/>
                <a:ea typeface="Verdana" pitchFamily="34" charset="0"/>
                <a:cs typeface="Verdana" pitchFamily="34" charset="0"/>
              </a:rPr>
              <a:t>DON EMILIO ABELLO ENERGY EFFICIENCY AWARD</a:t>
            </a:r>
          </a:p>
        </p:txBody>
      </p:sp>
      <p:sp>
        <p:nvSpPr>
          <p:cNvPr id="6" name="Title 1"/>
          <p:cNvSpPr txBox="1">
            <a:spLocks/>
          </p:cNvSpPr>
          <p:nvPr/>
        </p:nvSpPr>
        <p:spPr bwMode="auto">
          <a:xfrm>
            <a:off x="3810000" y="2667000"/>
            <a:ext cx="5029200" cy="609600"/>
          </a:xfrm>
          <a:prstGeom prst="roundRect">
            <a:avLst/>
          </a:prstGeom>
          <a:ln>
            <a:headEnd/>
            <a:tailEn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400" b="1" i="0" u="none" strike="noStrike" kern="1200" cap="none" spc="0" normalizeH="0" baseline="0" noProof="0" dirty="0" smtClean="0">
                <a:ln>
                  <a:noFill/>
                </a:ln>
                <a:solidFill>
                  <a:srgbClr val="0070C0"/>
                </a:solidFill>
                <a:effectLst/>
                <a:uLnTx/>
                <a:uFillTx/>
                <a:latin typeface="Miriam" pitchFamily="34" charset="-79"/>
                <a:ea typeface="+mn-ea"/>
                <a:cs typeface="Miriam" pitchFamily="34" charset="-79"/>
              </a:rPr>
              <a:t>Recognition Award</a:t>
            </a:r>
            <a:endParaRPr kumimoji="0" lang="en-PH" sz="2400" b="1" i="0" u="none" strike="noStrike" kern="1200" cap="none" spc="0" normalizeH="0" baseline="0" noProof="0" dirty="0" smtClean="0">
              <a:ln>
                <a:noFill/>
              </a:ln>
              <a:solidFill>
                <a:srgbClr val="0070C0"/>
              </a:solidFill>
              <a:effectLst/>
              <a:uLnTx/>
              <a:uFillTx/>
              <a:latin typeface="Miriam" pitchFamily="34" charset="-79"/>
              <a:ea typeface="+mn-ea"/>
              <a:cs typeface="Miriam" pitchFamily="34" charset="-79"/>
            </a:endParaRPr>
          </a:p>
        </p:txBody>
      </p:sp>
      <p:sp>
        <p:nvSpPr>
          <p:cNvPr id="7" name="Rectangle 6"/>
          <p:cNvSpPr/>
          <p:nvPr/>
        </p:nvSpPr>
        <p:spPr>
          <a:xfrm>
            <a:off x="3810000" y="4646474"/>
            <a:ext cx="4953000" cy="1754326"/>
          </a:xfrm>
          <a:prstGeom prst="rect">
            <a:avLst/>
          </a:prstGeom>
          <a:noFill/>
          <a:ln>
            <a:noFill/>
          </a:ln>
          <a:effectLst/>
          <a:scene3d>
            <a:camera prst="orthographicFront">
              <a:rot lat="0" lon="0" rev="0"/>
            </a:camera>
            <a:lightRig rig="contrasting" dir="t">
              <a:rot lat="0" lon="0" rev="1500000"/>
            </a:lightRig>
          </a:scene3d>
          <a:sp3d prstMaterial="metal">
            <a:bevelT w="88900" h="88900"/>
          </a:sp3d>
        </p:spPr>
        <p:style>
          <a:lnRef idx="2">
            <a:schemeClr val="accent2"/>
          </a:lnRef>
          <a:fillRef idx="1">
            <a:schemeClr val="lt1"/>
          </a:fillRef>
          <a:effectRef idx="0">
            <a:schemeClr val="accent2"/>
          </a:effectRef>
          <a:fontRef idx="minor">
            <a:schemeClr val="dk1"/>
          </a:fontRef>
        </p:style>
        <p:txBody>
          <a:bodyPr wrap="square">
            <a:spAutoFit/>
          </a:bodyPr>
          <a:lstStyle/>
          <a:p>
            <a:pPr>
              <a:defRPr/>
            </a:pPr>
            <a:r>
              <a:rPr lang="en-US" b="1" u="sng" dirty="0">
                <a:solidFill>
                  <a:prstClr val="black"/>
                </a:solidFill>
                <a:latin typeface="Trebuchet MS" pitchFamily="34" charset="0"/>
              </a:rPr>
              <a:t>FY </a:t>
            </a:r>
            <a:r>
              <a:rPr lang="en-US" b="1" u="sng" dirty="0" smtClean="0">
                <a:solidFill>
                  <a:prstClr val="black"/>
                </a:solidFill>
                <a:latin typeface="Trebuchet MS" pitchFamily="34" charset="0"/>
              </a:rPr>
              <a:t>2014 </a:t>
            </a:r>
            <a:r>
              <a:rPr lang="en-US" b="1" u="sng" dirty="0">
                <a:solidFill>
                  <a:prstClr val="black"/>
                </a:solidFill>
                <a:latin typeface="Trebuchet MS" pitchFamily="34" charset="0"/>
              </a:rPr>
              <a:t>Generated Saving: </a:t>
            </a:r>
          </a:p>
          <a:p>
            <a:pPr>
              <a:defRPr/>
            </a:pPr>
            <a:r>
              <a:rPr lang="en-US" b="1" dirty="0" smtClean="0">
                <a:solidFill>
                  <a:srgbClr val="0070C0"/>
                </a:solidFill>
              </a:rPr>
              <a:t>95 </a:t>
            </a:r>
            <a:r>
              <a:rPr lang="en-US" b="1" dirty="0">
                <a:solidFill>
                  <a:srgbClr val="0070C0"/>
                </a:solidFill>
              </a:rPr>
              <a:t>million liters of oil equivalent (LOE) </a:t>
            </a:r>
            <a:r>
              <a:rPr lang="en-US" dirty="0"/>
              <a:t>and monetary savings of </a:t>
            </a:r>
            <a:r>
              <a:rPr lang="en-US" b="1" dirty="0" err="1">
                <a:solidFill>
                  <a:srgbClr val="0070C0"/>
                </a:solidFill>
              </a:rPr>
              <a:t>Php</a:t>
            </a:r>
            <a:r>
              <a:rPr lang="en-US" b="1" dirty="0">
                <a:solidFill>
                  <a:srgbClr val="0070C0"/>
                </a:solidFill>
              </a:rPr>
              <a:t> </a:t>
            </a:r>
            <a:r>
              <a:rPr lang="en-US" b="1" dirty="0" smtClean="0">
                <a:solidFill>
                  <a:srgbClr val="0070C0"/>
                </a:solidFill>
              </a:rPr>
              <a:t>3.7 </a:t>
            </a:r>
            <a:r>
              <a:rPr lang="en-US" b="1" dirty="0">
                <a:solidFill>
                  <a:srgbClr val="0070C0"/>
                </a:solidFill>
              </a:rPr>
              <a:t>billion </a:t>
            </a:r>
            <a:r>
              <a:rPr lang="en-US" b="1" dirty="0" smtClean="0">
                <a:solidFill>
                  <a:srgbClr val="0070C0"/>
                </a:solidFill>
              </a:rPr>
              <a:t>(US$82 million) </a:t>
            </a:r>
            <a:r>
              <a:rPr lang="en-US" dirty="0" smtClean="0"/>
              <a:t>and </a:t>
            </a:r>
            <a:r>
              <a:rPr lang="en-US" dirty="0"/>
              <a:t>more than </a:t>
            </a:r>
            <a:r>
              <a:rPr lang="en-US" b="1" dirty="0" smtClean="0">
                <a:solidFill>
                  <a:srgbClr val="0070C0"/>
                </a:solidFill>
              </a:rPr>
              <a:t>188 </a:t>
            </a:r>
            <a:r>
              <a:rPr lang="en-US" b="1" dirty="0">
                <a:solidFill>
                  <a:srgbClr val="0070C0"/>
                </a:solidFill>
              </a:rPr>
              <a:t>million kilograms of avoided carbon dioxide </a:t>
            </a:r>
            <a:r>
              <a:rPr lang="en-US" dirty="0"/>
              <a:t>from </a:t>
            </a:r>
            <a:r>
              <a:rPr lang="en-US" b="1" dirty="0" smtClean="0">
                <a:solidFill>
                  <a:srgbClr val="0070C0"/>
                </a:solidFill>
              </a:rPr>
              <a:t>83 </a:t>
            </a:r>
            <a:r>
              <a:rPr lang="en-US" b="1" dirty="0">
                <a:solidFill>
                  <a:srgbClr val="0070C0"/>
                </a:solidFill>
              </a:rPr>
              <a:t>commercial and industrial establishments</a:t>
            </a:r>
          </a:p>
        </p:txBody>
      </p:sp>
      <p:pic>
        <p:nvPicPr>
          <p:cNvPr id="8" name="Picture 20"/>
          <p:cNvPicPr>
            <a:picLocks noChangeAspect="1" noChangeArrowheads="1"/>
          </p:cNvPicPr>
          <p:nvPr/>
        </p:nvPicPr>
        <p:blipFill>
          <a:blip r:embed="rId3" cstate="print"/>
          <a:srcRect/>
          <a:stretch>
            <a:fillRect/>
          </a:stretch>
        </p:blipFill>
        <p:spPr bwMode="auto">
          <a:xfrm>
            <a:off x="152400" y="3048000"/>
            <a:ext cx="3505200" cy="2667608"/>
          </a:xfrm>
          <a:prstGeom prst="roundRect">
            <a:avLst>
              <a:gd name="adj" fmla="val 11111"/>
            </a:avLst>
          </a:prstGeom>
          <a:ln w="190500" cap="rnd">
            <a:solidFill>
              <a:srgbClr val="C00000"/>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9" name="TextBox 8"/>
          <p:cNvSpPr txBox="1"/>
          <p:nvPr/>
        </p:nvSpPr>
        <p:spPr>
          <a:xfrm>
            <a:off x="152400" y="381000"/>
            <a:ext cx="8610600" cy="1354217"/>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fontAlgn="auto">
              <a:spcBef>
                <a:spcPts val="0"/>
              </a:spcBef>
              <a:spcAft>
                <a:spcPts val="0"/>
              </a:spcAft>
              <a:defRPr/>
            </a:pPr>
            <a:endParaRPr lang="en-PH" sz="1600" b="1" i="1" dirty="0" smtClean="0">
              <a:solidFill>
                <a:srgbClr val="C00000"/>
              </a:solidFill>
            </a:endParaRPr>
          </a:p>
          <a:p>
            <a:pPr fontAlgn="auto">
              <a:spcBef>
                <a:spcPts val="0"/>
              </a:spcBef>
              <a:spcAft>
                <a:spcPts val="0"/>
              </a:spcAft>
              <a:defRPr/>
            </a:pPr>
            <a:r>
              <a:rPr lang="en-PH" b="1" i="1" dirty="0" smtClean="0">
                <a:solidFill>
                  <a:srgbClr val="C00000"/>
                </a:solidFill>
              </a:rPr>
              <a:t>DEPARTMENT </a:t>
            </a:r>
            <a:r>
              <a:rPr lang="en-PH" b="1" i="1" dirty="0">
                <a:solidFill>
                  <a:srgbClr val="C00000"/>
                </a:solidFill>
              </a:rPr>
              <a:t>CIRCULAR – 93-03-05</a:t>
            </a:r>
          </a:p>
          <a:p>
            <a:pPr lvl="1">
              <a:defRPr/>
            </a:pPr>
            <a:r>
              <a:rPr lang="en-PH" sz="1600" i="1" dirty="0">
                <a:latin typeface="Kokila" pitchFamily="34" charset="0"/>
                <a:cs typeface="Kokila" pitchFamily="34" charset="0"/>
              </a:rPr>
              <a:t>To all Industrial, Commercial and Transport Sectors: Establishments consuming 1 million LOE annually are required to submit Quarterly Energy Consumption Report (QECR) to DOE. In addition, establishments consuming 2 million LOE, apart from the QECR are required to submit an Annual Energy Conservation Program Report (AECPR).</a:t>
            </a:r>
          </a:p>
        </p:txBody>
      </p:sp>
      <p:sp>
        <p:nvSpPr>
          <p:cNvPr id="10" name="Title 1"/>
          <p:cNvSpPr txBox="1">
            <a:spLocks/>
          </p:cNvSpPr>
          <p:nvPr/>
        </p:nvSpPr>
        <p:spPr bwMode="auto">
          <a:xfrm>
            <a:off x="3810000" y="152400"/>
            <a:ext cx="4800600" cy="609600"/>
          </a:xfrm>
          <a:prstGeom prst="roundRect">
            <a:avLst/>
          </a:prstGeom>
          <a:solidFill>
            <a:srgbClr val="006666"/>
          </a:solid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400" b="1" dirty="0" smtClean="0">
                <a:solidFill>
                  <a:schemeClr val="bg1"/>
                </a:solidFill>
                <a:latin typeface="Miriam" pitchFamily="34" charset="-79"/>
                <a:ea typeface="+mj-ea"/>
                <a:cs typeface="Miriam" pitchFamily="34" charset="-79"/>
              </a:rPr>
              <a:t>Energy Consumption Monitoring</a:t>
            </a:r>
            <a:endParaRPr kumimoji="0" lang="en-PH" sz="2400" b="1" i="0" u="none" strike="noStrike" kern="1200" cap="none" spc="0" normalizeH="0" baseline="0" noProof="0" dirty="0" smtClean="0">
              <a:ln>
                <a:noFill/>
              </a:ln>
              <a:solidFill>
                <a:schemeClr val="bg1"/>
              </a:solidFill>
              <a:effectLst/>
              <a:uLnTx/>
              <a:uFillTx/>
              <a:latin typeface="Miriam" pitchFamily="34" charset="-79"/>
              <a:ea typeface="+mj-ea"/>
              <a:cs typeface="Miriam" pitchFamily="34" charset="-79"/>
            </a:endParaRPr>
          </a:p>
        </p:txBody>
      </p:sp>
      <p:sp>
        <p:nvSpPr>
          <p:cNvPr id="11" name="Down Arrow 10"/>
          <p:cNvSpPr/>
          <p:nvPr/>
        </p:nvSpPr>
        <p:spPr>
          <a:xfrm>
            <a:off x="3810000" y="1752600"/>
            <a:ext cx="762000" cy="8382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PH"/>
          </a:p>
        </p:txBody>
      </p:sp>
      <p:sp>
        <p:nvSpPr>
          <p:cNvPr id="14" name="Down Arrow 13"/>
          <p:cNvSpPr/>
          <p:nvPr/>
        </p:nvSpPr>
        <p:spPr>
          <a:xfrm>
            <a:off x="3962400" y="4417874"/>
            <a:ext cx="457200" cy="228600"/>
          </a:xfrm>
          <a:prstGeom prst="downArrow">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PH"/>
          </a:p>
        </p:txBody>
      </p:sp>
      <p:sp>
        <p:nvSpPr>
          <p:cNvPr id="15" name="Decagon 14"/>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2</a:t>
            </a:r>
            <a:endParaRPr lang="en-PH"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118E806B-9A4D-45A8-B624-0F98B55901D2}" type="slidenum">
              <a:rPr lang="en-US" smtClean="0"/>
              <a:pPr>
                <a:defRPr/>
              </a:pPr>
              <a:t>5</a:t>
            </a:fld>
            <a:endParaRPr lang="en-US" dirty="0"/>
          </a:p>
        </p:txBody>
      </p:sp>
      <p:sp>
        <p:nvSpPr>
          <p:cNvPr id="5" name="TextBox 4"/>
          <p:cNvSpPr txBox="1"/>
          <p:nvPr/>
        </p:nvSpPr>
        <p:spPr>
          <a:xfrm>
            <a:off x="1828800" y="762000"/>
            <a:ext cx="5486400" cy="578882"/>
          </a:xfrm>
          <a:prstGeom prst="roundRect">
            <a:avLst/>
          </a:prstGeom>
          <a:solidFill>
            <a:srgbClr val="006666"/>
          </a:solidFill>
          <a:ln>
            <a:noFill/>
          </a:ln>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PH" sz="2800" b="1" dirty="0" smtClean="0">
                <a:solidFill>
                  <a:schemeClr val="bg1"/>
                </a:solidFill>
              </a:rPr>
              <a:t>ESCO Accreditation System</a:t>
            </a:r>
            <a:endParaRPr lang="en-PH" sz="2800" b="1" dirty="0">
              <a:solidFill>
                <a:schemeClr val="bg1"/>
              </a:solidFill>
            </a:endParaRPr>
          </a:p>
        </p:txBody>
      </p:sp>
      <p:sp>
        <p:nvSpPr>
          <p:cNvPr id="6" name="TextBox 5"/>
          <p:cNvSpPr txBox="1"/>
          <p:nvPr/>
        </p:nvSpPr>
        <p:spPr>
          <a:xfrm>
            <a:off x="1676400" y="1447800"/>
            <a:ext cx="6553200" cy="1328023"/>
          </a:xfrm>
          <a:prstGeom prst="snip1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PH" b="1" dirty="0" smtClean="0">
                <a:solidFill>
                  <a:srgbClr val="C00000"/>
                </a:solidFill>
              </a:rPr>
              <a:t>Department Circular –DC-2008-09-0004 </a:t>
            </a:r>
          </a:p>
          <a:p>
            <a:r>
              <a:rPr lang="en-PH" dirty="0" smtClean="0"/>
              <a:t>&gt; enforces the requirement for an ESCO company to apply for a certificate of accreditation with the DOE while engaging in any energy efficiency related performance contracting projects.</a:t>
            </a:r>
            <a:endParaRPr lang="en-PH" dirty="0"/>
          </a:p>
        </p:txBody>
      </p:sp>
      <p:sp>
        <p:nvSpPr>
          <p:cNvPr id="7" name="TextBox 6"/>
          <p:cNvSpPr txBox="1"/>
          <p:nvPr/>
        </p:nvSpPr>
        <p:spPr>
          <a:xfrm>
            <a:off x="1676400" y="2878574"/>
            <a:ext cx="6553200" cy="3446026"/>
          </a:xfrm>
          <a:prstGeom prst="snip1Rect">
            <a:avLst/>
          </a:prstGeom>
          <a:ln>
            <a:solidFill>
              <a:schemeClr val="bg1">
                <a:lumMod val="75000"/>
              </a:schemeClr>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PH" b="1" dirty="0" smtClean="0">
                <a:solidFill>
                  <a:srgbClr val="C00000"/>
                </a:solidFill>
              </a:rPr>
              <a:t>DOE Accredited ESCOs</a:t>
            </a:r>
          </a:p>
          <a:p>
            <a:pPr marL="342900" indent="-342900">
              <a:buFont typeface="+mj-lt"/>
              <a:buAutoNum type="arabicParenR"/>
            </a:pPr>
            <a:r>
              <a:rPr lang="en-GB" sz="1400" dirty="0" smtClean="0"/>
              <a:t>THERMAL SOLUTIONS, INC. –TYPE“A”</a:t>
            </a:r>
          </a:p>
          <a:p>
            <a:pPr marL="342900" indent="-342900">
              <a:buFont typeface="+mj-lt"/>
              <a:buAutoNum type="arabicParenR"/>
            </a:pPr>
            <a:r>
              <a:rPr lang="en-GB" sz="1400" dirty="0" smtClean="0"/>
              <a:t>PHILCARBON, INC. – TYPE “A”</a:t>
            </a:r>
          </a:p>
          <a:p>
            <a:pPr marL="342900" indent="-342900">
              <a:buFont typeface="+mj-lt"/>
              <a:buAutoNum type="arabicParenR"/>
            </a:pPr>
            <a:r>
              <a:rPr lang="en-GB" sz="1400" dirty="0" smtClean="0"/>
              <a:t>ELECTRO-SYSTEMS INDUSTRIES CORPORATION – TYPE “A”</a:t>
            </a:r>
          </a:p>
          <a:p>
            <a:pPr marL="342900" indent="-342900">
              <a:buFont typeface="+mj-lt"/>
              <a:buAutoNum type="arabicParenR"/>
            </a:pPr>
            <a:r>
              <a:rPr lang="en-GB" sz="1400" dirty="0" smtClean="0"/>
              <a:t>DESIGN SCIENCE INCORPORATED – POWERBOSS – TYPE “A”</a:t>
            </a:r>
          </a:p>
          <a:p>
            <a:pPr marL="342900" indent="-342900">
              <a:buFont typeface="+mj-lt"/>
              <a:buAutoNum type="arabicParenR"/>
            </a:pPr>
            <a:r>
              <a:rPr lang="en-GB" sz="1400" dirty="0" smtClean="0"/>
              <a:t>RENAISSANCE PACIFIC ENERGY SOLUTIONS ASIA (REPESA) – TYPE “A”</a:t>
            </a:r>
          </a:p>
          <a:p>
            <a:pPr marL="342900" indent="-342900">
              <a:buFont typeface="+mj-lt"/>
              <a:buAutoNum type="arabicParenR"/>
            </a:pPr>
            <a:r>
              <a:rPr lang="en-GB" sz="1400" dirty="0" smtClean="0"/>
              <a:t>SCHNEIDER ELECTRIC PHILIPPINES, INC – TYPE “A”</a:t>
            </a:r>
          </a:p>
          <a:p>
            <a:pPr marL="342900" indent="-342900">
              <a:buFont typeface="+mj-lt"/>
              <a:buAutoNum type="arabicParenR"/>
            </a:pPr>
            <a:r>
              <a:rPr lang="en-GB" sz="1400" dirty="0" smtClean="0"/>
              <a:t> COFELY PHILIPPINES – TYPE “A”</a:t>
            </a:r>
          </a:p>
          <a:p>
            <a:pPr marL="342900" indent="-342900">
              <a:buFont typeface="+mj-lt"/>
              <a:buAutoNum type="arabicParenR"/>
            </a:pPr>
            <a:r>
              <a:rPr lang="en-GB" sz="1400" dirty="0" smtClean="0"/>
              <a:t>FILAIRCO, INC./ TRANE PHILIPPINES – TYPE “A”</a:t>
            </a:r>
          </a:p>
          <a:p>
            <a:pPr marL="342900" indent="-342900">
              <a:buFont typeface="+mj-lt"/>
              <a:buAutoNum type="arabicParenR"/>
            </a:pPr>
            <a:r>
              <a:rPr lang="en-GB" sz="1400" dirty="0" smtClean="0"/>
              <a:t>OSP –ESCO INTERNATIONAL, INC. – Type “A”</a:t>
            </a:r>
          </a:p>
          <a:p>
            <a:pPr marL="342900" indent="-342900">
              <a:buFont typeface="+mj-lt"/>
              <a:buAutoNum type="arabicParenR"/>
            </a:pPr>
            <a:r>
              <a:rPr lang="en-GB" sz="1400" dirty="0" smtClean="0"/>
              <a:t>MVCP BIOTECHNOLOGY &amp; ENERGY RESOURCES –Type “A”</a:t>
            </a:r>
          </a:p>
          <a:p>
            <a:pPr marL="342900" indent="-342900">
              <a:buFont typeface="+mj-lt"/>
              <a:buAutoNum type="arabicParenR"/>
            </a:pPr>
            <a:r>
              <a:rPr lang="en-GB" sz="1400" dirty="0" smtClean="0"/>
              <a:t>ENERGY AND AVIATION SUPPORT CORPORATION – Type “A”</a:t>
            </a:r>
          </a:p>
          <a:p>
            <a:pPr marL="342900" indent="-342900">
              <a:buFont typeface="+mj-lt"/>
              <a:buAutoNum type="arabicParenR"/>
            </a:pPr>
            <a:r>
              <a:rPr lang="en-GB" sz="1400" dirty="0" smtClean="0"/>
              <a:t>HI-COOL ENGINEERING CORPORATION – Type “A”</a:t>
            </a:r>
          </a:p>
          <a:p>
            <a:pPr marL="342900" indent="-342900">
              <a:buFont typeface="+mj-lt"/>
              <a:buAutoNum type="arabicParenR"/>
            </a:pPr>
            <a:r>
              <a:rPr lang="en-GB" sz="1400" dirty="0" smtClean="0"/>
              <a:t>MERALCO ENERGY, INC.</a:t>
            </a:r>
            <a:endParaRPr lang="en-PH" sz="1400" dirty="0" smtClean="0"/>
          </a:p>
        </p:txBody>
      </p:sp>
      <p:sp>
        <p:nvSpPr>
          <p:cNvPr id="8" name="Decagon 7"/>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3</a:t>
            </a:r>
            <a:endParaRPr lang="en-PH" b="1"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04800" y="304800"/>
            <a:ext cx="7162800" cy="914400"/>
          </a:xfrm>
          <a:prstGeom prst="roundRect">
            <a:avLst/>
          </a:prstGeom>
          <a:solidFill>
            <a:srgbClr val="006666"/>
          </a:solidFill>
          <a:ln>
            <a:noFill/>
          </a:ln>
          <a:effectLst>
            <a:outerShdw blurRad="50800" dist="38100" dir="8100000" algn="tr" rotWithShape="0">
              <a:prstClr val="black">
                <a:alpha val="40000"/>
              </a:prstClr>
            </a:outerShdw>
          </a:effectLst>
        </p:spPr>
        <p:style>
          <a:lnRef idx="1">
            <a:schemeClr val="accent3"/>
          </a:lnRef>
          <a:fillRef idx="2">
            <a:schemeClr val="accent3"/>
          </a:fillRef>
          <a:effectRef idx="1">
            <a:schemeClr val="accent3"/>
          </a:effectRef>
          <a:fontRef idx="minor">
            <a:schemeClr val="dk1"/>
          </a:fontRef>
        </p:style>
        <p:txBody>
          <a:bodyPr anchor="ctr"/>
          <a:lstStyle/>
          <a:p>
            <a:pPr marL="514350" indent="-514350" algn="ctr">
              <a:defRPr/>
            </a:pPr>
            <a:r>
              <a:rPr lang="en-PH" sz="2400" b="1" dirty="0" smtClean="0">
                <a:solidFill>
                  <a:schemeClr val="bg1"/>
                </a:solidFill>
              </a:rPr>
              <a:t>Energy Efficiency and Conservation Bill </a:t>
            </a:r>
          </a:p>
          <a:p>
            <a:pPr marL="514350" indent="-514350" algn="ctr">
              <a:defRPr/>
            </a:pPr>
            <a:r>
              <a:rPr lang="en-PH" b="1" dirty="0" smtClean="0">
                <a:solidFill>
                  <a:schemeClr val="bg1"/>
                </a:solidFill>
              </a:rPr>
              <a:t>(16</a:t>
            </a:r>
            <a:r>
              <a:rPr lang="en-PH" b="1" baseline="30000" dirty="0" smtClean="0">
                <a:solidFill>
                  <a:schemeClr val="bg1"/>
                </a:solidFill>
              </a:rPr>
              <a:t>th</a:t>
            </a:r>
            <a:r>
              <a:rPr lang="en-PH" b="1" dirty="0" smtClean="0">
                <a:solidFill>
                  <a:schemeClr val="bg1"/>
                </a:solidFill>
              </a:rPr>
              <a:t> Congress)</a:t>
            </a:r>
            <a:endParaRPr lang="en-US" b="1" dirty="0">
              <a:solidFill>
                <a:schemeClr val="bg1"/>
              </a:solidFill>
            </a:endParaRPr>
          </a:p>
        </p:txBody>
      </p:sp>
      <p:grpSp>
        <p:nvGrpSpPr>
          <p:cNvPr id="2" name="Group 9"/>
          <p:cNvGrpSpPr/>
          <p:nvPr/>
        </p:nvGrpSpPr>
        <p:grpSpPr>
          <a:xfrm>
            <a:off x="304800" y="1600200"/>
            <a:ext cx="4572000" cy="3657600"/>
            <a:chOff x="304800" y="2261420"/>
            <a:chExt cx="4724400" cy="2644691"/>
          </a:xfrm>
        </p:grpSpPr>
        <p:sp>
          <p:nvSpPr>
            <p:cNvPr id="5" name="Rectangle 4"/>
            <p:cNvSpPr/>
            <p:nvPr/>
          </p:nvSpPr>
          <p:spPr>
            <a:xfrm>
              <a:off x="304800" y="2667000"/>
              <a:ext cx="4724400" cy="2239111"/>
            </a:xfrm>
            <a:prstGeom prst="rect">
              <a:avLst/>
            </a:prstGeom>
            <a:ln>
              <a:solidFill>
                <a:srgbClr val="0000FF"/>
              </a:solidFill>
            </a:ln>
          </p:spPr>
          <p:style>
            <a:lnRef idx="2">
              <a:schemeClr val="accent1"/>
            </a:lnRef>
            <a:fillRef idx="1">
              <a:schemeClr val="lt1"/>
            </a:fillRef>
            <a:effectRef idx="0">
              <a:schemeClr val="accent1"/>
            </a:effectRef>
            <a:fontRef idx="minor">
              <a:schemeClr val="dk1"/>
            </a:fontRef>
          </p:style>
          <p:txBody>
            <a:bodyPr anchor="b"/>
            <a:lstStyle/>
            <a:p>
              <a:pPr algn="ctr">
                <a:lnSpc>
                  <a:spcPct val="150000"/>
                </a:lnSpc>
                <a:defRPr/>
              </a:pPr>
              <a:endParaRPr lang="en-US" sz="1400" b="1" dirty="0"/>
            </a:p>
            <a:p>
              <a:pPr>
                <a:lnSpc>
                  <a:spcPct val="150000"/>
                </a:lnSpc>
                <a:defRPr/>
              </a:pPr>
              <a:endParaRPr lang="en-US" sz="1400" b="1" dirty="0" smtClean="0"/>
            </a:p>
            <a:p>
              <a:pPr>
                <a:lnSpc>
                  <a:spcPct val="150000"/>
                </a:lnSpc>
                <a:defRPr/>
              </a:pPr>
              <a:endParaRPr lang="en-US" sz="1400" b="1" dirty="0" smtClean="0"/>
            </a:p>
            <a:p>
              <a:pPr>
                <a:lnSpc>
                  <a:spcPct val="150000"/>
                </a:lnSpc>
                <a:defRPr/>
              </a:pPr>
              <a:endParaRPr lang="en-US" sz="1400" b="1" dirty="0" smtClean="0"/>
            </a:p>
            <a:p>
              <a:pPr>
                <a:lnSpc>
                  <a:spcPct val="150000"/>
                </a:lnSpc>
                <a:defRPr/>
              </a:pPr>
              <a:r>
                <a:rPr lang="en-US" sz="1400" b="1" dirty="0" smtClean="0"/>
                <a:t>Short </a:t>
              </a:r>
              <a:r>
                <a:rPr lang="en-US" sz="1400" b="1" dirty="0"/>
                <a:t>Title </a:t>
              </a:r>
              <a:r>
                <a:rPr lang="en-US" sz="1400" dirty="0"/>
                <a:t>- This Act shall be known as the </a:t>
              </a:r>
              <a:r>
                <a:rPr lang="en-US" sz="1400" i="1" u="sng" dirty="0"/>
                <a:t>"</a:t>
              </a:r>
              <a:r>
                <a:rPr lang="en-US" sz="1400" b="1" i="1" u="sng" dirty="0"/>
                <a:t>Energy Efficiency and Conservation Act of </a:t>
              </a:r>
              <a:r>
                <a:rPr lang="en-US" sz="1400" b="1" i="1" u="sng" dirty="0" smtClean="0"/>
                <a:t>2014"</a:t>
              </a:r>
              <a:endParaRPr lang="en-PH" sz="1400" b="1" dirty="0"/>
            </a:p>
            <a:p>
              <a:pPr>
                <a:defRPr/>
              </a:pPr>
              <a:endParaRPr lang="en-US" sz="1400" b="1" dirty="0"/>
            </a:p>
            <a:p>
              <a:pPr algn="ctr">
                <a:defRPr/>
              </a:pPr>
              <a:r>
                <a:rPr lang="en-US" sz="1400" dirty="0"/>
                <a:t>AN ACT</a:t>
              </a:r>
              <a:r>
                <a:rPr lang="en-PH" sz="1400" dirty="0"/>
                <a:t> </a:t>
              </a:r>
              <a:r>
                <a:rPr lang="en-US" sz="1400" dirty="0"/>
                <a:t>INSTITUTIONALIZING ENERGY EFFICIENCY AND CONSERVATION, ENHANCING THE EFFICIENT USE OF ENERGY, AND GRANTING INCENTIVES TO ENERGY EFFICIENCY AND CONSERVATION PROJECTS, AND FOR OTHER PURPOSES</a:t>
              </a:r>
              <a:endParaRPr lang="en-PH" sz="1400" dirty="0"/>
            </a:p>
            <a:p>
              <a:pPr algn="ctr">
                <a:lnSpc>
                  <a:spcPct val="150000"/>
                </a:lnSpc>
                <a:defRPr/>
              </a:pPr>
              <a:endParaRPr lang="en-PH" sz="1400" b="1" dirty="0"/>
            </a:p>
          </p:txBody>
        </p:sp>
        <p:sp>
          <p:nvSpPr>
            <p:cNvPr id="6" name="TextBox 5"/>
            <p:cNvSpPr txBox="1"/>
            <p:nvPr/>
          </p:nvSpPr>
          <p:spPr>
            <a:xfrm>
              <a:off x="381000" y="2261420"/>
              <a:ext cx="4569460" cy="960250"/>
            </a:xfrm>
            <a:prstGeom prst="roundRect">
              <a:avLst/>
            </a:prstGeom>
            <a:solidFill>
              <a:srgbClr val="0000FF"/>
            </a:solidFill>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b="1" dirty="0" smtClean="0">
                  <a:solidFill>
                    <a:schemeClr val="bg1"/>
                  </a:solidFill>
                </a:rPr>
                <a:t>SBN 1085 </a:t>
              </a:r>
              <a:r>
                <a:rPr lang="en-US" sz="1600" i="1" dirty="0" smtClean="0">
                  <a:solidFill>
                    <a:schemeClr val="bg1"/>
                  </a:solidFill>
                </a:rPr>
                <a:t>(Sen. </a:t>
              </a:r>
              <a:r>
                <a:rPr lang="en-US" sz="1600" i="1" dirty="0" err="1" smtClean="0">
                  <a:solidFill>
                    <a:schemeClr val="bg1"/>
                  </a:solidFill>
                </a:rPr>
                <a:t>Teofisto</a:t>
              </a:r>
              <a:r>
                <a:rPr lang="en-US" sz="1600" i="1" dirty="0" smtClean="0">
                  <a:solidFill>
                    <a:schemeClr val="bg1"/>
                  </a:solidFill>
                </a:rPr>
                <a:t> “TG” </a:t>
              </a:r>
              <a:r>
                <a:rPr lang="en-US" sz="1600" i="1" dirty="0" err="1" smtClean="0">
                  <a:solidFill>
                    <a:schemeClr val="bg1"/>
                  </a:solidFill>
                </a:rPr>
                <a:t>Guigona</a:t>
              </a:r>
              <a:r>
                <a:rPr lang="en-US" sz="1600" i="1" dirty="0" smtClean="0">
                  <a:solidFill>
                    <a:schemeClr val="bg1"/>
                  </a:solidFill>
                </a:rPr>
                <a:t> )</a:t>
              </a:r>
              <a:endParaRPr lang="en-US" i="1" dirty="0" smtClean="0">
                <a:solidFill>
                  <a:schemeClr val="bg1"/>
                </a:solidFill>
              </a:endParaRPr>
            </a:p>
            <a:p>
              <a:r>
                <a:rPr lang="en-US" b="1" dirty="0" smtClean="0">
                  <a:solidFill>
                    <a:schemeClr val="bg1"/>
                  </a:solidFill>
                </a:rPr>
                <a:t>SBN 167  </a:t>
              </a:r>
              <a:r>
                <a:rPr lang="en-US" sz="1600" i="1" dirty="0" smtClean="0">
                  <a:solidFill>
                    <a:schemeClr val="bg1"/>
                  </a:solidFill>
                </a:rPr>
                <a:t>( Sen. Sergio R. </a:t>
              </a:r>
              <a:r>
                <a:rPr lang="en-US" sz="1600" i="1" dirty="0" err="1" smtClean="0">
                  <a:solidFill>
                    <a:schemeClr val="bg1"/>
                  </a:solidFill>
                </a:rPr>
                <a:t>Osmena</a:t>
              </a:r>
              <a:r>
                <a:rPr lang="en-US" sz="1600" i="1" dirty="0" smtClean="0">
                  <a:solidFill>
                    <a:schemeClr val="bg1"/>
                  </a:solidFill>
                </a:rPr>
                <a:t> )</a:t>
              </a:r>
              <a:endParaRPr lang="en-US" i="1" dirty="0" smtClean="0">
                <a:solidFill>
                  <a:schemeClr val="bg1"/>
                </a:solidFill>
              </a:endParaRPr>
            </a:p>
            <a:p>
              <a:r>
                <a:rPr lang="en-US" b="1" dirty="0" smtClean="0">
                  <a:solidFill>
                    <a:schemeClr val="bg1"/>
                  </a:solidFill>
                </a:rPr>
                <a:t>HBN 4393  </a:t>
              </a:r>
              <a:r>
                <a:rPr lang="en-US" sz="1600" i="1" dirty="0" smtClean="0">
                  <a:solidFill>
                    <a:schemeClr val="bg1"/>
                  </a:solidFill>
                </a:rPr>
                <a:t>( Cong. Reynaldo V. </a:t>
              </a:r>
              <a:r>
                <a:rPr lang="en-US" sz="1600" i="1" dirty="0" err="1" smtClean="0">
                  <a:solidFill>
                    <a:schemeClr val="bg1"/>
                  </a:solidFill>
                </a:rPr>
                <a:t>Umali</a:t>
              </a:r>
              <a:r>
                <a:rPr lang="en-US" sz="1600" i="1" dirty="0" smtClean="0">
                  <a:solidFill>
                    <a:schemeClr val="bg1"/>
                  </a:solidFill>
                </a:rPr>
                <a:t> )</a:t>
              </a:r>
              <a:endParaRPr lang="en-US" i="1" dirty="0" smtClean="0">
                <a:solidFill>
                  <a:schemeClr val="bg1"/>
                </a:solidFill>
              </a:endParaRPr>
            </a:p>
            <a:p>
              <a:r>
                <a:rPr lang="en-US" b="1" dirty="0" smtClean="0">
                  <a:solidFill>
                    <a:schemeClr val="bg1"/>
                  </a:solidFill>
                </a:rPr>
                <a:t>HBN 5053  </a:t>
              </a:r>
              <a:r>
                <a:rPr lang="en-US" sz="1600" i="1" dirty="0" smtClean="0">
                  <a:solidFill>
                    <a:schemeClr val="bg1"/>
                  </a:solidFill>
                </a:rPr>
                <a:t>( Cong. </a:t>
              </a:r>
              <a:r>
                <a:rPr lang="en-US" sz="1600" i="1" dirty="0" err="1" smtClean="0">
                  <a:solidFill>
                    <a:schemeClr val="bg1"/>
                  </a:solidFill>
                </a:rPr>
                <a:t>Henedina</a:t>
              </a:r>
              <a:r>
                <a:rPr lang="en-US" sz="1600" i="1" dirty="0" smtClean="0">
                  <a:solidFill>
                    <a:schemeClr val="bg1"/>
                  </a:solidFill>
                </a:rPr>
                <a:t> Abad )</a:t>
              </a:r>
              <a:endParaRPr lang="en-US" i="1" dirty="0" smtClean="0">
                <a:solidFill>
                  <a:schemeClr val="bg1"/>
                </a:solidFill>
              </a:endParaRPr>
            </a:p>
          </p:txBody>
        </p:sp>
      </p:grpSp>
      <p:pic>
        <p:nvPicPr>
          <p:cNvPr id="7" name="Picture 11" descr="Image Detail"/>
          <p:cNvPicPr>
            <a:picLocks noChangeAspect="1" noChangeArrowheads="1"/>
          </p:cNvPicPr>
          <p:nvPr/>
        </p:nvPicPr>
        <p:blipFill>
          <a:blip r:embed="rId3" cstate="print"/>
          <a:srcRect/>
          <a:stretch>
            <a:fillRect/>
          </a:stretch>
        </p:blipFill>
        <p:spPr bwMode="auto">
          <a:xfrm>
            <a:off x="5410200" y="1828800"/>
            <a:ext cx="3657600" cy="4953000"/>
          </a:xfrm>
          <a:prstGeom prst="rect">
            <a:avLst/>
          </a:prstGeom>
          <a:ln>
            <a:noFill/>
          </a:ln>
          <a:effectLst>
            <a:outerShdw blurRad="292100" dist="139700" dir="2700000" algn="tl" rotWithShape="0">
              <a:srgbClr val="333333">
                <a:alpha val="65000"/>
              </a:srgbClr>
            </a:outerShdw>
          </a:effectLst>
        </p:spPr>
      </p:pic>
      <p:sp>
        <p:nvSpPr>
          <p:cNvPr id="8" name="Decagon 7"/>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4</a:t>
            </a:r>
            <a:endParaRPr lang="en-PH" b="1"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p:cNvSpPr/>
          <p:nvPr/>
        </p:nvSpPr>
        <p:spPr>
          <a:xfrm>
            <a:off x="7620000" y="0"/>
            <a:ext cx="1524000" cy="6858000"/>
          </a:xfrm>
          <a:prstGeom prst="rect">
            <a:avLst/>
          </a:prstGeom>
          <a:solidFill>
            <a:schemeClr val="accent5">
              <a:lumMod val="40000"/>
              <a:lumOff val="60000"/>
            </a:schemeClr>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p>
        </p:txBody>
      </p:sp>
      <p:sp>
        <p:nvSpPr>
          <p:cNvPr id="7" name="TextBox 6"/>
          <p:cNvSpPr txBox="1"/>
          <p:nvPr/>
        </p:nvSpPr>
        <p:spPr>
          <a:xfrm>
            <a:off x="838200" y="228600"/>
            <a:ext cx="6172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PH" b="1" dirty="0" smtClean="0">
                <a:solidFill>
                  <a:schemeClr val="bg1"/>
                </a:solidFill>
              </a:rPr>
              <a:t>EE &amp; C ROADMAP:  </a:t>
            </a:r>
            <a:r>
              <a:rPr lang="en-PH" sz="2000" b="1" dirty="0" smtClean="0">
                <a:solidFill>
                  <a:srgbClr val="FFFF00"/>
                </a:solidFill>
                <a:effectLst>
                  <a:outerShdw blurRad="38100" dist="38100" dir="2700000" algn="tl">
                    <a:srgbClr val="000000">
                      <a:alpha val="43137"/>
                    </a:srgbClr>
                  </a:outerShdw>
                </a:effectLst>
              </a:rPr>
              <a:t>MILESTONES</a:t>
            </a:r>
            <a:r>
              <a:rPr lang="en-PH" sz="2000" b="1" dirty="0" smtClean="0">
                <a:solidFill>
                  <a:schemeClr val="bg1"/>
                </a:solidFill>
                <a:effectLst>
                  <a:outerShdw blurRad="38100" dist="38100" dir="2700000" algn="tl">
                    <a:srgbClr val="000000">
                      <a:alpha val="43137"/>
                    </a:srgbClr>
                  </a:outerShdw>
                </a:effectLst>
              </a:rPr>
              <a:t> </a:t>
            </a:r>
            <a:r>
              <a:rPr lang="en-PH" b="1" dirty="0" smtClean="0">
                <a:solidFill>
                  <a:schemeClr val="bg1"/>
                </a:solidFill>
              </a:rPr>
              <a:t>(2014 – 2030)</a:t>
            </a:r>
            <a:endParaRPr lang="en-PH" b="1" dirty="0">
              <a:solidFill>
                <a:schemeClr val="bg1"/>
              </a:solidFill>
            </a:endParaRPr>
          </a:p>
        </p:txBody>
      </p:sp>
      <p:sp>
        <p:nvSpPr>
          <p:cNvPr id="8" name="TextBox 7"/>
          <p:cNvSpPr txBox="1"/>
          <p:nvPr/>
        </p:nvSpPr>
        <p:spPr>
          <a:xfrm>
            <a:off x="990600" y="6248400"/>
            <a:ext cx="3581400" cy="381000"/>
          </a:xfrm>
          <a:prstGeom prst="rect">
            <a:avLst/>
          </a:prstGeom>
          <a:noFill/>
        </p:spPr>
        <p:txBody>
          <a:bodyPr wrap="square" rtlCol="0">
            <a:spAutoFit/>
          </a:bodyPr>
          <a:lstStyle/>
          <a:p>
            <a:r>
              <a:rPr lang="en-PH" b="1" i="1" dirty="0" smtClean="0">
                <a:solidFill>
                  <a:srgbClr val="FF0000"/>
                </a:solidFill>
              </a:rPr>
              <a:t>* </a:t>
            </a:r>
            <a:r>
              <a:rPr lang="en-PH" i="1" dirty="0" smtClean="0"/>
              <a:t>- Started / on-going</a:t>
            </a:r>
            <a:endParaRPr lang="en-PH" i="1" dirty="0"/>
          </a:p>
        </p:txBody>
      </p:sp>
      <p:grpSp>
        <p:nvGrpSpPr>
          <p:cNvPr id="6" name="Group 5"/>
          <p:cNvGrpSpPr/>
          <p:nvPr/>
        </p:nvGrpSpPr>
        <p:grpSpPr>
          <a:xfrm>
            <a:off x="7696200" y="189613"/>
            <a:ext cx="1295400" cy="6515987"/>
            <a:chOff x="7848607" y="2653453"/>
            <a:chExt cx="838201" cy="3859672"/>
          </a:xfrm>
        </p:grpSpPr>
        <p:grpSp>
          <p:nvGrpSpPr>
            <p:cNvPr id="9" name="Group 26"/>
            <p:cNvGrpSpPr/>
            <p:nvPr/>
          </p:nvGrpSpPr>
          <p:grpSpPr>
            <a:xfrm>
              <a:off x="7863843" y="2653453"/>
              <a:ext cx="822965" cy="3115734"/>
              <a:chOff x="8077203" y="3080173"/>
              <a:chExt cx="822965" cy="3115734"/>
            </a:xfrm>
          </p:grpSpPr>
          <p:pic>
            <p:nvPicPr>
              <p:cNvPr id="11" name="Picture 6" descr="http://upload.wikimedia.org/wikipedia/commons/thumb/6/68/Philippine_Airlines_Airbus_A320-214_RPC322I.jpg/800px-Philippine_Airlines_Airbus_A320-214_RPC322I.jpg"/>
              <p:cNvPicPr preferRelativeResize="0">
                <a:picLocks noChangeArrowheads="1"/>
              </p:cNvPicPr>
              <p:nvPr/>
            </p:nvPicPr>
            <p:blipFill>
              <a:blip r:embed="rId3" cstate="print"/>
              <a:srcRect/>
              <a:stretch>
                <a:fillRect/>
              </a:stretch>
            </p:blipFill>
            <p:spPr bwMode="auto">
              <a:xfrm>
                <a:off x="8077203" y="4730609"/>
                <a:ext cx="822960" cy="640080"/>
              </a:xfrm>
              <a:prstGeom prst="rect">
                <a:avLst/>
              </a:prstGeom>
              <a:ln>
                <a:noFill/>
              </a:ln>
              <a:effectLst>
                <a:outerShdw blurRad="292100" dist="139700" dir="2700000" algn="tl" rotWithShape="0">
                  <a:srgbClr val="333333">
                    <a:alpha val="65000"/>
                  </a:srgbClr>
                </a:outerShdw>
              </a:effectLst>
            </p:spPr>
          </p:pic>
          <p:pic>
            <p:nvPicPr>
              <p:cNvPr id="13" name="Picture 1" descr="http://www.rmwebed.com.au/web_resources/Asian_Culture/phillipines/philippine_e-trike.png"/>
              <p:cNvPicPr preferRelativeResize="0">
                <a:picLocks noChangeArrowheads="1"/>
              </p:cNvPicPr>
              <p:nvPr/>
            </p:nvPicPr>
            <p:blipFill>
              <a:blip r:embed="rId4" cstate="print"/>
              <a:srcRect/>
              <a:stretch>
                <a:fillRect/>
              </a:stretch>
            </p:blipFill>
            <p:spPr bwMode="auto">
              <a:xfrm>
                <a:off x="8077207" y="3080173"/>
                <a:ext cx="822960" cy="640080"/>
              </a:xfrm>
              <a:prstGeom prst="rect">
                <a:avLst/>
              </a:prstGeom>
              <a:ln>
                <a:noFill/>
              </a:ln>
              <a:effectLst>
                <a:outerShdw blurRad="292100" dist="139700" dir="2700000" algn="tl" rotWithShape="0">
                  <a:srgbClr val="333333">
                    <a:alpha val="65000"/>
                  </a:srgbClr>
                </a:outerShdw>
              </a:effectLst>
            </p:spPr>
          </p:pic>
          <p:pic>
            <p:nvPicPr>
              <p:cNvPr id="17" name="Picture 7" descr="http://www.mlit.go.jp/common/000060877.jpg"/>
              <p:cNvPicPr preferRelativeResize="0">
                <a:picLocks noChangeArrowheads="1"/>
              </p:cNvPicPr>
              <p:nvPr/>
            </p:nvPicPr>
            <p:blipFill>
              <a:blip r:embed="rId5" cstate="print"/>
              <a:srcRect/>
              <a:stretch>
                <a:fillRect/>
              </a:stretch>
            </p:blipFill>
            <p:spPr bwMode="auto">
              <a:xfrm>
                <a:off x="8077207" y="3905391"/>
                <a:ext cx="822960" cy="640080"/>
              </a:xfrm>
              <a:prstGeom prst="rect">
                <a:avLst/>
              </a:prstGeom>
              <a:ln>
                <a:noFill/>
              </a:ln>
              <a:effectLst>
                <a:outerShdw blurRad="292100" dist="139700" dir="2700000" algn="tl" rotWithShape="0">
                  <a:srgbClr val="333333">
                    <a:alpha val="65000"/>
                  </a:srgbClr>
                </a:outerShdw>
              </a:effectLst>
            </p:spPr>
          </p:pic>
          <p:pic>
            <p:nvPicPr>
              <p:cNvPr id="18" name="Picture 8" descr="http://www.portcalls.com/wp-content/uploads/2012/09/ID-10078199.jpg"/>
              <p:cNvPicPr preferRelativeResize="0">
                <a:picLocks noChangeArrowheads="1"/>
              </p:cNvPicPr>
              <p:nvPr/>
            </p:nvPicPr>
            <p:blipFill>
              <a:blip r:embed="rId6" cstate="print"/>
              <a:srcRect/>
              <a:stretch>
                <a:fillRect/>
              </a:stretch>
            </p:blipFill>
            <p:spPr bwMode="auto">
              <a:xfrm>
                <a:off x="8077208" y="5555827"/>
                <a:ext cx="822960" cy="640080"/>
              </a:xfrm>
              <a:prstGeom prst="rect">
                <a:avLst/>
              </a:prstGeom>
              <a:ln>
                <a:noFill/>
              </a:ln>
              <a:effectLst>
                <a:outerShdw blurRad="292100" dist="139700" dir="2700000" algn="tl" rotWithShape="0">
                  <a:srgbClr val="333333">
                    <a:alpha val="65000"/>
                  </a:srgbClr>
                </a:outerShdw>
              </a:effectLst>
            </p:spPr>
          </p:pic>
        </p:grpSp>
        <p:pic>
          <p:nvPicPr>
            <p:cNvPr id="10" name="Picture 11" descr="http://www.blogauto.com.br/wp-content/2013/03/toyota-vios-bg01.jpg"/>
            <p:cNvPicPr>
              <a:picLocks noChangeAspect="1" noChangeArrowheads="1"/>
            </p:cNvPicPr>
            <p:nvPr/>
          </p:nvPicPr>
          <p:blipFill>
            <a:blip r:embed="rId7" cstate="print"/>
            <a:srcRect/>
            <a:stretch>
              <a:fillRect/>
            </a:stretch>
          </p:blipFill>
          <p:spPr bwMode="auto">
            <a:xfrm>
              <a:off x="7848607" y="5954325"/>
              <a:ext cx="838201" cy="558800"/>
            </a:xfrm>
            <a:prstGeom prst="rect">
              <a:avLst/>
            </a:prstGeom>
            <a:ln>
              <a:noFill/>
            </a:ln>
            <a:effectLst>
              <a:outerShdw blurRad="292100" dist="139700" dir="2700000" algn="tl" rotWithShape="0">
                <a:srgbClr val="333333">
                  <a:alpha val="65000"/>
                </a:srgbClr>
              </a:outerShdw>
            </a:effectLst>
          </p:spPr>
        </p:pic>
      </p:grpSp>
      <p:graphicFrame>
        <p:nvGraphicFramePr>
          <p:cNvPr id="5" name="Table 4"/>
          <p:cNvGraphicFramePr>
            <a:graphicFrameLocks noGrp="1"/>
          </p:cNvGraphicFramePr>
          <p:nvPr/>
        </p:nvGraphicFramePr>
        <p:xfrm>
          <a:off x="304800" y="685801"/>
          <a:ext cx="6934200" cy="5410199"/>
        </p:xfrm>
        <a:graphic>
          <a:graphicData uri="http://schemas.openxmlformats.org/drawingml/2006/table">
            <a:tbl>
              <a:tblPr firstRow="1" bandRow="1">
                <a:tableStyleId>{5A111915-BE36-4E01-A7E5-04B1672EAD32}</a:tableStyleId>
              </a:tblPr>
              <a:tblGrid>
                <a:gridCol w="2971800"/>
                <a:gridCol w="3962400"/>
              </a:tblGrid>
              <a:tr h="467674">
                <a:tc>
                  <a:txBody>
                    <a:bodyPr/>
                    <a:lstStyle/>
                    <a:p>
                      <a:pPr algn="ctr"/>
                      <a:r>
                        <a:rPr lang="en-PH" dirty="0" smtClean="0"/>
                        <a:t>SECTOR</a:t>
                      </a:r>
                      <a:endParaRPr lang="en-PH" dirty="0"/>
                    </a:p>
                  </a:txBody>
                  <a:tcPr/>
                </a:tc>
                <a:tc>
                  <a:txBody>
                    <a:bodyPr/>
                    <a:lstStyle/>
                    <a:p>
                      <a:pPr algn="ctr"/>
                      <a:r>
                        <a:rPr lang="en-PH" dirty="0" smtClean="0"/>
                        <a:t>TARGET MILESTONES</a:t>
                      </a:r>
                      <a:endParaRPr lang="en-PH" dirty="0"/>
                    </a:p>
                  </a:txBody>
                  <a:tcPr/>
                </a:tc>
              </a:tr>
              <a:tr h="1015348">
                <a:tc rowSpan="5">
                  <a:txBody>
                    <a:bodyPr/>
                    <a:lstStyle/>
                    <a:p>
                      <a:pPr algn="ctr"/>
                      <a:r>
                        <a:rPr lang="en-PH" sz="3600" u="sng" spc="600" dirty="0" smtClean="0"/>
                        <a:t>Transport</a:t>
                      </a:r>
                      <a:endParaRPr lang="en-PH" sz="3600" b="1" u="sng" spc="600" dirty="0"/>
                    </a:p>
                  </a:txBody>
                  <a:tcPr anchor="ctr"/>
                </a:tc>
                <a:tc>
                  <a:txBody>
                    <a:bodyPr/>
                    <a:lstStyle/>
                    <a:p>
                      <a:pPr>
                        <a:buFont typeface="Wingdings" pitchFamily="2" charset="2"/>
                        <a:buChar char="v"/>
                      </a:pPr>
                      <a:r>
                        <a:rPr lang="en-PH" dirty="0" smtClean="0"/>
                        <a:t> Vehicle Fuel Efficiency Standards developed to all vehicles for Labelling (Road Transport) </a:t>
                      </a:r>
                      <a:r>
                        <a:rPr lang="en-PH" sz="2000" dirty="0" smtClean="0">
                          <a:solidFill>
                            <a:srgbClr val="FF0000"/>
                          </a:solidFill>
                        </a:rPr>
                        <a:t>*</a:t>
                      </a:r>
                      <a:endParaRPr lang="en-PH" b="1" dirty="0">
                        <a:solidFill>
                          <a:srgbClr val="FF0000"/>
                        </a:solidFill>
                      </a:endParaRPr>
                    </a:p>
                  </a:txBody>
                  <a:tcPr/>
                </a:tc>
              </a:tr>
              <a:tr h="467674">
                <a:tc vMerge="1">
                  <a:txBody>
                    <a:bodyPr/>
                    <a:lstStyle/>
                    <a:p>
                      <a:endParaRPr lang="en-PH" dirty="0"/>
                    </a:p>
                  </a:txBody>
                  <a:tcPr/>
                </a:tc>
                <a:tc>
                  <a:txBody>
                    <a:bodyPr/>
                    <a:lstStyle/>
                    <a:p>
                      <a:pPr>
                        <a:buFont typeface="Wingdings" pitchFamily="2" charset="2"/>
                        <a:buChar char="v"/>
                      </a:pPr>
                      <a:r>
                        <a:rPr lang="en-PH" dirty="0" smtClean="0"/>
                        <a:t> E-Vehicle Program</a:t>
                      </a:r>
                      <a:r>
                        <a:rPr lang="en-PH" dirty="0" smtClean="0">
                          <a:solidFill>
                            <a:srgbClr val="FF0000"/>
                          </a:solidFill>
                        </a:rPr>
                        <a:t> </a:t>
                      </a:r>
                      <a:r>
                        <a:rPr lang="en-PH" sz="1800" dirty="0" smtClean="0">
                          <a:solidFill>
                            <a:srgbClr val="FF0000"/>
                          </a:solidFill>
                        </a:rPr>
                        <a:t>*</a:t>
                      </a:r>
                      <a:endParaRPr lang="en-PH" dirty="0">
                        <a:solidFill>
                          <a:srgbClr val="FF0000"/>
                        </a:solidFill>
                      </a:endParaRPr>
                    </a:p>
                  </a:txBody>
                  <a:tcPr/>
                </a:tc>
              </a:tr>
              <a:tr h="807217">
                <a:tc vMerge="1">
                  <a:txBody>
                    <a:bodyPr/>
                    <a:lstStyle/>
                    <a:p>
                      <a:endParaRPr lang="en-PH" dirty="0"/>
                    </a:p>
                  </a:txBody>
                  <a:tcPr/>
                </a:tc>
                <a:tc>
                  <a:txBody>
                    <a:bodyPr/>
                    <a:lstStyle/>
                    <a:p>
                      <a:pPr>
                        <a:buFont typeface="Wingdings" pitchFamily="2" charset="2"/>
                        <a:buChar char="v"/>
                      </a:pPr>
                      <a:r>
                        <a:rPr lang="en-PH" dirty="0" smtClean="0"/>
                        <a:t> Reintegration of Urban Planning and transport energy use</a:t>
                      </a:r>
                      <a:endParaRPr lang="en-PH" dirty="0"/>
                    </a:p>
                  </a:txBody>
                  <a:tcPr/>
                </a:tc>
              </a:tr>
              <a:tr h="1499119">
                <a:tc vMerge="1">
                  <a:txBody>
                    <a:bodyPr/>
                    <a:lstStyle/>
                    <a:p>
                      <a:endParaRPr lang="en-PH" dirty="0"/>
                    </a:p>
                  </a:txBody>
                  <a:tcPr/>
                </a:tc>
                <a:tc>
                  <a:txBody>
                    <a:bodyPr/>
                    <a:lstStyle/>
                    <a:p>
                      <a:pPr>
                        <a:buFont typeface="Wingdings" pitchFamily="2" charset="2"/>
                        <a:buChar char="v"/>
                      </a:pPr>
                      <a:r>
                        <a:rPr lang="en-PH" dirty="0" smtClean="0"/>
                        <a:t> Promotion of Fuel</a:t>
                      </a:r>
                      <a:r>
                        <a:rPr lang="en-PH" baseline="0" dirty="0" smtClean="0"/>
                        <a:t> Efficient Vehicle Technologies, Awareness raising (driver’s education) to all public and private vehicle drivers </a:t>
                      </a:r>
                      <a:r>
                        <a:rPr lang="en-PH" sz="1800" dirty="0" smtClean="0">
                          <a:solidFill>
                            <a:srgbClr val="FF0000"/>
                          </a:solidFill>
                        </a:rPr>
                        <a:t>*</a:t>
                      </a:r>
                      <a:endParaRPr lang="en-PH" dirty="0">
                        <a:solidFill>
                          <a:srgbClr val="FF0000"/>
                        </a:solidFill>
                      </a:endParaRPr>
                    </a:p>
                  </a:txBody>
                  <a:tcPr/>
                </a:tc>
              </a:tr>
              <a:tr h="1153167">
                <a:tc vMerge="1">
                  <a:txBody>
                    <a:bodyPr/>
                    <a:lstStyle/>
                    <a:p>
                      <a:endParaRPr lang="en-PH" dirty="0"/>
                    </a:p>
                  </a:txBody>
                  <a:tcPr/>
                </a:tc>
                <a:tc>
                  <a:txBody>
                    <a:bodyPr/>
                    <a:lstStyle/>
                    <a:p>
                      <a:pPr>
                        <a:buFont typeface="Wingdings" pitchFamily="2" charset="2"/>
                        <a:buChar char="v"/>
                      </a:pPr>
                      <a:r>
                        <a:rPr lang="en-PH" dirty="0" smtClean="0"/>
                        <a:t> Extend Energy</a:t>
                      </a:r>
                      <a:r>
                        <a:rPr lang="en-PH" baseline="0" dirty="0" smtClean="0"/>
                        <a:t> Efficiency</a:t>
                      </a:r>
                      <a:r>
                        <a:rPr lang="en-PH" dirty="0" smtClean="0"/>
                        <a:t> Program to include</a:t>
                      </a:r>
                      <a:r>
                        <a:rPr lang="en-PH" baseline="0" dirty="0" smtClean="0"/>
                        <a:t> pas</a:t>
                      </a:r>
                      <a:r>
                        <a:rPr lang="en-PH" dirty="0" smtClean="0"/>
                        <a:t>senger and cargo ship</a:t>
                      </a:r>
                      <a:r>
                        <a:rPr lang="en-PH" baseline="0" dirty="0" smtClean="0"/>
                        <a:t> vessels including the aviation industry sector</a:t>
                      </a:r>
                      <a:endParaRPr lang="en-PH" dirty="0"/>
                    </a:p>
                  </a:txBody>
                  <a:tcPr/>
                </a:tc>
              </a:tr>
            </a:tbl>
          </a:graphicData>
        </a:graphic>
      </p:graphicFrame>
      <p:sp>
        <p:nvSpPr>
          <p:cNvPr id="14" name="Decagon 13"/>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5</a:t>
            </a:r>
            <a:endParaRPr lang="en-PH" b="1"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57200" y="609600"/>
          <a:ext cx="6705600" cy="5139845"/>
        </p:xfrm>
        <a:graphic>
          <a:graphicData uri="http://schemas.openxmlformats.org/drawingml/2006/table">
            <a:tbl>
              <a:tblPr firstRow="1" bandRow="1">
                <a:tableStyleId>{72833802-FEF1-4C79-8D5D-14CF1EAF98D9}</a:tableStyleId>
              </a:tblPr>
              <a:tblGrid>
                <a:gridCol w="3070034"/>
                <a:gridCol w="3635566"/>
              </a:tblGrid>
              <a:tr h="438972">
                <a:tc>
                  <a:txBody>
                    <a:bodyPr/>
                    <a:lstStyle/>
                    <a:p>
                      <a:pPr algn="ctr"/>
                      <a:r>
                        <a:rPr lang="en-PH" dirty="0" smtClean="0"/>
                        <a:t>SECTOR</a:t>
                      </a:r>
                      <a:endParaRPr lang="en-PH" dirty="0"/>
                    </a:p>
                  </a:txBody>
                  <a:tcPr/>
                </a:tc>
                <a:tc>
                  <a:txBody>
                    <a:bodyPr/>
                    <a:lstStyle/>
                    <a:p>
                      <a:pPr algn="ctr"/>
                      <a:r>
                        <a:rPr lang="en-PH" dirty="0" smtClean="0"/>
                        <a:t>TARGET MILESTONES</a:t>
                      </a:r>
                      <a:endParaRPr lang="en-PH" dirty="0"/>
                    </a:p>
                  </a:txBody>
                  <a:tcPr/>
                </a:tc>
              </a:tr>
              <a:tr h="757678">
                <a:tc rowSpan="5">
                  <a:txBody>
                    <a:bodyPr/>
                    <a:lstStyle/>
                    <a:p>
                      <a:pPr algn="ctr"/>
                      <a:r>
                        <a:rPr lang="en-PH" sz="3600" u="sng" spc="600" dirty="0" smtClean="0"/>
                        <a:t>Industrial</a:t>
                      </a:r>
                      <a:endParaRPr lang="en-PH" sz="3600" b="1" u="sng" spc="600" dirty="0"/>
                    </a:p>
                  </a:txBody>
                  <a:tcPr anchor="ctr"/>
                </a:tc>
                <a:tc>
                  <a:txBody>
                    <a:bodyPr/>
                    <a:lstStyle/>
                    <a:p>
                      <a:pPr>
                        <a:buFont typeface="Wingdings" pitchFamily="2" charset="2"/>
                        <a:buChar char="v"/>
                      </a:pPr>
                      <a:r>
                        <a:rPr lang="en-PH" dirty="0" smtClean="0"/>
                        <a:t> Develop Energy</a:t>
                      </a:r>
                      <a:r>
                        <a:rPr lang="en-PH" baseline="0" dirty="0" smtClean="0"/>
                        <a:t> Service Companies (ESCO) </a:t>
                      </a:r>
                      <a:r>
                        <a:rPr lang="en-PH" sz="1800" dirty="0" smtClean="0">
                          <a:solidFill>
                            <a:srgbClr val="FF0000"/>
                          </a:solidFill>
                        </a:rPr>
                        <a:t>*</a:t>
                      </a:r>
                      <a:endParaRPr lang="en-PH" dirty="0">
                        <a:solidFill>
                          <a:srgbClr val="FF0000"/>
                        </a:solidFill>
                      </a:endParaRPr>
                    </a:p>
                  </a:txBody>
                  <a:tcPr/>
                </a:tc>
              </a:tr>
              <a:tr h="757678">
                <a:tc vMerge="1">
                  <a:txBody>
                    <a:bodyPr/>
                    <a:lstStyle/>
                    <a:p>
                      <a:endParaRPr lang="en-PH" dirty="0"/>
                    </a:p>
                  </a:txBody>
                  <a:tcPr/>
                </a:tc>
                <a:tc>
                  <a:txBody>
                    <a:bodyPr/>
                    <a:lstStyle/>
                    <a:p>
                      <a:pPr>
                        <a:buFont typeface="Wingdings" pitchFamily="2" charset="2"/>
                        <a:buChar char="v"/>
                      </a:pPr>
                      <a:r>
                        <a:rPr lang="en-PH" dirty="0" smtClean="0"/>
                        <a:t> Development of Minimum</a:t>
                      </a:r>
                      <a:r>
                        <a:rPr lang="en-PH" baseline="0" dirty="0" smtClean="0"/>
                        <a:t> Energy Performance Standards (MEPS) for Motors</a:t>
                      </a:r>
                      <a:endParaRPr lang="en-PH" dirty="0"/>
                    </a:p>
                  </a:txBody>
                  <a:tcPr/>
                </a:tc>
              </a:tr>
              <a:tr h="757678">
                <a:tc vMerge="1">
                  <a:txBody>
                    <a:bodyPr/>
                    <a:lstStyle/>
                    <a:p>
                      <a:endParaRPr lang="en-PH" dirty="0"/>
                    </a:p>
                  </a:txBody>
                  <a:tcPr/>
                </a:tc>
                <a:tc>
                  <a:txBody>
                    <a:bodyPr/>
                    <a:lstStyle/>
                    <a:p>
                      <a:pPr>
                        <a:buFont typeface="Wingdings" pitchFamily="2" charset="2"/>
                        <a:buChar char="v"/>
                      </a:pPr>
                      <a:r>
                        <a:rPr lang="en-PH" dirty="0" smtClean="0"/>
                        <a:t> Consider Demand Response as</a:t>
                      </a:r>
                      <a:r>
                        <a:rPr lang="en-PH" baseline="0" dirty="0" smtClean="0"/>
                        <a:t> an “Option”  to conserve energy </a:t>
                      </a:r>
                      <a:r>
                        <a:rPr lang="en-PH" sz="1800" dirty="0" smtClean="0">
                          <a:solidFill>
                            <a:srgbClr val="FF0000"/>
                          </a:solidFill>
                        </a:rPr>
                        <a:t>*</a:t>
                      </a:r>
                      <a:endParaRPr lang="en-PH" dirty="0">
                        <a:solidFill>
                          <a:srgbClr val="FF0000"/>
                        </a:solidFill>
                      </a:endParaRPr>
                    </a:p>
                  </a:txBody>
                  <a:tcPr/>
                </a:tc>
              </a:tr>
              <a:tr h="1082397">
                <a:tc vMerge="1">
                  <a:txBody>
                    <a:bodyPr/>
                    <a:lstStyle/>
                    <a:p>
                      <a:endParaRPr lang="en-PH" dirty="0"/>
                    </a:p>
                  </a:txBody>
                  <a:tcPr/>
                </a:tc>
                <a:tc>
                  <a:txBody>
                    <a:bodyPr/>
                    <a:lstStyle/>
                    <a:p>
                      <a:pPr>
                        <a:buFont typeface="Wingdings" pitchFamily="2" charset="2"/>
                        <a:buChar char="v"/>
                      </a:pPr>
                      <a:r>
                        <a:rPr lang="en-PH" dirty="0" smtClean="0"/>
                        <a:t> Incentive</a:t>
                      </a:r>
                      <a:r>
                        <a:rPr lang="en-PH" baseline="0" dirty="0" smtClean="0"/>
                        <a:t> for the use of energy efficient technologies (pioneering energy efficiency projects)</a:t>
                      </a:r>
                      <a:endParaRPr lang="en-PH" dirty="0"/>
                    </a:p>
                  </a:txBody>
                  <a:tcPr/>
                </a:tc>
              </a:tr>
              <a:tr h="1082397">
                <a:tc vMerge="1">
                  <a:txBody>
                    <a:bodyPr/>
                    <a:lstStyle/>
                    <a:p>
                      <a:endParaRPr lang="en-PH"/>
                    </a:p>
                  </a:txBody>
                  <a:tcPr/>
                </a:tc>
                <a:tc>
                  <a:txBody>
                    <a:bodyPr/>
                    <a:lstStyle/>
                    <a:p>
                      <a:pPr>
                        <a:buFont typeface="Wingdings" pitchFamily="2" charset="2"/>
                        <a:buChar char="v"/>
                      </a:pPr>
                      <a:r>
                        <a:rPr lang="en-PH" dirty="0" smtClean="0"/>
                        <a:t> Awareness campaign</a:t>
                      </a:r>
                      <a:r>
                        <a:rPr lang="en-PH" baseline="0" dirty="0" smtClean="0"/>
                        <a:t> to promote EE&amp;C in the industry (i.e., Energy Management System, Systems Optimization)</a:t>
                      </a:r>
                      <a:r>
                        <a:rPr lang="en-PH" sz="1800" dirty="0" smtClean="0"/>
                        <a:t> </a:t>
                      </a:r>
                      <a:r>
                        <a:rPr lang="en-PH" sz="1800" dirty="0" smtClean="0">
                          <a:solidFill>
                            <a:srgbClr val="FF0000"/>
                          </a:solidFill>
                        </a:rPr>
                        <a:t>*</a:t>
                      </a:r>
                      <a:endParaRPr lang="en-PH" dirty="0">
                        <a:solidFill>
                          <a:srgbClr val="FF0000"/>
                        </a:solidFill>
                      </a:endParaRPr>
                    </a:p>
                  </a:txBody>
                  <a:tcPr/>
                </a:tc>
              </a:tr>
            </a:tbl>
          </a:graphicData>
        </a:graphic>
      </p:graphicFrame>
      <p:sp>
        <p:nvSpPr>
          <p:cNvPr id="6" name="TextBox 5"/>
          <p:cNvSpPr txBox="1"/>
          <p:nvPr/>
        </p:nvSpPr>
        <p:spPr>
          <a:xfrm>
            <a:off x="838200" y="152400"/>
            <a:ext cx="6172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PH" b="1" dirty="0" smtClean="0">
                <a:solidFill>
                  <a:schemeClr val="bg1"/>
                </a:solidFill>
              </a:rPr>
              <a:t>EE &amp; C ROADMAP:  </a:t>
            </a:r>
            <a:r>
              <a:rPr lang="en-PH" sz="2000" b="1" dirty="0" smtClean="0">
                <a:solidFill>
                  <a:srgbClr val="FFFF00"/>
                </a:solidFill>
                <a:effectLst>
                  <a:outerShdw blurRad="38100" dist="38100" dir="2700000" algn="tl">
                    <a:srgbClr val="000000">
                      <a:alpha val="43137"/>
                    </a:srgbClr>
                  </a:outerShdw>
                </a:effectLst>
              </a:rPr>
              <a:t>MILESTONES</a:t>
            </a:r>
            <a:r>
              <a:rPr lang="en-PH" sz="2000" b="1" dirty="0" smtClean="0">
                <a:solidFill>
                  <a:schemeClr val="bg1"/>
                </a:solidFill>
                <a:effectLst>
                  <a:outerShdw blurRad="38100" dist="38100" dir="2700000" algn="tl">
                    <a:srgbClr val="000000">
                      <a:alpha val="43137"/>
                    </a:srgbClr>
                  </a:outerShdw>
                </a:effectLst>
              </a:rPr>
              <a:t> </a:t>
            </a:r>
            <a:r>
              <a:rPr lang="en-PH" b="1" dirty="0" smtClean="0">
                <a:solidFill>
                  <a:schemeClr val="bg1"/>
                </a:solidFill>
              </a:rPr>
              <a:t>(2014 – 2030)</a:t>
            </a:r>
            <a:endParaRPr lang="en-PH" b="1" dirty="0">
              <a:solidFill>
                <a:schemeClr val="bg1"/>
              </a:solidFill>
            </a:endParaRPr>
          </a:p>
        </p:txBody>
      </p:sp>
      <p:sp>
        <p:nvSpPr>
          <p:cNvPr id="7" name="TextBox 6"/>
          <p:cNvSpPr txBox="1"/>
          <p:nvPr/>
        </p:nvSpPr>
        <p:spPr>
          <a:xfrm>
            <a:off x="990600" y="5334000"/>
            <a:ext cx="3581400" cy="381000"/>
          </a:xfrm>
          <a:prstGeom prst="rect">
            <a:avLst/>
          </a:prstGeom>
          <a:noFill/>
        </p:spPr>
        <p:txBody>
          <a:bodyPr wrap="square" rtlCol="0">
            <a:spAutoFit/>
          </a:bodyPr>
          <a:lstStyle/>
          <a:p>
            <a:r>
              <a:rPr lang="en-PH" b="1" i="1" dirty="0" smtClean="0">
                <a:solidFill>
                  <a:srgbClr val="FF0000"/>
                </a:solidFill>
              </a:rPr>
              <a:t>* </a:t>
            </a:r>
            <a:r>
              <a:rPr lang="en-PH" i="1" dirty="0" smtClean="0"/>
              <a:t>- Started / on-going</a:t>
            </a:r>
            <a:endParaRPr lang="en-PH" i="1" dirty="0"/>
          </a:p>
        </p:txBody>
      </p:sp>
      <p:sp>
        <p:nvSpPr>
          <p:cNvPr id="12" name="Rectangle 11"/>
          <p:cNvSpPr/>
          <p:nvPr/>
        </p:nvSpPr>
        <p:spPr>
          <a:xfrm>
            <a:off x="7620000" y="0"/>
            <a:ext cx="1524000" cy="6858000"/>
          </a:xfrm>
          <a:prstGeom prst="rect">
            <a:avLst/>
          </a:prstGeom>
          <a:solidFill>
            <a:srgbClr val="CC33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p>
        </p:txBody>
      </p:sp>
      <p:grpSp>
        <p:nvGrpSpPr>
          <p:cNvPr id="8" name="Group 7"/>
          <p:cNvGrpSpPr/>
          <p:nvPr/>
        </p:nvGrpSpPr>
        <p:grpSpPr>
          <a:xfrm>
            <a:off x="7772400" y="990600"/>
            <a:ext cx="1249680" cy="5577840"/>
            <a:chOff x="7086600" y="1905000"/>
            <a:chExt cx="1828800" cy="4648200"/>
          </a:xfrm>
        </p:grpSpPr>
        <p:pic>
          <p:nvPicPr>
            <p:cNvPr id="9" name="Picture 2" descr="http://ts1.mm.bing.net/th?id=HN.608056279873488012&amp;pid=15.1"/>
            <p:cNvPicPr preferRelativeResize="0">
              <a:picLocks noChangeArrowheads="1"/>
            </p:cNvPicPr>
            <p:nvPr/>
          </p:nvPicPr>
          <p:blipFill>
            <a:blip r:embed="rId3" cstate="print"/>
            <a:srcRect/>
            <a:stretch>
              <a:fillRect/>
            </a:stretch>
          </p:blipFill>
          <p:spPr bwMode="auto">
            <a:xfrm>
              <a:off x="7086600" y="1905000"/>
              <a:ext cx="1828800" cy="1371600"/>
            </a:xfrm>
            <a:prstGeom prst="rect">
              <a:avLst/>
            </a:prstGeom>
            <a:ln>
              <a:noFill/>
            </a:ln>
            <a:effectLst>
              <a:outerShdw blurRad="292100" dist="139700" dir="2700000" algn="tl" rotWithShape="0">
                <a:srgbClr val="333333">
                  <a:alpha val="65000"/>
                </a:srgbClr>
              </a:outerShdw>
            </a:effectLst>
          </p:spPr>
        </p:pic>
        <p:pic>
          <p:nvPicPr>
            <p:cNvPr id="10" name="Picture 4" descr="http://ts2.mm.bing.net/th?id=HN.608000466770658233&amp;pid=15.1"/>
            <p:cNvPicPr>
              <a:picLocks noChangeArrowheads="1"/>
            </p:cNvPicPr>
            <p:nvPr/>
          </p:nvPicPr>
          <p:blipFill>
            <a:blip r:embed="rId4" cstate="print"/>
            <a:srcRect/>
            <a:stretch>
              <a:fillRect/>
            </a:stretch>
          </p:blipFill>
          <p:spPr bwMode="auto">
            <a:xfrm>
              <a:off x="7086600" y="3505200"/>
              <a:ext cx="1828800" cy="1371600"/>
            </a:xfrm>
            <a:prstGeom prst="rect">
              <a:avLst/>
            </a:prstGeom>
            <a:ln>
              <a:noFill/>
            </a:ln>
            <a:effectLst>
              <a:outerShdw blurRad="292100" dist="139700" dir="2700000" algn="tl" rotWithShape="0">
                <a:srgbClr val="333333">
                  <a:alpha val="65000"/>
                </a:srgbClr>
              </a:outerShdw>
            </a:effectLst>
          </p:spPr>
        </p:pic>
        <p:pic>
          <p:nvPicPr>
            <p:cNvPr id="11" name="Picture 6" descr="central azucarera de tarlac"/>
            <p:cNvPicPr preferRelativeResize="0">
              <a:picLocks noChangeArrowheads="1"/>
            </p:cNvPicPr>
            <p:nvPr/>
          </p:nvPicPr>
          <p:blipFill>
            <a:blip r:embed="rId5" cstate="print"/>
            <a:srcRect/>
            <a:stretch>
              <a:fillRect/>
            </a:stretch>
          </p:blipFill>
          <p:spPr bwMode="auto">
            <a:xfrm>
              <a:off x="7086600" y="5181600"/>
              <a:ext cx="1828800" cy="1371600"/>
            </a:xfrm>
            <a:prstGeom prst="rect">
              <a:avLst/>
            </a:prstGeom>
            <a:ln>
              <a:noFill/>
            </a:ln>
            <a:effectLst>
              <a:outerShdw blurRad="292100" dist="139700" dir="2700000" algn="tl" rotWithShape="0">
                <a:srgbClr val="333333">
                  <a:alpha val="65000"/>
                </a:srgbClr>
              </a:outerShdw>
            </a:effectLst>
          </p:spPr>
        </p:pic>
      </p:grpSp>
      <p:sp>
        <p:nvSpPr>
          <p:cNvPr id="13" name="TextBox 12"/>
          <p:cNvSpPr txBox="1"/>
          <p:nvPr/>
        </p:nvSpPr>
        <p:spPr>
          <a:xfrm>
            <a:off x="1219200" y="5950803"/>
            <a:ext cx="5257800" cy="738664"/>
          </a:xfrm>
          <a:prstGeom prst="rect">
            <a:avLst/>
          </a:prstGeom>
          <a:ln w="3175"/>
        </p:spPr>
        <p:style>
          <a:lnRef idx="2">
            <a:schemeClr val="accent2"/>
          </a:lnRef>
          <a:fillRef idx="1">
            <a:schemeClr val="lt1"/>
          </a:fillRef>
          <a:effectRef idx="0">
            <a:schemeClr val="accent2"/>
          </a:effectRef>
          <a:fontRef idx="minor">
            <a:schemeClr val="dk1"/>
          </a:fontRef>
        </p:style>
        <p:txBody>
          <a:bodyPr wrap="square" rtlCol="0">
            <a:spAutoFit/>
          </a:bodyPr>
          <a:lstStyle/>
          <a:p>
            <a:r>
              <a:rPr lang="en-PH" sz="1050" b="1" i="1" dirty="0" smtClean="0"/>
              <a:t>Demand Response</a:t>
            </a:r>
            <a:r>
              <a:rPr lang="en-PH" sz="1050" i="1" dirty="0" smtClean="0"/>
              <a:t> (DR) is defined as: “Changes in electric usage by end-use customers from their normal consumption patterns in response to changes in the price of electricity over time, or to incentive payments designed to induce lower electricity use at times of high wholesale market prices or when system reliability is jeopardized.”  (Source: FERC)</a:t>
            </a:r>
            <a:endParaRPr lang="en-PH" sz="1050" i="1" dirty="0"/>
          </a:p>
        </p:txBody>
      </p:sp>
      <p:sp>
        <p:nvSpPr>
          <p:cNvPr id="14" name="Decagon 13"/>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5</a:t>
            </a:r>
            <a:endParaRPr lang="en-PH" b="1"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7620000" y="0"/>
            <a:ext cx="1524000" cy="6858000"/>
          </a:xfrm>
          <a:prstGeom prst="rect">
            <a:avLst/>
          </a:prstGeom>
          <a:solidFill>
            <a:srgbClr val="FFC000"/>
          </a:solidFill>
          <a:ln>
            <a:noFill/>
          </a:ln>
        </p:spPr>
        <p:style>
          <a:lnRef idx="1">
            <a:schemeClr val="accent2"/>
          </a:lnRef>
          <a:fillRef idx="2">
            <a:schemeClr val="accent2"/>
          </a:fillRef>
          <a:effectRef idx="1">
            <a:schemeClr val="accent2"/>
          </a:effectRef>
          <a:fontRef idx="minor">
            <a:schemeClr val="dk1"/>
          </a:fontRef>
        </p:style>
        <p:txBody>
          <a:bodyPr rtlCol="0" anchor="ctr"/>
          <a:lstStyle/>
          <a:p>
            <a:pPr algn="ctr"/>
            <a:endParaRPr lang="en-PH"/>
          </a:p>
        </p:txBody>
      </p:sp>
      <p:graphicFrame>
        <p:nvGraphicFramePr>
          <p:cNvPr id="5" name="Table 4"/>
          <p:cNvGraphicFramePr>
            <a:graphicFrameLocks noGrp="1"/>
          </p:cNvGraphicFramePr>
          <p:nvPr/>
        </p:nvGraphicFramePr>
        <p:xfrm>
          <a:off x="381000" y="533400"/>
          <a:ext cx="6629400" cy="5656730"/>
        </p:xfrm>
        <a:graphic>
          <a:graphicData uri="http://schemas.openxmlformats.org/drawingml/2006/table">
            <a:tbl>
              <a:tblPr firstRow="1" bandRow="1">
                <a:tableStyleId>{69012ECD-51FC-41F1-AA8D-1B2483CD663E}</a:tableStyleId>
              </a:tblPr>
              <a:tblGrid>
                <a:gridCol w="2743200"/>
                <a:gridCol w="3886200"/>
              </a:tblGrid>
              <a:tr h="432995">
                <a:tc>
                  <a:txBody>
                    <a:bodyPr/>
                    <a:lstStyle/>
                    <a:p>
                      <a:pPr algn="ctr"/>
                      <a:r>
                        <a:rPr lang="en-PH" dirty="0" smtClean="0">
                          <a:solidFill>
                            <a:schemeClr val="tx1"/>
                          </a:solidFill>
                        </a:rPr>
                        <a:t>SECTOR</a:t>
                      </a:r>
                      <a:endParaRPr lang="en-PH" dirty="0">
                        <a:solidFill>
                          <a:schemeClr val="tx1"/>
                        </a:solidFill>
                      </a:endParaRPr>
                    </a:p>
                  </a:txBody>
                  <a:tcPr>
                    <a:solidFill>
                      <a:srgbClr val="FFC000"/>
                    </a:solidFill>
                  </a:tcPr>
                </a:tc>
                <a:tc>
                  <a:txBody>
                    <a:bodyPr/>
                    <a:lstStyle/>
                    <a:p>
                      <a:pPr algn="ctr"/>
                      <a:r>
                        <a:rPr lang="en-PH" dirty="0" smtClean="0">
                          <a:solidFill>
                            <a:schemeClr val="tx1"/>
                          </a:solidFill>
                        </a:rPr>
                        <a:t>TARGET MILESTONES</a:t>
                      </a:r>
                      <a:endParaRPr lang="en-PH" dirty="0">
                        <a:solidFill>
                          <a:schemeClr val="tx1"/>
                        </a:solidFill>
                      </a:endParaRPr>
                    </a:p>
                  </a:txBody>
                  <a:tcPr>
                    <a:solidFill>
                      <a:srgbClr val="FFC000"/>
                    </a:solidFill>
                  </a:tcPr>
                </a:tc>
              </a:tr>
              <a:tr h="1229333">
                <a:tc rowSpan="5">
                  <a:txBody>
                    <a:bodyPr/>
                    <a:lstStyle/>
                    <a:p>
                      <a:pPr algn="ctr"/>
                      <a:r>
                        <a:rPr lang="en-PH" sz="2800" spc="600" dirty="0" smtClean="0"/>
                        <a:t>Residential</a:t>
                      </a:r>
                      <a:r>
                        <a:rPr lang="en-PH" sz="2800" spc="600" baseline="0" dirty="0" smtClean="0"/>
                        <a:t> </a:t>
                      </a:r>
                      <a:r>
                        <a:rPr lang="en-PH" sz="2800" u="sng" spc="600" baseline="0" dirty="0" smtClean="0"/>
                        <a:t>Buildings</a:t>
                      </a:r>
                      <a:endParaRPr lang="en-PH" sz="2800" b="1" u="sng" spc="600"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lang="en-PH" dirty="0" smtClean="0"/>
                        <a:t> Enforce</a:t>
                      </a:r>
                      <a:r>
                        <a:rPr lang="en-PH" baseline="0" dirty="0" smtClean="0"/>
                        <a:t> “Minimum Energy Performance Standards” (MEPS) for Home Appliances with emphasis on Space Cooling and Refrigeration.</a:t>
                      </a:r>
                      <a:r>
                        <a:rPr lang="en-PH" sz="1800" dirty="0" smtClean="0"/>
                        <a:t> </a:t>
                      </a:r>
                      <a:r>
                        <a:rPr lang="en-PH" sz="1800" dirty="0" smtClean="0">
                          <a:solidFill>
                            <a:srgbClr val="FF0000"/>
                          </a:solidFill>
                        </a:rPr>
                        <a:t>*</a:t>
                      </a:r>
                      <a:endParaRPr lang="en-PH" dirty="0" smtClean="0">
                        <a:solidFill>
                          <a:srgbClr val="FF0000"/>
                        </a:solidFill>
                        <a:latin typeface="+mn-lt"/>
                      </a:endParaRPr>
                    </a:p>
                  </a:txBody>
                  <a:tcPr/>
                </a:tc>
              </a:tr>
              <a:tr h="945641">
                <a:tc vMerge="1">
                  <a:txBody>
                    <a:bodyPr/>
                    <a:lstStyle/>
                    <a:p>
                      <a:endParaRPr lang="en-PH" dirty="0"/>
                    </a:p>
                  </a:txBody>
                  <a:tcPr/>
                </a:tc>
                <a:tc>
                  <a:txBody>
                    <a:bodyPr/>
                    <a:lstStyle/>
                    <a:p>
                      <a:pPr>
                        <a:buFont typeface="Wingdings" pitchFamily="2" charset="2"/>
                        <a:buChar char="v"/>
                      </a:pPr>
                      <a:r>
                        <a:rPr lang="en-PH" dirty="0" smtClean="0"/>
                        <a:t> Adoption of “MEPS in Residential Building” through inclusion in the “National Building Code”</a:t>
                      </a:r>
                      <a:endParaRPr lang="en-PH" dirty="0">
                        <a:latin typeface="+mn-lt"/>
                      </a:endParaRPr>
                    </a:p>
                  </a:txBody>
                  <a:tcPr/>
                </a:tc>
              </a:tr>
              <a:tr h="945641">
                <a:tc vMerge="1">
                  <a:txBody>
                    <a:bodyPr/>
                    <a:lstStyle/>
                    <a:p>
                      <a:endParaRPr lang="en-PH" dirty="0"/>
                    </a:p>
                  </a:txBody>
                  <a:tcPr/>
                </a:tc>
                <a:tc>
                  <a:txBody>
                    <a:bodyPr/>
                    <a:lstStyle/>
                    <a:p>
                      <a:pPr>
                        <a:buFont typeface="Wingdings" pitchFamily="2" charset="2"/>
                        <a:buChar char="v"/>
                      </a:pPr>
                      <a:r>
                        <a:rPr lang="en-PH" dirty="0" smtClean="0"/>
                        <a:t> Promote EE&amp;C through awareness</a:t>
                      </a:r>
                      <a:r>
                        <a:rPr lang="en-PH" baseline="0" dirty="0" smtClean="0"/>
                        <a:t> raising,  education and communication campaign </a:t>
                      </a:r>
                      <a:r>
                        <a:rPr lang="en-PH" sz="1800" dirty="0" smtClean="0">
                          <a:solidFill>
                            <a:srgbClr val="FF0000"/>
                          </a:solidFill>
                        </a:rPr>
                        <a:t>*</a:t>
                      </a:r>
                      <a:endParaRPr lang="en-PH" dirty="0">
                        <a:solidFill>
                          <a:srgbClr val="FF0000"/>
                        </a:solidFill>
                        <a:latin typeface="+mn-lt"/>
                      </a:endParaRPr>
                    </a:p>
                  </a:txBody>
                  <a:tcPr/>
                </a:tc>
              </a:tr>
              <a:tr h="432995">
                <a:tc vMerge="1">
                  <a:txBody>
                    <a:bodyPr/>
                    <a:lstStyle/>
                    <a:p>
                      <a:endParaRPr lang="en-PH" dirty="0"/>
                    </a:p>
                  </a:txBody>
                  <a:tcPr/>
                </a:tc>
                <a:tc>
                  <a:txBody>
                    <a:bodyPr/>
                    <a:lstStyle/>
                    <a:p>
                      <a:pPr marL="0" marR="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1800" u="none" strike="noStrike" cap="none" normalizeH="0" baseline="0" dirty="0" smtClean="0">
                          <a:ln>
                            <a:noFill/>
                          </a:ln>
                          <a:effectLst/>
                        </a:rPr>
                        <a:t>Develop role of utilities as key implementation partners and information providers (Utility-driven DSM)</a:t>
                      </a:r>
                      <a:endParaRPr kumimoji="0" lang="en-US" sz="1800" b="0" i="0" u="none" strike="noStrike" cap="none" normalizeH="0" baseline="0" dirty="0" smtClean="0">
                        <a:ln>
                          <a:noFill/>
                        </a:ln>
                        <a:solidFill>
                          <a:schemeClr val="tx1"/>
                        </a:solidFill>
                        <a:effectLst/>
                        <a:latin typeface="+mn-lt"/>
                        <a:cs typeface="Arial" pitchFamily="34" charset="0"/>
                      </a:endParaRPr>
                    </a:p>
                  </a:txBody>
                  <a:tcPr/>
                </a:tc>
              </a:tr>
              <a:tr h="432995">
                <a:tc vMerge="1">
                  <a:txBody>
                    <a:bodyPr/>
                    <a:lstStyle/>
                    <a:p>
                      <a:endParaRPr lang="en-PH" dirty="0"/>
                    </a:p>
                  </a:txBody>
                  <a:tcPr/>
                </a:tc>
                <a:tc>
                  <a:txBody>
                    <a:bodyPr/>
                    <a:lstStyle/>
                    <a:p>
                      <a:pPr marL="0" marR="0" lvl="0" indent="0" algn="l" defTabSz="914400" rtl="0" eaLnBrk="1" fontAlgn="auto" latinLnBrk="0" hangingPunct="1">
                        <a:lnSpc>
                          <a:spcPct val="100000"/>
                        </a:lnSpc>
                        <a:spcBef>
                          <a:spcPts val="0"/>
                        </a:spcBef>
                        <a:spcAft>
                          <a:spcPts val="0"/>
                        </a:spcAft>
                        <a:buClrTx/>
                        <a:buSzTx/>
                        <a:buFont typeface="Wingdings" pitchFamily="2" charset="2"/>
                        <a:buChar char="v"/>
                        <a:tabLst/>
                        <a:defRPr/>
                      </a:pPr>
                      <a:r>
                        <a:rPr kumimoji="0" lang="en-US" sz="1800" u="none" strike="noStrike" cap="none" normalizeH="0" baseline="0" dirty="0" smtClean="0">
                          <a:ln>
                            <a:noFill/>
                          </a:ln>
                          <a:effectLst/>
                        </a:rPr>
                        <a:t>Building envelope measures – cool roofs and insulation</a:t>
                      </a:r>
                    </a:p>
                    <a:p>
                      <a:pPr>
                        <a:buFont typeface="Wingdings" pitchFamily="2" charset="2"/>
                        <a:buNone/>
                      </a:pPr>
                      <a:endParaRPr lang="en-PH" dirty="0">
                        <a:latin typeface="+mn-lt"/>
                      </a:endParaRPr>
                    </a:p>
                  </a:txBody>
                  <a:tcPr/>
                </a:tc>
              </a:tr>
            </a:tbl>
          </a:graphicData>
        </a:graphic>
      </p:graphicFrame>
      <p:sp>
        <p:nvSpPr>
          <p:cNvPr id="6" name="TextBox 5"/>
          <p:cNvSpPr txBox="1"/>
          <p:nvPr/>
        </p:nvSpPr>
        <p:spPr>
          <a:xfrm>
            <a:off x="762000" y="76200"/>
            <a:ext cx="6172200" cy="400110"/>
          </a:xfrm>
          <a:prstGeom prst="rect">
            <a:avLst/>
          </a:prstGeom>
        </p:spPr>
        <p:style>
          <a:lnRef idx="0">
            <a:schemeClr val="dk1"/>
          </a:lnRef>
          <a:fillRef idx="3">
            <a:schemeClr val="dk1"/>
          </a:fillRef>
          <a:effectRef idx="3">
            <a:schemeClr val="dk1"/>
          </a:effectRef>
          <a:fontRef idx="minor">
            <a:schemeClr val="lt1"/>
          </a:fontRef>
        </p:style>
        <p:txBody>
          <a:bodyPr wrap="square" rtlCol="0">
            <a:spAutoFit/>
          </a:bodyPr>
          <a:lstStyle/>
          <a:p>
            <a:r>
              <a:rPr lang="en-PH" b="1" dirty="0" smtClean="0">
                <a:solidFill>
                  <a:schemeClr val="bg1"/>
                </a:solidFill>
              </a:rPr>
              <a:t>EE &amp; C ROADMAP:  </a:t>
            </a:r>
            <a:r>
              <a:rPr lang="en-PH" sz="2000" b="1" dirty="0" smtClean="0">
                <a:solidFill>
                  <a:srgbClr val="FFFF00"/>
                </a:solidFill>
                <a:effectLst>
                  <a:outerShdw blurRad="38100" dist="38100" dir="2700000" algn="tl">
                    <a:srgbClr val="000000">
                      <a:alpha val="43137"/>
                    </a:srgbClr>
                  </a:outerShdw>
                </a:effectLst>
              </a:rPr>
              <a:t>MILESTONES</a:t>
            </a:r>
            <a:r>
              <a:rPr lang="en-PH" sz="2000" b="1" dirty="0" smtClean="0">
                <a:solidFill>
                  <a:schemeClr val="bg1"/>
                </a:solidFill>
                <a:effectLst>
                  <a:outerShdw blurRad="38100" dist="38100" dir="2700000" algn="tl">
                    <a:srgbClr val="000000">
                      <a:alpha val="43137"/>
                    </a:srgbClr>
                  </a:outerShdw>
                </a:effectLst>
              </a:rPr>
              <a:t> </a:t>
            </a:r>
            <a:r>
              <a:rPr lang="en-PH" b="1" dirty="0" smtClean="0">
                <a:solidFill>
                  <a:schemeClr val="bg1"/>
                </a:solidFill>
              </a:rPr>
              <a:t>(2014 – 2030)</a:t>
            </a:r>
            <a:endParaRPr lang="en-PH" b="1" dirty="0">
              <a:solidFill>
                <a:schemeClr val="bg1"/>
              </a:solidFill>
            </a:endParaRPr>
          </a:p>
        </p:txBody>
      </p:sp>
      <p:sp>
        <p:nvSpPr>
          <p:cNvPr id="7" name="TextBox 6"/>
          <p:cNvSpPr txBox="1"/>
          <p:nvPr/>
        </p:nvSpPr>
        <p:spPr>
          <a:xfrm>
            <a:off x="381000" y="5715000"/>
            <a:ext cx="2286000" cy="381000"/>
          </a:xfrm>
          <a:prstGeom prst="rect">
            <a:avLst/>
          </a:prstGeom>
          <a:noFill/>
        </p:spPr>
        <p:txBody>
          <a:bodyPr wrap="square" rtlCol="0">
            <a:spAutoFit/>
          </a:bodyPr>
          <a:lstStyle/>
          <a:p>
            <a:r>
              <a:rPr lang="en-PH" b="1" i="1" dirty="0" smtClean="0">
                <a:solidFill>
                  <a:srgbClr val="FF0000"/>
                </a:solidFill>
              </a:rPr>
              <a:t>* </a:t>
            </a:r>
            <a:r>
              <a:rPr lang="en-PH" i="1" dirty="0" smtClean="0"/>
              <a:t>- Started / on-going</a:t>
            </a:r>
            <a:endParaRPr lang="en-PH" i="1" dirty="0"/>
          </a:p>
        </p:txBody>
      </p:sp>
      <p:grpSp>
        <p:nvGrpSpPr>
          <p:cNvPr id="8" name="Group 7"/>
          <p:cNvGrpSpPr/>
          <p:nvPr/>
        </p:nvGrpSpPr>
        <p:grpSpPr>
          <a:xfrm>
            <a:off x="7696200" y="914400"/>
            <a:ext cx="1371600" cy="5562600"/>
            <a:chOff x="7315200" y="990600"/>
            <a:chExt cx="1828800" cy="5867400"/>
          </a:xfrm>
        </p:grpSpPr>
        <p:pic>
          <p:nvPicPr>
            <p:cNvPr id="9" name="Picture 2" descr="facades residential building projects residential building country ..."/>
            <p:cNvPicPr preferRelativeResize="0">
              <a:picLocks noChangeArrowheads="1"/>
            </p:cNvPicPr>
            <p:nvPr/>
          </p:nvPicPr>
          <p:blipFill>
            <a:blip r:embed="rId3" cstate="print"/>
            <a:srcRect/>
            <a:stretch>
              <a:fillRect/>
            </a:stretch>
          </p:blipFill>
          <p:spPr bwMode="auto">
            <a:xfrm>
              <a:off x="7315200" y="990600"/>
              <a:ext cx="1828800" cy="1828800"/>
            </a:xfrm>
            <a:prstGeom prst="rect">
              <a:avLst/>
            </a:prstGeom>
            <a:ln>
              <a:noFill/>
            </a:ln>
            <a:effectLst>
              <a:outerShdw blurRad="292100" dist="139700" dir="2700000" algn="tl" rotWithShape="0">
                <a:srgbClr val="333333">
                  <a:alpha val="65000"/>
                </a:srgbClr>
              </a:outerShdw>
            </a:effectLst>
          </p:spPr>
        </p:pic>
        <p:pic>
          <p:nvPicPr>
            <p:cNvPr id="10" name="Picture 4" descr="http://ts2.mm.bing.net/th?id=HN.608013695268619021&amp;pid=15.1"/>
            <p:cNvPicPr preferRelativeResize="0">
              <a:picLocks noChangeArrowheads="1"/>
            </p:cNvPicPr>
            <p:nvPr/>
          </p:nvPicPr>
          <p:blipFill>
            <a:blip r:embed="rId4" cstate="print"/>
            <a:srcRect/>
            <a:stretch>
              <a:fillRect/>
            </a:stretch>
          </p:blipFill>
          <p:spPr bwMode="auto">
            <a:xfrm>
              <a:off x="7315200" y="5029200"/>
              <a:ext cx="1828800" cy="1828800"/>
            </a:xfrm>
            <a:prstGeom prst="rect">
              <a:avLst/>
            </a:prstGeom>
            <a:ln>
              <a:noFill/>
            </a:ln>
            <a:effectLst>
              <a:outerShdw blurRad="292100" dist="139700" dir="2700000" algn="tl" rotWithShape="0">
                <a:srgbClr val="333333">
                  <a:alpha val="65000"/>
                </a:srgbClr>
              </a:outerShdw>
            </a:effectLst>
          </p:spPr>
        </p:pic>
        <p:pic>
          <p:nvPicPr>
            <p:cNvPr id="11" name="Picture 6" descr="RESIDENTIAL BUILDING ST VLAS"/>
            <p:cNvPicPr preferRelativeResize="0">
              <a:picLocks noChangeArrowheads="1"/>
            </p:cNvPicPr>
            <p:nvPr/>
          </p:nvPicPr>
          <p:blipFill>
            <a:blip r:embed="rId5" cstate="print"/>
            <a:srcRect/>
            <a:stretch>
              <a:fillRect/>
            </a:stretch>
          </p:blipFill>
          <p:spPr bwMode="auto">
            <a:xfrm>
              <a:off x="7315200" y="2971800"/>
              <a:ext cx="1828800" cy="1828800"/>
            </a:xfrm>
            <a:prstGeom prst="rect">
              <a:avLst/>
            </a:prstGeom>
            <a:ln>
              <a:noFill/>
            </a:ln>
            <a:effectLst>
              <a:outerShdw blurRad="292100" dist="139700" dir="2700000" algn="tl" rotWithShape="0">
                <a:srgbClr val="333333">
                  <a:alpha val="65000"/>
                </a:srgbClr>
              </a:outerShdw>
            </a:effectLst>
          </p:spPr>
        </p:pic>
      </p:grpSp>
      <p:sp>
        <p:nvSpPr>
          <p:cNvPr id="13" name="Decagon 12"/>
          <p:cNvSpPr/>
          <p:nvPr/>
        </p:nvSpPr>
        <p:spPr>
          <a:xfrm>
            <a:off x="304800" y="228600"/>
            <a:ext cx="457200" cy="457200"/>
          </a:xfrm>
          <a:prstGeom prst="decagon">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n-PH" b="1" dirty="0" smtClean="0"/>
              <a:t>5</a:t>
            </a:r>
            <a:endParaRPr lang="en-PH" b="1"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Default Theme</Template>
  <TotalTime>2325</TotalTime>
  <Words>1098</Words>
  <Application>Microsoft Office PowerPoint</Application>
  <PresentationFormat>On-screen Show (4:3)</PresentationFormat>
  <Paragraphs>139</Paragraphs>
  <Slides>12</Slides>
  <Notes>11</Notes>
  <HiddenSlides>0</HiddenSlides>
  <MMClips>0</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Default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ART HABITAN</dc:creator>
  <cp:lastModifiedBy>Mary Reardon</cp:lastModifiedBy>
  <cp:revision>232</cp:revision>
  <dcterms:created xsi:type="dcterms:W3CDTF">2014-01-21T02:25:50Z</dcterms:created>
  <dcterms:modified xsi:type="dcterms:W3CDTF">2015-04-08T01:21:14Z</dcterms:modified>
</cp:coreProperties>
</file>