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377" r:id="rId2"/>
    <p:sldId id="384" r:id="rId3"/>
    <p:sldId id="379" r:id="rId4"/>
    <p:sldId id="364" r:id="rId5"/>
    <p:sldId id="373" r:id="rId6"/>
    <p:sldId id="365" r:id="rId7"/>
    <p:sldId id="374" r:id="rId8"/>
    <p:sldId id="388" r:id="rId9"/>
    <p:sldId id="389" r:id="rId10"/>
    <p:sldId id="368" r:id="rId11"/>
    <p:sldId id="369" r:id="rId12"/>
    <p:sldId id="375" r:id="rId13"/>
    <p:sldId id="370" r:id="rId14"/>
    <p:sldId id="390" r:id="rId15"/>
    <p:sldId id="383" r:id="rId16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336600"/>
    <a:srgbClr val="339933"/>
    <a:srgbClr val="00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9882" autoAdjust="0"/>
  </p:normalViewPr>
  <p:slideViewPr>
    <p:cSldViewPr snapToGrid="0">
      <p:cViewPr varScale="1">
        <p:scale>
          <a:sx n="116" d="100"/>
          <a:sy n="116" d="100"/>
        </p:scale>
        <p:origin x="1446" y="84"/>
      </p:cViewPr>
      <p:guideLst>
        <p:guide orient="horz" pos="2160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2FE046-0CD6-485C-A763-855D80E15995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2773684C-06C0-4E2E-95EF-7C78D835C5BB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MX" sz="1200" dirty="0" smtClean="0"/>
            <a:t>Energy Efficiency</a:t>
          </a:r>
          <a:endParaRPr lang="es-MX" sz="1200" dirty="0"/>
        </a:p>
      </dgm:t>
    </dgm:pt>
    <dgm:pt modelId="{F82EF260-FBFB-47E1-A539-1E843FD0386C}" type="parTrans" cxnId="{89087366-B8A0-4856-8D72-C39200748523}">
      <dgm:prSet/>
      <dgm:spPr/>
      <dgm:t>
        <a:bodyPr/>
        <a:lstStyle/>
        <a:p>
          <a:endParaRPr lang="es-MX"/>
        </a:p>
      </dgm:t>
    </dgm:pt>
    <dgm:pt modelId="{02222490-D573-481E-8059-C75DC92ED55B}" type="sibTrans" cxnId="{89087366-B8A0-4856-8D72-C39200748523}">
      <dgm:prSet/>
      <dgm:spPr>
        <a:solidFill>
          <a:srgbClr val="92D050"/>
        </a:solidFill>
      </dgm:spPr>
      <dgm:t>
        <a:bodyPr/>
        <a:lstStyle/>
        <a:p>
          <a:r>
            <a:rPr lang="es-MX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7 Pillars</a:t>
          </a:r>
          <a:endParaRPr lang="es-MX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B97DAF1-EBF0-4772-883A-6A93D0C2F142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MX" sz="1500" dirty="0" smtClean="0"/>
            <a:t>Energy poverty</a:t>
          </a:r>
          <a:endParaRPr lang="es-MX" sz="1500" dirty="0"/>
        </a:p>
      </dgm:t>
    </dgm:pt>
    <dgm:pt modelId="{D821CB38-15F6-424A-BB26-9E4F12800D03}" type="parTrans" cxnId="{4703E811-D915-4E66-A42C-5EE21FF2D231}">
      <dgm:prSet/>
      <dgm:spPr/>
      <dgm:t>
        <a:bodyPr/>
        <a:lstStyle/>
        <a:p>
          <a:endParaRPr lang="es-MX"/>
        </a:p>
      </dgm:t>
    </dgm:pt>
    <dgm:pt modelId="{C2C71C34-2440-4D4C-AD49-B7D8D7EFA9BC}" type="sibTrans" cxnId="{4703E811-D915-4E66-A42C-5EE21FF2D231}">
      <dgm:prSet custT="1"/>
      <dgm:spPr>
        <a:solidFill>
          <a:srgbClr val="92D050"/>
        </a:solidFill>
      </dgm:spPr>
      <dgm:t>
        <a:bodyPr/>
        <a:lstStyle/>
        <a:p>
          <a:r>
            <a:rPr lang="es-MX" sz="1300" dirty="0" smtClean="0"/>
            <a:t>Energy infrastructure</a:t>
          </a:r>
          <a:endParaRPr lang="es-MX" sz="1300" dirty="0"/>
        </a:p>
      </dgm:t>
    </dgm:pt>
    <dgm:pt modelId="{73A1E62D-B5C2-4EF4-8B2E-6437EC69185F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MX" sz="1000" dirty="0" smtClean="0"/>
            <a:t>Sustainable forest and land use</a:t>
          </a:r>
          <a:endParaRPr lang="es-MX" sz="1000" dirty="0"/>
        </a:p>
      </dgm:t>
    </dgm:pt>
    <dgm:pt modelId="{9ADE2F8E-E585-4C80-9003-CF703F6CEE3C}" type="parTrans" cxnId="{62164F61-7F2F-4097-8248-5F687D4B58E8}">
      <dgm:prSet/>
      <dgm:spPr/>
      <dgm:t>
        <a:bodyPr/>
        <a:lstStyle/>
        <a:p>
          <a:endParaRPr lang="es-MX"/>
        </a:p>
      </dgm:t>
    </dgm:pt>
    <dgm:pt modelId="{9C786427-E70A-42D4-B472-A12B5F262B45}" type="sibTrans" cxnId="{62164F61-7F2F-4097-8248-5F687D4B58E8}">
      <dgm:prSet custT="1"/>
      <dgm:spPr>
        <a:solidFill>
          <a:srgbClr val="92D050"/>
        </a:solidFill>
      </dgm:spPr>
      <dgm:t>
        <a:bodyPr/>
        <a:lstStyle/>
        <a:p>
          <a:r>
            <a:rPr lang="es-MX" sz="1600" dirty="0" smtClean="0"/>
            <a:t>Adaptation</a:t>
          </a:r>
          <a:endParaRPr lang="es-MX" sz="1600" dirty="0"/>
        </a:p>
      </dgm:t>
    </dgm:pt>
    <dgm:pt modelId="{29DA4B47-B7AD-48AE-8B4D-E0F34F100DCA}">
      <dgm:prSet/>
      <dgm:spPr>
        <a:solidFill>
          <a:srgbClr val="92D050"/>
        </a:solidFill>
      </dgm:spPr>
      <dgm:t>
        <a:bodyPr/>
        <a:lstStyle/>
        <a:p>
          <a:r>
            <a:rPr lang="es-MX" dirty="0" smtClean="0"/>
            <a:t>Renewable energy</a:t>
          </a:r>
          <a:endParaRPr lang="es-MX" dirty="0"/>
        </a:p>
      </dgm:t>
    </dgm:pt>
    <dgm:pt modelId="{6876EAC2-8FE7-4924-93E9-0C1EE89BB83B}" type="parTrans" cxnId="{64F22374-4192-4FDC-BD02-B26F0C2647F0}">
      <dgm:prSet/>
      <dgm:spPr/>
      <dgm:t>
        <a:bodyPr/>
        <a:lstStyle/>
        <a:p>
          <a:endParaRPr lang="es-MX"/>
        </a:p>
      </dgm:t>
    </dgm:pt>
    <dgm:pt modelId="{A4C4643F-CB3E-4B23-8F7C-8734598F20E9}" type="sibTrans" cxnId="{64F22374-4192-4FDC-BD02-B26F0C2647F0}">
      <dgm:prSet/>
      <dgm:spPr>
        <a:solidFill>
          <a:srgbClr val="92D050"/>
        </a:solidFill>
      </dgm:spPr>
      <dgm:t>
        <a:bodyPr/>
        <a:lstStyle/>
        <a:p>
          <a:r>
            <a:rPr lang="es-MX" dirty="0" smtClean="0"/>
            <a:t>Efficient use of fossil fuels</a:t>
          </a:r>
          <a:endParaRPr lang="es-MX" dirty="0"/>
        </a:p>
      </dgm:t>
    </dgm:pt>
    <dgm:pt modelId="{CB4BA903-7144-4B14-BC73-DEC7B2F5E5CF}" type="pres">
      <dgm:prSet presAssocID="{E02FE046-0CD6-485C-A763-855D80E15995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D51D95F2-B73D-46E5-9F2B-C9A9E0E24FE8}" type="pres">
      <dgm:prSet presAssocID="{2773684C-06C0-4E2E-95EF-7C78D835C5BB}" presName="composite" presStyleCnt="0"/>
      <dgm:spPr/>
    </dgm:pt>
    <dgm:pt modelId="{64093618-9A59-4644-8A7E-31A76E4E7144}" type="pres">
      <dgm:prSet presAssocID="{2773684C-06C0-4E2E-95EF-7C78D835C5BB}" presName="Parent1" presStyleLbl="node1" presStyleIdx="0" presStyleCnt="8" custScaleX="12281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CC33107-41A8-448D-BA85-7D36C56BCCDC}" type="pres">
      <dgm:prSet presAssocID="{2773684C-06C0-4E2E-95EF-7C78D835C5BB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144946E-C68F-4AD1-9556-8E1592DEF9C6}" type="pres">
      <dgm:prSet presAssocID="{2773684C-06C0-4E2E-95EF-7C78D835C5BB}" presName="BalanceSpacing" presStyleCnt="0"/>
      <dgm:spPr/>
    </dgm:pt>
    <dgm:pt modelId="{7AAE921E-1AE8-4222-9439-893BEF928CA0}" type="pres">
      <dgm:prSet presAssocID="{2773684C-06C0-4E2E-95EF-7C78D835C5BB}" presName="BalanceSpacing1" presStyleCnt="0"/>
      <dgm:spPr/>
    </dgm:pt>
    <dgm:pt modelId="{487189F6-D55C-4C6F-8263-D5689866F8F7}" type="pres">
      <dgm:prSet presAssocID="{02222490-D573-481E-8059-C75DC92ED55B}" presName="Accent1Text" presStyleLbl="node1" presStyleIdx="1" presStyleCnt="8" custLinFactNeighborX="-26512" custLinFactNeighborY="8106"/>
      <dgm:spPr/>
      <dgm:t>
        <a:bodyPr/>
        <a:lstStyle/>
        <a:p>
          <a:endParaRPr lang="es-MX"/>
        </a:p>
      </dgm:t>
    </dgm:pt>
    <dgm:pt modelId="{CFE1B0B7-010E-4E71-B8E9-DA926D86D938}" type="pres">
      <dgm:prSet presAssocID="{02222490-D573-481E-8059-C75DC92ED55B}" presName="spaceBetweenRectangles" presStyleCnt="0"/>
      <dgm:spPr/>
    </dgm:pt>
    <dgm:pt modelId="{DD6A174A-3619-4761-A9D5-3A6045AFFC32}" type="pres">
      <dgm:prSet presAssocID="{29DA4B47-B7AD-48AE-8B4D-E0F34F100DCA}" presName="composite" presStyleCnt="0"/>
      <dgm:spPr/>
    </dgm:pt>
    <dgm:pt modelId="{A0DF1954-767A-4473-8BF2-494AE6B07984}" type="pres">
      <dgm:prSet presAssocID="{29DA4B47-B7AD-48AE-8B4D-E0F34F100DCA}" presName="Parent1" presStyleLbl="node1" presStyleIdx="2" presStyleCnt="8" custLinFactNeighborX="20956" custLinFactNeighborY="503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1D2FEDD-9E5B-450E-BEE8-2762BDB7796D}" type="pres">
      <dgm:prSet presAssocID="{29DA4B47-B7AD-48AE-8B4D-E0F34F100DCA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AEAED642-2CD0-455A-8C31-6B62AEA0DB3B}" type="pres">
      <dgm:prSet presAssocID="{29DA4B47-B7AD-48AE-8B4D-E0F34F100DCA}" presName="BalanceSpacing" presStyleCnt="0"/>
      <dgm:spPr/>
    </dgm:pt>
    <dgm:pt modelId="{D59F0F47-C22D-4148-A6BE-531ECD087F58}" type="pres">
      <dgm:prSet presAssocID="{29DA4B47-B7AD-48AE-8B4D-E0F34F100DCA}" presName="BalanceSpacing1" presStyleCnt="0"/>
      <dgm:spPr/>
    </dgm:pt>
    <dgm:pt modelId="{CA7FE8AF-C8C6-416B-9D1D-28CA7F2455CC}" type="pres">
      <dgm:prSet presAssocID="{A4C4643F-CB3E-4B23-8F7C-8734598F20E9}" presName="Accent1Text" presStyleLbl="node1" presStyleIdx="3" presStyleCnt="8" custLinFactNeighborX="28682" custLinFactNeighborY="-13847"/>
      <dgm:spPr/>
      <dgm:t>
        <a:bodyPr/>
        <a:lstStyle/>
        <a:p>
          <a:endParaRPr lang="es-MX"/>
        </a:p>
      </dgm:t>
    </dgm:pt>
    <dgm:pt modelId="{EADCCCED-8B32-4665-9390-F5E49E084D77}" type="pres">
      <dgm:prSet presAssocID="{A4C4643F-CB3E-4B23-8F7C-8734598F20E9}" presName="spaceBetweenRectangles" presStyleCnt="0"/>
      <dgm:spPr/>
    </dgm:pt>
    <dgm:pt modelId="{65949527-24C2-47DB-827A-CEAC6F31BC46}" type="pres">
      <dgm:prSet presAssocID="{7B97DAF1-EBF0-4772-883A-6A93D0C2F142}" presName="composite" presStyleCnt="0"/>
      <dgm:spPr/>
    </dgm:pt>
    <dgm:pt modelId="{399F197E-5B2F-4ABF-82BB-56A46596AB27}" type="pres">
      <dgm:prSet presAssocID="{7B97DAF1-EBF0-4772-883A-6A93D0C2F142}" presName="Parent1" presStyleLbl="node1" presStyleIdx="4" presStyleCnt="8" custScaleX="131454" custLinFactNeighborX="47572" custLinFactNeighborY="-1063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EE9D2AF-5DFF-496D-9FDC-80D56E6F4713}" type="pres">
      <dgm:prSet presAssocID="{7B97DAF1-EBF0-4772-883A-6A93D0C2F142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0A36BA5-A461-4006-8CBC-6BDD42A8CA73}" type="pres">
      <dgm:prSet presAssocID="{7B97DAF1-EBF0-4772-883A-6A93D0C2F142}" presName="BalanceSpacing" presStyleCnt="0"/>
      <dgm:spPr/>
    </dgm:pt>
    <dgm:pt modelId="{08ED29F7-997B-4CDE-8332-C003F26141AA}" type="pres">
      <dgm:prSet presAssocID="{7B97DAF1-EBF0-4772-883A-6A93D0C2F142}" presName="BalanceSpacing1" presStyleCnt="0"/>
      <dgm:spPr/>
    </dgm:pt>
    <dgm:pt modelId="{EDE36B52-952A-40D5-9ACC-E6A91AC59A3B}" type="pres">
      <dgm:prSet presAssocID="{C2C71C34-2440-4D4C-AD49-B7D8D7EFA9BC}" presName="Accent1Text" presStyleLbl="node1" presStyleIdx="5" presStyleCnt="8" custAng="0" custScaleX="158189" custLinFactNeighborX="-4650" custLinFactNeighborY="-4338"/>
      <dgm:spPr/>
      <dgm:t>
        <a:bodyPr/>
        <a:lstStyle/>
        <a:p>
          <a:endParaRPr lang="es-MX"/>
        </a:p>
      </dgm:t>
    </dgm:pt>
    <dgm:pt modelId="{79F39BF0-9A55-47E5-B6ED-C1F5C68E3532}" type="pres">
      <dgm:prSet presAssocID="{C2C71C34-2440-4D4C-AD49-B7D8D7EFA9BC}" presName="spaceBetweenRectangles" presStyleCnt="0"/>
      <dgm:spPr/>
    </dgm:pt>
    <dgm:pt modelId="{3A27245D-6B33-4F07-B16C-517A04FDB92A}" type="pres">
      <dgm:prSet presAssocID="{73A1E62D-B5C2-4EF4-8B2E-6437EC69185F}" presName="composite" presStyleCnt="0"/>
      <dgm:spPr/>
    </dgm:pt>
    <dgm:pt modelId="{4B81B11F-C091-4390-9D99-DB094B3D4B0E}" type="pres">
      <dgm:prSet presAssocID="{73A1E62D-B5C2-4EF4-8B2E-6437EC69185F}" presName="Parent1" presStyleLbl="node1" presStyleIdx="6" presStyleCnt="8" custScaleX="114466" custLinFactNeighborX="-743" custLinFactNeighborY="-741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D04901F-3462-4D6D-8F22-B9D68BBE8B39}" type="pres">
      <dgm:prSet presAssocID="{73A1E62D-B5C2-4EF4-8B2E-6437EC69185F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0C0F949-A61E-4A90-863E-8DFDFB005496}" type="pres">
      <dgm:prSet presAssocID="{73A1E62D-B5C2-4EF4-8B2E-6437EC69185F}" presName="BalanceSpacing" presStyleCnt="0"/>
      <dgm:spPr/>
    </dgm:pt>
    <dgm:pt modelId="{FED475C4-1CB2-4A7F-BC92-CD91FCCD1249}" type="pres">
      <dgm:prSet presAssocID="{73A1E62D-B5C2-4EF4-8B2E-6437EC69185F}" presName="BalanceSpacing1" presStyleCnt="0"/>
      <dgm:spPr/>
    </dgm:pt>
    <dgm:pt modelId="{9C2D794B-249A-4D07-9908-C4B52F3FF1F2}" type="pres">
      <dgm:prSet presAssocID="{9C786427-E70A-42D4-B472-A12B5F262B45}" presName="Accent1Text" presStyleLbl="node1" presStyleIdx="7" presStyleCnt="8" custScaleX="147998" custLinFactNeighborX="30983" custLinFactNeighborY="-7414"/>
      <dgm:spPr/>
      <dgm:t>
        <a:bodyPr/>
        <a:lstStyle/>
        <a:p>
          <a:endParaRPr lang="es-MX"/>
        </a:p>
      </dgm:t>
    </dgm:pt>
  </dgm:ptLst>
  <dgm:cxnLst>
    <dgm:cxn modelId="{68315F5F-F7E9-44EE-989A-AE00C2715577}" type="presOf" srcId="{C2C71C34-2440-4D4C-AD49-B7D8D7EFA9BC}" destId="{EDE36B52-952A-40D5-9ACC-E6A91AC59A3B}" srcOrd="0" destOrd="0" presId="urn:microsoft.com/office/officeart/2008/layout/AlternatingHexagons"/>
    <dgm:cxn modelId="{3D1F5ED2-A827-4361-8F41-E50E97A7150F}" type="presOf" srcId="{7B97DAF1-EBF0-4772-883A-6A93D0C2F142}" destId="{399F197E-5B2F-4ABF-82BB-56A46596AB27}" srcOrd="0" destOrd="0" presId="urn:microsoft.com/office/officeart/2008/layout/AlternatingHexagons"/>
    <dgm:cxn modelId="{9C178AEB-C7CE-4D38-A53A-35BED56A836F}" type="presOf" srcId="{29DA4B47-B7AD-48AE-8B4D-E0F34F100DCA}" destId="{A0DF1954-767A-4473-8BF2-494AE6B07984}" srcOrd="0" destOrd="0" presId="urn:microsoft.com/office/officeart/2008/layout/AlternatingHexagons"/>
    <dgm:cxn modelId="{CBBBE68E-7D47-4694-BA30-CA65A6237899}" type="presOf" srcId="{73A1E62D-B5C2-4EF4-8B2E-6437EC69185F}" destId="{4B81B11F-C091-4390-9D99-DB094B3D4B0E}" srcOrd="0" destOrd="0" presId="urn:microsoft.com/office/officeart/2008/layout/AlternatingHexagons"/>
    <dgm:cxn modelId="{5CB67AB0-31C0-4AEF-B1F3-678920038F24}" type="presOf" srcId="{02222490-D573-481E-8059-C75DC92ED55B}" destId="{487189F6-D55C-4C6F-8263-D5689866F8F7}" srcOrd="0" destOrd="0" presId="urn:microsoft.com/office/officeart/2008/layout/AlternatingHexagons"/>
    <dgm:cxn modelId="{89087366-B8A0-4856-8D72-C39200748523}" srcId="{E02FE046-0CD6-485C-A763-855D80E15995}" destId="{2773684C-06C0-4E2E-95EF-7C78D835C5BB}" srcOrd="0" destOrd="0" parTransId="{F82EF260-FBFB-47E1-A539-1E843FD0386C}" sibTransId="{02222490-D573-481E-8059-C75DC92ED55B}"/>
    <dgm:cxn modelId="{62164F61-7F2F-4097-8248-5F687D4B58E8}" srcId="{E02FE046-0CD6-485C-A763-855D80E15995}" destId="{73A1E62D-B5C2-4EF4-8B2E-6437EC69185F}" srcOrd="3" destOrd="0" parTransId="{9ADE2F8E-E585-4C80-9003-CF703F6CEE3C}" sibTransId="{9C786427-E70A-42D4-B472-A12B5F262B45}"/>
    <dgm:cxn modelId="{6CC5A4D8-BFFC-4855-A493-A6F37B4226F9}" type="presOf" srcId="{2773684C-06C0-4E2E-95EF-7C78D835C5BB}" destId="{64093618-9A59-4644-8A7E-31A76E4E7144}" srcOrd="0" destOrd="0" presId="urn:microsoft.com/office/officeart/2008/layout/AlternatingHexagons"/>
    <dgm:cxn modelId="{4703E811-D915-4E66-A42C-5EE21FF2D231}" srcId="{E02FE046-0CD6-485C-A763-855D80E15995}" destId="{7B97DAF1-EBF0-4772-883A-6A93D0C2F142}" srcOrd="2" destOrd="0" parTransId="{D821CB38-15F6-424A-BB26-9E4F12800D03}" sibTransId="{C2C71C34-2440-4D4C-AD49-B7D8D7EFA9BC}"/>
    <dgm:cxn modelId="{5777F0B2-4B6C-4DDC-B8DE-5BCCB7901876}" type="presOf" srcId="{A4C4643F-CB3E-4B23-8F7C-8734598F20E9}" destId="{CA7FE8AF-C8C6-416B-9D1D-28CA7F2455CC}" srcOrd="0" destOrd="0" presId="urn:microsoft.com/office/officeart/2008/layout/AlternatingHexagons"/>
    <dgm:cxn modelId="{A09E0B6D-7ADF-475B-8764-9AA328942683}" type="presOf" srcId="{9C786427-E70A-42D4-B472-A12B5F262B45}" destId="{9C2D794B-249A-4D07-9908-C4B52F3FF1F2}" srcOrd="0" destOrd="0" presId="urn:microsoft.com/office/officeart/2008/layout/AlternatingHexagons"/>
    <dgm:cxn modelId="{02C227DC-DC2B-45F4-8AC7-226C0FF5932E}" type="presOf" srcId="{E02FE046-0CD6-485C-A763-855D80E15995}" destId="{CB4BA903-7144-4B14-BC73-DEC7B2F5E5CF}" srcOrd="0" destOrd="0" presId="urn:microsoft.com/office/officeart/2008/layout/AlternatingHexagons"/>
    <dgm:cxn modelId="{64F22374-4192-4FDC-BD02-B26F0C2647F0}" srcId="{E02FE046-0CD6-485C-A763-855D80E15995}" destId="{29DA4B47-B7AD-48AE-8B4D-E0F34F100DCA}" srcOrd="1" destOrd="0" parTransId="{6876EAC2-8FE7-4924-93E9-0C1EE89BB83B}" sibTransId="{A4C4643F-CB3E-4B23-8F7C-8734598F20E9}"/>
    <dgm:cxn modelId="{63AD323E-7CA4-4143-811F-61A2AE0FCCEF}" type="presParOf" srcId="{CB4BA903-7144-4B14-BC73-DEC7B2F5E5CF}" destId="{D51D95F2-B73D-46E5-9F2B-C9A9E0E24FE8}" srcOrd="0" destOrd="0" presId="urn:microsoft.com/office/officeart/2008/layout/AlternatingHexagons"/>
    <dgm:cxn modelId="{9257D1B8-5EA7-4CEE-BF7A-5E2AF0F2B12A}" type="presParOf" srcId="{D51D95F2-B73D-46E5-9F2B-C9A9E0E24FE8}" destId="{64093618-9A59-4644-8A7E-31A76E4E7144}" srcOrd="0" destOrd="0" presId="urn:microsoft.com/office/officeart/2008/layout/AlternatingHexagons"/>
    <dgm:cxn modelId="{756DB2B2-B4D7-4700-8ECD-083335815734}" type="presParOf" srcId="{D51D95F2-B73D-46E5-9F2B-C9A9E0E24FE8}" destId="{FCC33107-41A8-448D-BA85-7D36C56BCCDC}" srcOrd="1" destOrd="0" presId="urn:microsoft.com/office/officeart/2008/layout/AlternatingHexagons"/>
    <dgm:cxn modelId="{15761673-6E07-4F51-8610-FB8E01131086}" type="presParOf" srcId="{D51D95F2-B73D-46E5-9F2B-C9A9E0E24FE8}" destId="{A144946E-C68F-4AD1-9556-8E1592DEF9C6}" srcOrd="2" destOrd="0" presId="urn:microsoft.com/office/officeart/2008/layout/AlternatingHexagons"/>
    <dgm:cxn modelId="{5B74BECA-7258-4576-A81A-12B3EE1D7BFD}" type="presParOf" srcId="{D51D95F2-B73D-46E5-9F2B-C9A9E0E24FE8}" destId="{7AAE921E-1AE8-4222-9439-893BEF928CA0}" srcOrd="3" destOrd="0" presId="urn:microsoft.com/office/officeart/2008/layout/AlternatingHexagons"/>
    <dgm:cxn modelId="{6711C5CB-AB4E-4001-A768-3594BFBE79B6}" type="presParOf" srcId="{D51D95F2-B73D-46E5-9F2B-C9A9E0E24FE8}" destId="{487189F6-D55C-4C6F-8263-D5689866F8F7}" srcOrd="4" destOrd="0" presId="urn:microsoft.com/office/officeart/2008/layout/AlternatingHexagons"/>
    <dgm:cxn modelId="{DD893B50-E426-471D-9DE6-45BB85FC29A9}" type="presParOf" srcId="{CB4BA903-7144-4B14-BC73-DEC7B2F5E5CF}" destId="{CFE1B0B7-010E-4E71-B8E9-DA926D86D938}" srcOrd="1" destOrd="0" presId="urn:microsoft.com/office/officeart/2008/layout/AlternatingHexagons"/>
    <dgm:cxn modelId="{820F6E58-67FB-42C4-9776-C4BF520CA4D8}" type="presParOf" srcId="{CB4BA903-7144-4B14-BC73-DEC7B2F5E5CF}" destId="{DD6A174A-3619-4761-A9D5-3A6045AFFC32}" srcOrd="2" destOrd="0" presId="urn:microsoft.com/office/officeart/2008/layout/AlternatingHexagons"/>
    <dgm:cxn modelId="{6E40BDB6-5899-4CB7-AB20-C8F316992003}" type="presParOf" srcId="{DD6A174A-3619-4761-A9D5-3A6045AFFC32}" destId="{A0DF1954-767A-4473-8BF2-494AE6B07984}" srcOrd="0" destOrd="0" presId="urn:microsoft.com/office/officeart/2008/layout/AlternatingHexagons"/>
    <dgm:cxn modelId="{4D6913C7-F3C8-4D3F-97B7-BEF57206058E}" type="presParOf" srcId="{DD6A174A-3619-4761-A9D5-3A6045AFFC32}" destId="{21D2FEDD-9E5B-450E-BEE8-2762BDB7796D}" srcOrd="1" destOrd="0" presId="urn:microsoft.com/office/officeart/2008/layout/AlternatingHexagons"/>
    <dgm:cxn modelId="{BCE57E9F-B20C-4168-9685-BEC0A4AC0A35}" type="presParOf" srcId="{DD6A174A-3619-4761-A9D5-3A6045AFFC32}" destId="{AEAED642-2CD0-455A-8C31-6B62AEA0DB3B}" srcOrd="2" destOrd="0" presId="urn:microsoft.com/office/officeart/2008/layout/AlternatingHexagons"/>
    <dgm:cxn modelId="{D7F38058-8593-4922-A1A1-E7004277BDFA}" type="presParOf" srcId="{DD6A174A-3619-4761-A9D5-3A6045AFFC32}" destId="{D59F0F47-C22D-4148-A6BE-531ECD087F58}" srcOrd="3" destOrd="0" presId="urn:microsoft.com/office/officeart/2008/layout/AlternatingHexagons"/>
    <dgm:cxn modelId="{FF8AB6CB-38F5-468F-A0AB-3B418E239CD9}" type="presParOf" srcId="{DD6A174A-3619-4761-A9D5-3A6045AFFC32}" destId="{CA7FE8AF-C8C6-416B-9D1D-28CA7F2455CC}" srcOrd="4" destOrd="0" presId="urn:microsoft.com/office/officeart/2008/layout/AlternatingHexagons"/>
    <dgm:cxn modelId="{FC9215F1-65D2-43AE-A13D-44FB014E7BF6}" type="presParOf" srcId="{CB4BA903-7144-4B14-BC73-DEC7B2F5E5CF}" destId="{EADCCCED-8B32-4665-9390-F5E49E084D77}" srcOrd="3" destOrd="0" presId="urn:microsoft.com/office/officeart/2008/layout/AlternatingHexagons"/>
    <dgm:cxn modelId="{4F93F48C-D984-4075-955F-5784453931DB}" type="presParOf" srcId="{CB4BA903-7144-4B14-BC73-DEC7B2F5E5CF}" destId="{65949527-24C2-47DB-827A-CEAC6F31BC46}" srcOrd="4" destOrd="0" presId="urn:microsoft.com/office/officeart/2008/layout/AlternatingHexagons"/>
    <dgm:cxn modelId="{4412D062-C2CE-40B6-8719-5D9EE0BF3D12}" type="presParOf" srcId="{65949527-24C2-47DB-827A-CEAC6F31BC46}" destId="{399F197E-5B2F-4ABF-82BB-56A46596AB27}" srcOrd="0" destOrd="0" presId="urn:microsoft.com/office/officeart/2008/layout/AlternatingHexagons"/>
    <dgm:cxn modelId="{1923A48F-A5AC-4A65-B7DA-79D7361AA61E}" type="presParOf" srcId="{65949527-24C2-47DB-827A-CEAC6F31BC46}" destId="{EEE9D2AF-5DFF-496D-9FDC-80D56E6F4713}" srcOrd="1" destOrd="0" presId="urn:microsoft.com/office/officeart/2008/layout/AlternatingHexagons"/>
    <dgm:cxn modelId="{4B8C662F-6308-4593-87BA-2D276383CBEA}" type="presParOf" srcId="{65949527-24C2-47DB-827A-CEAC6F31BC46}" destId="{30A36BA5-A461-4006-8CBC-6BDD42A8CA73}" srcOrd="2" destOrd="0" presId="urn:microsoft.com/office/officeart/2008/layout/AlternatingHexagons"/>
    <dgm:cxn modelId="{FF0EAF2B-2CBE-4C8A-A38E-15F1E23BAD6D}" type="presParOf" srcId="{65949527-24C2-47DB-827A-CEAC6F31BC46}" destId="{08ED29F7-997B-4CDE-8332-C003F26141AA}" srcOrd="3" destOrd="0" presId="urn:microsoft.com/office/officeart/2008/layout/AlternatingHexagons"/>
    <dgm:cxn modelId="{24FC6F93-0F21-4775-B061-61B214A625F0}" type="presParOf" srcId="{65949527-24C2-47DB-827A-CEAC6F31BC46}" destId="{EDE36B52-952A-40D5-9ACC-E6A91AC59A3B}" srcOrd="4" destOrd="0" presId="urn:microsoft.com/office/officeart/2008/layout/AlternatingHexagons"/>
    <dgm:cxn modelId="{47AB29CA-4A2C-4896-AEF5-2F9354D20C7C}" type="presParOf" srcId="{CB4BA903-7144-4B14-BC73-DEC7B2F5E5CF}" destId="{79F39BF0-9A55-47E5-B6ED-C1F5C68E3532}" srcOrd="5" destOrd="0" presId="urn:microsoft.com/office/officeart/2008/layout/AlternatingHexagons"/>
    <dgm:cxn modelId="{AC9509D3-6142-494D-A33A-2FA7C320FC48}" type="presParOf" srcId="{CB4BA903-7144-4B14-BC73-DEC7B2F5E5CF}" destId="{3A27245D-6B33-4F07-B16C-517A04FDB92A}" srcOrd="6" destOrd="0" presId="urn:microsoft.com/office/officeart/2008/layout/AlternatingHexagons"/>
    <dgm:cxn modelId="{C04D2785-BACE-4461-946A-20416624AEA7}" type="presParOf" srcId="{3A27245D-6B33-4F07-B16C-517A04FDB92A}" destId="{4B81B11F-C091-4390-9D99-DB094B3D4B0E}" srcOrd="0" destOrd="0" presId="urn:microsoft.com/office/officeart/2008/layout/AlternatingHexagons"/>
    <dgm:cxn modelId="{DC37625E-0CC2-44BC-A6DA-EAC5C7FC2813}" type="presParOf" srcId="{3A27245D-6B33-4F07-B16C-517A04FDB92A}" destId="{7D04901F-3462-4D6D-8F22-B9D68BBE8B39}" srcOrd="1" destOrd="0" presId="urn:microsoft.com/office/officeart/2008/layout/AlternatingHexagons"/>
    <dgm:cxn modelId="{13309390-D950-4ADD-886C-C9D073E89C69}" type="presParOf" srcId="{3A27245D-6B33-4F07-B16C-517A04FDB92A}" destId="{90C0F949-A61E-4A90-863E-8DFDFB005496}" srcOrd="2" destOrd="0" presId="urn:microsoft.com/office/officeart/2008/layout/AlternatingHexagons"/>
    <dgm:cxn modelId="{4947B498-0AA4-4380-B7A1-70C1EFEA2242}" type="presParOf" srcId="{3A27245D-6B33-4F07-B16C-517A04FDB92A}" destId="{FED475C4-1CB2-4A7F-BC92-CD91FCCD1249}" srcOrd="3" destOrd="0" presId="urn:microsoft.com/office/officeart/2008/layout/AlternatingHexagons"/>
    <dgm:cxn modelId="{7A62256F-7A6C-4E77-8355-5C62F3004A0F}" type="presParOf" srcId="{3A27245D-6B33-4F07-B16C-517A04FDB92A}" destId="{9C2D794B-249A-4D07-9908-C4B52F3FF1F2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093618-9A59-4644-8A7E-31A76E4E7144}">
      <dsp:nvSpPr>
        <dsp:cNvPr id="0" name=""/>
        <dsp:cNvSpPr/>
      </dsp:nvSpPr>
      <dsp:spPr>
        <a:xfrm rot="5400000">
          <a:off x="2730564" y="-36296"/>
          <a:ext cx="1144322" cy="1222688"/>
        </a:xfrm>
        <a:prstGeom prst="hexagon">
          <a:avLst>
            <a:gd name="adj" fmla="val 25000"/>
            <a:gd name="vf" fmla="val 11547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Energy Efficiency</a:t>
          </a:r>
          <a:endParaRPr lang="es-MX" sz="1200" kern="1200" dirty="0"/>
        </a:p>
      </dsp:txBody>
      <dsp:txXfrm rot="-5400000">
        <a:off x="2895162" y="193607"/>
        <a:ext cx="815126" cy="762882"/>
      </dsp:txXfrm>
    </dsp:sp>
    <dsp:sp modelId="{FCC33107-41A8-448D-BA85-7D36C56BCCDC}">
      <dsp:nvSpPr>
        <dsp:cNvPr id="0" name=""/>
        <dsp:cNvSpPr/>
      </dsp:nvSpPr>
      <dsp:spPr>
        <a:xfrm>
          <a:off x="3830716" y="231751"/>
          <a:ext cx="1277064" cy="686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7189F6-D55C-4C6F-8263-D5689866F8F7}">
      <dsp:nvSpPr>
        <dsp:cNvPr id="0" name=""/>
        <dsp:cNvSpPr/>
      </dsp:nvSpPr>
      <dsp:spPr>
        <a:xfrm rot="5400000">
          <a:off x="1391415" y="170026"/>
          <a:ext cx="1144322" cy="995560"/>
        </a:xfrm>
        <a:prstGeom prst="hexagon">
          <a:avLst>
            <a:gd name="adj" fmla="val 25000"/>
            <a:gd name="vf" fmla="val 11547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7 Pillars</a:t>
          </a:r>
          <a:endParaRPr lang="es-MX" sz="17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620937" y="273970"/>
        <a:ext cx="685278" cy="787675"/>
      </dsp:txXfrm>
    </dsp:sp>
    <dsp:sp modelId="{A0DF1954-767A-4473-8BF2-494AE6B07984}">
      <dsp:nvSpPr>
        <dsp:cNvPr id="0" name=""/>
        <dsp:cNvSpPr/>
      </dsp:nvSpPr>
      <dsp:spPr>
        <a:xfrm rot="5400000">
          <a:off x="2399531" y="1106128"/>
          <a:ext cx="1144322" cy="995560"/>
        </a:xfrm>
        <a:prstGeom prst="hexagon">
          <a:avLst>
            <a:gd name="adj" fmla="val 25000"/>
            <a:gd name="vf" fmla="val 11547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Renewable energy</a:t>
          </a:r>
          <a:endParaRPr lang="es-MX" sz="900" kern="1200" dirty="0"/>
        </a:p>
      </dsp:txBody>
      <dsp:txXfrm rot="-5400000">
        <a:off x="2629053" y="1210072"/>
        <a:ext cx="685278" cy="787675"/>
      </dsp:txXfrm>
    </dsp:sp>
    <dsp:sp modelId="{21D2FEDD-9E5B-450E-BEE8-2762BDB7796D}">
      <dsp:nvSpPr>
        <dsp:cNvPr id="0" name=""/>
        <dsp:cNvSpPr/>
      </dsp:nvSpPr>
      <dsp:spPr>
        <a:xfrm>
          <a:off x="988218" y="1203052"/>
          <a:ext cx="1235868" cy="686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7FE8AF-C8C6-416B-9D1D-28CA7F2455CC}">
      <dsp:nvSpPr>
        <dsp:cNvPr id="0" name=""/>
        <dsp:cNvSpPr/>
      </dsp:nvSpPr>
      <dsp:spPr>
        <a:xfrm rot="5400000">
          <a:off x="3551654" y="890114"/>
          <a:ext cx="1144322" cy="995560"/>
        </a:xfrm>
        <a:prstGeom prst="hexagon">
          <a:avLst>
            <a:gd name="adj" fmla="val 25000"/>
            <a:gd name="vf" fmla="val 11547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Efficient use of fossil fuels</a:t>
          </a:r>
          <a:endParaRPr lang="es-MX" sz="1400" kern="1200" dirty="0"/>
        </a:p>
      </dsp:txBody>
      <dsp:txXfrm rot="-5400000">
        <a:off x="3781176" y="994058"/>
        <a:ext cx="685278" cy="787675"/>
      </dsp:txXfrm>
    </dsp:sp>
    <dsp:sp modelId="{399F197E-5B2F-4ABF-82BB-56A46596AB27}">
      <dsp:nvSpPr>
        <dsp:cNvPr id="0" name=""/>
        <dsp:cNvSpPr/>
      </dsp:nvSpPr>
      <dsp:spPr>
        <a:xfrm rot="5400000">
          <a:off x="3204173" y="1741645"/>
          <a:ext cx="1144322" cy="1308704"/>
        </a:xfrm>
        <a:prstGeom prst="hexagon">
          <a:avLst>
            <a:gd name="adj" fmla="val 25000"/>
            <a:gd name="vf" fmla="val 11547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Energy poverty</a:t>
          </a:r>
          <a:endParaRPr lang="es-MX" sz="1500" kern="1200" dirty="0"/>
        </a:p>
      </dsp:txBody>
      <dsp:txXfrm rot="-5400000">
        <a:off x="3340099" y="2014556"/>
        <a:ext cx="872470" cy="762882"/>
      </dsp:txXfrm>
    </dsp:sp>
    <dsp:sp modelId="{EEE9D2AF-5DFF-496D-9FDC-80D56E6F4713}">
      <dsp:nvSpPr>
        <dsp:cNvPr id="0" name=""/>
        <dsp:cNvSpPr/>
      </dsp:nvSpPr>
      <dsp:spPr>
        <a:xfrm>
          <a:off x="3830716" y="2174353"/>
          <a:ext cx="1277064" cy="686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E36B52-952A-40D5-9ACC-E6A91AC59A3B}">
      <dsp:nvSpPr>
        <dsp:cNvPr id="0" name=""/>
        <dsp:cNvSpPr/>
      </dsp:nvSpPr>
      <dsp:spPr>
        <a:xfrm rot="5400000">
          <a:off x="1609065" y="1680575"/>
          <a:ext cx="1144322" cy="1574867"/>
        </a:xfrm>
        <a:prstGeom prst="hexagon">
          <a:avLst>
            <a:gd name="adj" fmla="val 25000"/>
            <a:gd name="vf" fmla="val 11547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Energy infrastructure</a:t>
          </a:r>
          <a:endParaRPr lang="es-MX" sz="1300" kern="1200" dirty="0"/>
        </a:p>
      </dsp:txBody>
      <dsp:txXfrm rot="-5400000">
        <a:off x="1656271" y="2086567"/>
        <a:ext cx="1049911" cy="762882"/>
      </dsp:txXfrm>
    </dsp:sp>
    <dsp:sp modelId="{4B81B11F-C091-4390-9D99-DB094B3D4B0E}">
      <dsp:nvSpPr>
        <dsp:cNvPr id="0" name=""/>
        <dsp:cNvSpPr/>
      </dsp:nvSpPr>
      <dsp:spPr>
        <a:xfrm rot="5400000">
          <a:off x="2183505" y="2834322"/>
          <a:ext cx="1144322" cy="1139578"/>
        </a:xfrm>
        <a:prstGeom prst="hexagon">
          <a:avLst>
            <a:gd name="adj" fmla="val 25000"/>
            <a:gd name="vf" fmla="val 11547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Sustainable forest and land use</a:t>
          </a:r>
          <a:endParaRPr lang="es-MX" sz="1000" kern="1200" dirty="0"/>
        </a:p>
      </dsp:txBody>
      <dsp:txXfrm rot="-5400000">
        <a:off x="2375413" y="3022275"/>
        <a:ext cx="760506" cy="763672"/>
      </dsp:txXfrm>
    </dsp:sp>
    <dsp:sp modelId="{7D04901F-3462-4D6D-8F22-B9D68BBE8B39}">
      <dsp:nvSpPr>
        <dsp:cNvPr id="0" name=""/>
        <dsp:cNvSpPr/>
      </dsp:nvSpPr>
      <dsp:spPr>
        <a:xfrm>
          <a:off x="988218" y="3145655"/>
          <a:ext cx="1235868" cy="686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2D794B-249A-4D07-9908-C4B52F3FF1F2}">
      <dsp:nvSpPr>
        <dsp:cNvPr id="0" name=""/>
        <dsp:cNvSpPr/>
      </dsp:nvSpPr>
      <dsp:spPr>
        <a:xfrm rot="5400000">
          <a:off x="3574562" y="2667406"/>
          <a:ext cx="1144322" cy="1473410"/>
        </a:xfrm>
        <a:prstGeom prst="hexagon">
          <a:avLst>
            <a:gd name="adj" fmla="val 25000"/>
            <a:gd name="vf" fmla="val 11547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Adaptation</a:t>
          </a:r>
          <a:endParaRPr lang="es-MX" sz="1600" kern="1200" dirty="0"/>
        </a:p>
      </dsp:txBody>
      <dsp:txXfrm rot="-5400000">
        <a:off x="3655586" y="3022670"/>
        <a:ext cx="982274" cy="7628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F2AB6D0-A69D-499C-97F1-2AF12E988A93}" type="datetimeFigureOut">
              <a:rPr lang="es-MX" smtClean="0"/>
              <a:pPr/>
              <a:t>20/03/2015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C8A9FDE-5701-46E5-8A5A-F51AAD7BCF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5508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42C6B-1779-4F06-BEDD-72544EE904FD}" type="datetimeFigureOut">
              <a:rPr lang="es-MX" smtClean="0"/>
              <a:t>20/03/2015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BAC40A-7018-4FC8-9807-6B389EB097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4464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202" y="790575"/>
            <a:ext cx="7413625" cy="11255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2990" y="2052638"/>
            <a:ext cx="7413625" cy="4113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14E87-8BFD-46AD-B5ED-BC6D0AE84844}" type="datetime1">
              <a:rPr lang="es-ES" smtClean="0"/>
              <a:t>20/03/2015</a:t>
            </a:fld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8891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defTabSz="339575" fontAlgn="base">
              <a:spcBef>
                <a:spcPct val="0"/>
              </a:spcBef>
              <a:spcAft>
                <a:spcPct val="0"/>
              </a:spcAft>
              <a:defRPr/>
            </a:pPr>
            <a:fld id="{EC4C31F2-34A0-411E-96B7-34AE65B54C9A}" type="datetime1">
              <a:rPr lang="es-ES" smtClean="0"/>
              <a:t>20/03/2015</a:t>
            </a:fld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defTabSz="339575" fontAlgn="base">
              <a:spcBef>
                <a:spcPct val="0"/>
              </a:spcBef>
              <a:spcAft>
                <a:spcPct val="0"/>
              </a:spcAft>
              <a:defRPr/>
            </a:pPr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 defTabSz="339575" fontAlgn="base">
              <a:spcBef>
                <a:spcPct val="0"/>
              </a:spcBef>
              <a:spcAft>
                <a:spcPct val="0"/>
              </a:spcAft>
              <a:defRPr/>
            </a:pP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663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2419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3" y="987429"/>
            <a:ext cx="4629149" cy="4873625"/>
          </a:xfrm>
        </p:spPr>
        <p:txBody>
          <a:bodyPr/>
          <a:lstStyle>
            <a:lvl1pPr>
              <a:defRPr sz="2419"/>
            </a:lvl1pPr>
            <a:lvl2pPr>
              <a:defRPr sz="2116"/>
            </a:lvl2pPr>
            <a:lvl3pPr>
              <a:defRPr sz="1814"/>
            </a:lvl3pPr>
            <a:lvl4pPr>
              <a:defRPr sz="1512"/>
            </a:lvl4pPr>
            <a:lvl5pPr>
              <a:defRPr sz="1512"/>
            </a:lvl5pPr>
            <a:lvl6pPr>
              <a:defRPr sz="1512"/>
            </a:lvl6pPr>
            <a:lvl7pPr>
              <a:defRPr sz="1512"/>
            </a:lvl7pPr>
            <a:lvl8pPr>
              <a:defRPr sz="1512"/>
            </a:lvl8pPr>
            <a:lvl9pPr>
              <a:defRPr sz="1512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209"/>
            </a:lvl1pPr>
            <a:lvl2pPr marL="345575" indent="0">
              <a:buNone/>
              <a:defRPr sz="1058"/>
            </a:lvl2pPr>
            <a:lvl3pPr marL="691149" indent="0">
              <a:buNone/>
              <a:defRPr sz="907"/>
            </a:lvl3pPr>
            <a:lvl4pPr marL="1036724" indent="0">
              <a:buNone/>
              <a:defRPr sz="756"/>
            </a:lvl4pPr>
            <a:lvl5pPr marL="1382298" indent="0">
              <a:buNone/>
              <a:defRPr sz="756"/>
            </a:lvl5pPr>
            <a:lvl6pPr marL="1727873" indent="0">
              <a:buNone/>
              <a:defRPr sz="756"/>
            </a:lvl6pPr>
            <a:lvl7pPr marL="2073448" indent="0">
              <a:buNone/>
              <a:defRPr sz="756"/>
            </a:lvl7pPr>
            <a:lvl8pPr marL="2419022" indent="0">
              <a:buNone/>
              <a:defRPr sz="756"/>
            </a:lvl8pPr>
            <a:lvl9pPr marL="2764597" indent="0">
              <a:buNone/>
              <a:defRPr sz="756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822B-A9EB-4675-B8A3-76936BDFA97D}" type="datetime1">
              <a:rPr lang="es-ES" smtClean="0"/>
              <a:t>20/03/2015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6356354"/>
            <a:ext cx="2057401" cy="365125"/>
          </a:xfrm>
          <a:prstGeom prst="rect">
            <a:avLst/>
          </a:prstGeom>
        </p:spPr>
        <p:txBody>
          <a:bodyPr/>
          <a:lstStyle/>
          <a:p>
            <a:fld id="{F198A4A3-D702-43D4-8442-1ADBBD37E4A0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048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136FA-0B95-4E03-A86D-61697C2C1C18}" type="datetime1">
              <a:rPr lang="es-ES" smtClean="0"/>
              <a:t>20/03/2015</a:t>
            </a:fld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5141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1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45575" indent="0" algn="ctr">
              <a:buNone/>
              <a:defRPr/>
            </a:lvl2pPr>
            <a:lvl3pPr marL="691149" indent="0" algn="ctr">
              <a:buNone/>
              <a:defRPr/>
            </a:lvl3pPr>
            <a:lvl4pPr marL="1036724" indent="0" algn="ctr">
              <a:buNone/>
              <a:defRPr/>
            </a:lvl4pPr>
            <a:lvl5pPr marL="1382298" indent="0" algn="ctr">
              <a:buNone/>
              <a:defRPr/>
            </a:lvl5pPr>
            <a:lvl6pPr marL="1727873" indent="0" algn="ctr">
              <a:buNone/>
              <a:defRPr/>
            </a:lvl6pPr>
            <a:lvl7pPr marL="2073448" indent="0" algn="ctr">
              <a:buNone/>
              <a:defRPr/>
            </a:lvl7pPr>
            <a:lvl8pPr marL="2419022" indent="0" algn="ctr">
              <a:buNone/>
              <a:defRPr/>
            </a:lvl8pPr>
            <a:lvl9pPr marL="2764597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1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F3CA3-3342-4D8E-BF21-B2765BA5F8DC}" type="datetime1">
              <a:rPr lang="es-ES" smtClean="0"/>
              <a:t>20/03/2015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7C983-70FB-4F76-892B-07B89CE4A5FF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2062355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1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2EF27-C97C-4661-AC95-AD86536AC836}" type="datetime1">
              <a:rPr lang="es-ES" smtClean="0"/>
              <a:t>20/03/2015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F1E0C-019E-4265-A7BF-1F4D8FDA7C80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22172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1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7F6EC-E168-4EE7-AC9F-E9CCC34A4EFA}" type="datetime1">
              <a:rPr lang="es-ES" smtClean="0"/>
              <a:t>20/03/2015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F1E0C-019E-4265-A7BF-1F4D8FDA7C80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2516796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wm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logo_conuee"/>
          <p:cNvPicPr>
            <a:picLocks noChangeAspect="1" noChangeArrowheads="1"/>
          </p:cNvPicPr>
          <p:nvPr userDrawn="1"/>
        </p:nvPicPr>
        <p:blipFill>
          <a:blip r:embed="rId9"/>
          <a:srcRect/>
          <a:stretch>
            <a:fillRect/>
          </a:stretch>
        </p:blipFill>
        <p:spPr bwMode="auto">
          <a:xfrm>
            <a:off x="6899281" y="138117"/>
            <a:ext cx="1724024" cy="615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38202" y="790575"/>
            <a:ext cx="7413625" cy="1125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90" y="2052638"/>
            <a:ext cx="7413625" cy="4113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1" y="6248400"/>
            <a:ext cx="1903414" cy="4587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hangingPunct="0">
              <a:buClrTx/>
              <a:buSzPct val="100000"/>
              <a:buFontTx/>
              <a:buNone/>
              <a:tabLst>
                <a:tab pos="0" algn="l"/>
                <a:tab pos="691149" algn="l"/>
                <a:tab pos="1382298" algn="l"/>
                <a:tab pos="2073448" algn="l"/>
                <a:tab pos="2764597" algn="l"/>
                <a:tab pos="3455746" algn="l"/>
                <a:tab pos="4146895" algn="l"/>
                <a:tab pos="4838045" algn="l"/>
                <a:tab pos="5529194" algn="l"/>
                <a:tab pos="6220343" algn="l"/>
                <a:tab pos="6911492" algn="l"/>
                <a:tab pos="7602642" algn="l"/>
              </a:tabLst>
              <a:defRPr sz="1814">
                <a:solidFill>
                  <a:srgbClr val="000000"/>
                </a:solidFill>
                <a:ea typeface="Microsoft YaHei" pitchFamily="34" charset="-122"/>
                <a:cs typeface="+mn-cs"/>
              </a:defRPr>
            </a:lvl1pPr>
          </a:lstStyle>
          <a:p>
            <a:pPr defTabSz="339575" fontAlgn="base">
              <a:spcBef>
                <a:spcPct val="0"/>
              </a:spcBef>
              <a:spcAft>
                <a:spcPct val="0"/>
              </a:spcAft>
              <a:defRPr/>
            </a:pPr>
            <a:fld id="{555F0CF3-A802-43DE-92DE-40C3FDB3DB87}" type="datetime1">
              <a:rPr lang="es-ES" smtClean="0"/>
              <a:t>20/03/2015</a:t>
            </a:fld>
            <a:endParaRPr lang="es-MX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1" y="6248400"/>
            <a:ext cx="1903414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hangingPunct="0">
              <a:buClrTx/>
              <a:buSzPct val="100000"/>
              <a:buFontTx/>
              <a:buNone/>
              <a:tabLst>
                <a:tab pos="0" algn="l"/>
                <a:tab pos="691149" algn="l"/>
                <a:tab pos="1382298" algn="l"/>
                <a:tab pos="2073448" algn="l"/>
                <a:tab pos="2764597" algn="l"/>
                <a:tab pos="3455746" algn="l"/>
                <a:tab pos="4146895" algn="l"/>
                <a:tab pos="4838045" algn="l"/>
                <a:tab pos="5529194" algn="l"/>
                <a:tab pos="6220343" algn="l"/>
                <a:tab pos="6911492" algn="l"/>
                <a:tab pos="7602642" algn="l"/>
              </a:tabLst>
              <a:defRPr sz="1814">
                <a:solidFill>
                  <a:srgbClr val="000000"/>
                </a:solidFill>
                <a:ea typeface="Microsoft YaHei" pitchFamily="34" charset="-122"/>
                <a:cs typeface="+mn-cs"/>
              </a:defRPr>
            </a:lvl1pPr>
          </a:lstStyle>
          <a:p>
            <a:pPr defTabSz="339575" fontAlgn="base">
              <a:spcBef>
                <a:spcPct val="0"/>
              </a:spcBef>
              <a:spcAft>
                <a:spcPct val="0"/>
              </a:spcAft>
              <a:defRPr/>
            </a:pP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2" y="6248400"/>
            <a:ext cx="2894013" cy="4587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hangingPunct="0">
              <a:buClrTx/>
              <a:buSzPct val="100000"/>
              <a:buFontTx/>
              <a:buNone/>
              <a:tabLst>
                <a:tab pos="0" algn="l"/>
                <a:tab pos="691149" algn="l"/>
                <a:tab pos="1382298" algn="l"/>
                <a:tab pos="2073448" algn="l"/>
                <a:tab pos="2764597" algn="l"/>
                <a:tab pos="3455746" algn="l"/>
                <a:tab pos="4146895" algn="l"/>
                <a:tab pos="4838045" algn="l"/>
                <a:tab pos="5529194" algn="l"/>
                <a:tab pos="6220343" algn="l"/>
                <a:tab pos="6911492" algn="l"/>
                <a:tab pos="7602642" algn="l"/>
              </a:tabLst>
              <a:defRPr sz="1814">
                <a:solidFill>
                  <a:srgbClr val="000000"/>
                </a:solidFill>
                <a:ea typeface="Microsoft YaHei" pitchFamily="34" charset="-122"/>
                <a:cs typeface="+mn-cs"/>
              </a:defRPr>
            </a:lvl1pPr>
          </a:lstStyle>
          <a:p>
            <a:pPr defTabSz="339575" fontAlgn="base">
              <a:spcBef>
                <a:spcPct val="0"/>
              </a:spcBef>
              <a:spcAft>
                <a:spcPct val="0"/>
              </a:spcAft>
              <a:defRPr/>
            </a:pPr>
            <a:endParaRPr lang="es-MX"/>
          </a:p>
        </p:txBody>
      </p:sp>
      <p:pic>
        <p:nvPicPr>
          <p:cNvPr id="1032" name="Imagen 1" descr="D:\Design\SENER_LOGO_NVO_3.wmf"/>
          <p:cNvPicPr>
            <a:picLocks noChangeAspect="1" noChangeArrowheads="1"/>
          </p:cNvPicPr>
          <p:nvPr userDrawn="1"/>
        </p:nvPicPr>
        <p:blipFill>
          <a:blip r:embed="rId10"/>
          <a:srcRect/>
          <a:stretch>
            <a:fillRect/>
          </a:stretch>
        </p:blipFill>
        <p:spPr bwMode="auto">
          <a:xfrm>
            <a:off x="286172" y="138113"/>
            <a:ext cx="1872830" cy="65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Rectangle 14"/>
          <p:cNvSpPr>
            <a:spLocks noChangeArrowheads="1"/>
          </p:cNvSpPr>
          <p:nvPr userDrawn="1"/>
        </p:nvSpPr>
        <p:spPr bwMode="auto">
          <a:xfrm>
            <a:off x="8963026" y="0"/>
            <a:ext cx="73025" cy="6858000"/>
          </a:xfrm>
          <a:prstGeom prst="rect">
            <a:avLst/>
          </a:prstGeom>
          <a:solidFill>
            <a:srgbClr val="669900"/>
          </a:solidFill>
          <a:ln w="9525">
            <a:solidFill>
              <a:srgbClr val="99CC0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defTabSz="33957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14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70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33957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19" b="1">
          <a:solidFill>
            <a:srgbClr val="FF0000"/>
          </a:solidFill>
          <a:latin typeface="+mj-lt"/>
          <a:ea typeface="+mj-ea"/>
          <a:cs typeface="Microsoft YaHei"/>
        </a:defRPr>
      </a:lvl1pPr>
      <a:lvl2pPr algn="l" defTabSz="33957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19" b="1">
          <a:solidFill>
            <a:srgbClr val="FF0000"/>
          </a:solidFill>
          <a:latin typeface="Arial" charset="0"/>
          <a:ea typeface="Microsoft YaHei" charset="-122"/>
          <a:cs typeface="Microsoft YaHei"/>
        </a:defRPr>
      </a:lvl2pPr>
      <a:lvl3pPr algn="l" defTabSz="33957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19" b="1">
          <a:solidFill>
            <a:srgbClr val="FF0000"/>
          </a:solidFill>
          <a:latin typeface="Arial" charset="0"/>
          <a:ea typeface="Microsoft YaHei" charset="-122"/>
          <a:cs typeface="Microsoft YaHei"/>
        </a:defRPr>
      </a:lvl3pPr>
      <a:lvl4pPr algn="l" defTabSz="33957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19" b="1">
          <a:solidFill>
            <a:srgbClr val="FF0000"/>
          </a:solidFill>
          <a:latin typeface="Arial" charset="0"/>
          <a:ea typeface="Microsoft YaHei" charset="-122"/>
          <a:cs typeface="Microsoft YaHei"/>
        </a:defRPr>
      </a:lvl4pPr>
      <a:lvl5pPr algn="l" defTabSz="33957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19" b="1">
          <a:solidFill>
            <a:srgbClr val="FF0000"/>
          </a:solidFill>
          <a:latin typeface="Arial" charset="0"/>
          <a:ea typeface="Microsoft YaHei" charset="-122"/>
          <a:cs typeface="Microsoft YaHei"/>
        </a:defRPr>
      </a:lvl5pPr>
      <a:lvl6pPr marL="1900660" indent="-172787" algn="l" defTabSz="33957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721" b="1">
          <a:solidFill>
            <a:srgbClr val="FF0000"/>
          </a:solidFill>
          <a:latin typeface="Arial" charset="0"/>
          <a:ea typeface="Microsoft YaHei" charset="-122"/>
        </a:defRPr>
      </a:lvl6pPr>
      <a:lvl7pPr marL="2246235" indent="-172787" algn="l" defTabSz="33957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721" b="1">
          <a:solidFill>
            <a:srgbClr val="FF0000"/>
          </a:solidFill>
          <a:latin typeface="Arial" charset="0"/>
          <a:ea typeface="Microsoft YaHei" charset="-122"/>
        </a:defRPr>
      </a:lvl7pPr>
      <a:lvl8pPr marL="2591810" indent="-172787" algn="l" defTabSz="33957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721" b="1">
          <a:solidFill>
            <a:srgbClr val="FF0000"/>
          </a:solidFill>
          <a:latin typeface="Arial" charset="0"/>
          <a:ea typeface="Microsoft YaHei" charset="-122"/>
        </a:defRPr>
      </a:lvl8pPr>
      <a:lvl9pPr marL="2937384" indent="-172787" algn="l" defTabSz="33957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721" b="1">
          <a:solidFill>
            <a:srgbClr val="FF0000"/>
          </a:solidFill>
          <a:latin typeface="Arial" charset="0"/>
          <a:ea typeface="Microsoft YaHei" charset="-122"/>
        </a:defRPr>
      </a:lvl9pPr>
    </p:titleStyle>
    <p:bodyStyle>
      <a:lvl1pPr marL="259181" indent="-259181" algn="l" defTabSz="339575" rtl="0" eaLnBrk="0" fontAlgn="base" hangingPunct="0">
        <a:spcBef>
          <a:spcPts val="529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116">
          <a:solidFill>
            <a:srgbClr val="000000"/>
          </a:solidFill>
          <a:latin typeface="+mn-lt"/>
          <a:ea typeface="+mn-ea"/>
          <a:cs typeface="Microsoft YaHei"/>
        </a:defRPr>
      </a:lvl1pPr>
      <a:lvl2pPr marL="561559" indent="-215985" algn="l" defTabSz="339575" rtl="0" eaLnBrk="0" fontAlgn="base" hangingPunct="0">
        <a:spcBef>
          <a:spcPts val="37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512">
          <a:solidFill>
            <a:srgbClr val="000000"/>
          </a:solidFill>
          <a:latin typeface="+mn-lt"/>
          <a:ea typeface="+mn-ea"/>
          <a:cs typeface="Microsoft YaHei"/>
        </a:defRPr>
      </a:lvl2pPr>
      <a:lvl3pPr marL="863937" indent="-172787" algn="l" defTabSz="339575" rtl="0" eaLnBrk="0" fontAlgn="base" hangingPunct="0">
        <a:spcBef>
          <a:spcPts val="37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512">
          <a:solidFill>
            <a:srgbClr val="000000"/>
          </a:solidFill>
          <a:latin typeface="+mn-lt"/>
          <a:ea typeface="+mn-ea"/>
          <a:cs typeface="Microsoft YaHei"/>
        </a:defRPr>
      </a:lvl3pPr>
      <a:lvl4pPr marL="1209511" indent="-172787" algn="l" defTabSz="339575" rtl="0" eaLnBrk="0" fontAlgn="base" hangingPunct="0">
        <a:spcBef>
          <a:spcPts val="37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512">
          <a:solidFill>
            <a:srgbClr val="000000"/>
          </a:solidFill>
          <a:latin typeface="+mn-lt"/>
          <a:ea typeface="+mn-ea"/>
          <a:cs typeface="Microsoft YaHei"/>
        </a:defRPr>
      </a:lvl4pPr>
      <a:lvl5pPr marL="1555086" indent="-172787" algn="l" defTabSz="339575" rtl="0" eaLnBrk="0" fontAlgn="base" hangingPunct="0">
        <a:spcBef>
          <a:spcPts val="37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512">
          <a:solidFill>
            <a:srgbClr val="000000"/>
          </a:solidFill>
          <a:latin typeface="+mn-lt"/>
          <a:ea typeface="+mn-ea"/>
          <a:cs typeface="Microsoft YaHei"/>
        </a:defRPr>
      </a:lvl5pPr>
      <a:lvl6pPr marL="1900660" indent="-172787" algn="l" defTabSz="339575" rtl="0" eaLnBrk="0" fontAlgn="base" hangingPunct="0">
        <a:spcBef>
          <a:spcPts val="37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12">
          <a:solidFill>
            <a:srgbClr val="000000"/>
          </a:solidFill>
          <a:latin typeface="+mn-lt"/>
          <a:ea typeface="+mn-ea"/>
        </a:defRPr>
      </a:lvl6pPr>
      <a:lvl7pPr marL="2246235" indent="-172787" algn="l" defTabSz="339575" rtl="0" eaLnBrk="0" fontAlgn="base" hangingPunct="0">
        <a:spcBef>
          <a:spcPts val="37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12">
          <a:solidFill>
            <a:srgbClr val="000000"/>
          </a:solidFill>
          <a:latin typeface="+mn-lt"/>
          <a:ea typeface="+mn-ea"/>
        </a:defRPr>
      </a:lvl7pPr>
      <a:lvl8pPr marL="2591810" indent="-172787" algn="l" defTabSz="339575" rtl="0" eaLnBrk="0" fontAlgn="base" hangingPunct="0">
        <a:spcBef>
          <a:spcPts val="37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12">
          <a:solidFill>
            <a:srgbClr val="000000"/>
          </a:solidFill>
          <a:latin typeface="+mn-lt"/>
          <a:ea typeface="+mn-ea"/>
        </a:defRPr>
      </a:lvl8pPr>
      <a:lvl9pPr marL="2937384" indent="-172787" algn="l" defTabSz="339575" rtl="0" eaLnBrk="0" fontAlgn="base" hangingPunct="0">
        <a:spcBef>
          <a:spcPts val="37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12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691149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1pPr>
      <a:lvl2pPr marL="345575" algn="l" defTabSz="691149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2pPr>
      <a:lvl3pPr marL="691149" algn="l" defTabSz="691149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3pPr>
      <a:lvl4pPr marL="1036724" algn="l" defTabSz="691149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4pPr>
      <a:lvl5pPr marL="1382298" algn="l" defTabSz="691149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5pPr>
      <a:lvl6pPr marL="1727873" algn="l" defTabSz="691149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6pPr>
      <a:lvl7pPr marL="2073448" algn="l" defTabSz="691149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7pPr>
      <a:lvl8pPr marL="2419022" algn="l" defTabSz="691149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8pPr>
      <a:lvl9pPr marL="2764597" algn="l" defTabSz="691149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n 1" descr="D:\Design\SENER_LOGO_NVO_3.wmf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2576" y="260350"/>
            <a:ext cx="2912505" cy="87153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5" name="Picture 3" descr="logo_conuee-CYMK-alt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88913"/>
            <a:ext cx="205105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itle 1"/>
          <p:cNvSpPr>
            <a:spLocks/>
          </p:cNvSpPr>
          <p:nvPr/>
        </p:nvSpPr>
        <p:spPr bwMode="auto">
          <a:xfrm>
            <a:off x="250825" y="1125538"/>
            <a:ext cx="8893175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s-MX" b="1">
              <a:solidFill>
                <a:schemeClr val="tx2"/>
              </a:solidFill>
              <a:latin typeface="Adobe Caslon Pro"/>
            </a:endParaRPr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1092200" y="1484313"/>
            <a:ext cx="7762875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500" dirty="0">
                <a:solidFill>
                  <a:srgbClr val="006600"/>
                </a:solidFill>
                <a:latin typeface="Soberana Sans" panose="02000000000000000000" pitchFamily="50" charset="0"/>
                <a:ea typeface="MS PGothic" panose="020B0600070205080204" pitchFamily="34" charset="-128"/>
              </a:rPr>
              <a:t>Energy Efficiency Programs and Priorities in Mexico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dirty="0" smtClean="0">
              <a:solidFill>
                <a:srgbClr val="006057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b="1" dirty="0" smtClean="0">
              <a:solidFill>
                <a:srgbClr val="006057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b="1" dirty="0">
              <a:solidFill>
                <a:srgbClr val="006057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b="1" dirty="0">
              <a:solidFill>
                <a:srgbClr val="006057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006600"/>
                </a:solidFill>
                <a:latin typeface="Soberana Sans" panose="02000000000000000000" pitchFamily="50" charset="0"/>
                <a:ea typeface="MS PGothic" panose="020B0600070205080204" pitchFamily="34" charset="-128"/>
              </a:rPr>
              <a:t>APEC EGEE&amp;C 45th </a:t>
            </a:r>
            <a:r>
              <a:rPr lang="en-US" altLang="en-US" sz="3000" b="1" dirty="0" smtClean="0">
                <a:solidFill>
                  <a:srgbClr val="006600"/>
                </a:solidFill>
                <a:latin typeface="Soberana Sans" panose="02000000000000000000" pitchFamily="50" charset="0"/>
                <a:ea typeface="MS PGothic" panose="020B0600070205080204" pitchFamily="34" charset="-128"/>
              </a:rPr>
              <a:t>Meeting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3000" dirty="0" smtClean="0">
                <a:solidFill>
                  <a:srgbClr val="006600"/>
                </a:solidFill>
                <a:latin typeface="Soberana Sans" panose="02000000000000000000" pitchFamily="50" charset="0"/>
                <a:ea typeface="MS PGothic" panose="020B0600070205080204" pitchFamily="34" charset="-128"/>
              </a:rPr>
              <a:t>Day 1, Session 5.- Economy updates</a:t>
            </a:r>
            <a:r>
              <a:rPr lang="en-US" altLang="en-US" sz="2400" b="1" dirty="0" smtClean="0">
                <a:solidFill>
                  <a:srgbClr val="006057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                                                                  </a:t>
            </a:r>
            <a:endParaRPr lang="en-US" altLang="en-US" sz="3000" dirty="0">
              <a:solidFill>
                <a:srgbClr val="006600"/>
              </a:solidFill>
              <a:latin typeface="Soberana Sans" panose="02000000000000000000" pitchFamily="50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791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62689" y="1869211"/>
            <a:ext cx="7687734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9181" marR="960" indent="-259181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Blip>
                <a:blip r:embed="rId2"/>
              </a:buBlip>
              <a:defRPr/>
            </a:pPr>
            <a:r>
              <a:rPr lang="es-MX" sz="2400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es-MX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2400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b="1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implementation</a:t>
            </a:r>
            <a:r>
              <a:rPr lang="es-MX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 of EE </a:t>
            </a:r>
            <a:r>
              <a:rPr lang="es-MX" sz="2400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es-MX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Soberana Sans Light" panose="02000000000000000000" pitchFamily="50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59181" marR="960" indent="-259181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Blip>
                <a:blip r:embed="rId2"/>
              </a:buBlip>
              <a:defRPr/>
            </a:pPr>
            <a:r>
              <a:rPr lang="es-MX" sz="2400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es-MX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MX" sz="2400" b="1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achieve</a:t>
            </a:r>
            <a:r>
              <a:rPr lang="es-MX" sz="24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b="1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4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b="1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s-MX" sz="24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b="1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priorities</a:t>
            </a:r>
            <a:r>
              <a:rPr lang="es-MX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 EE </a:t>
            </a:r>
            <a:r>
              <a:rPr lang="es-MX" sz="2400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s-MX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providing</a:t>
            </a:r>
            <a:r>
              <a:rPr lang="es-MX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s-MX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Soberana Sans Light" panose="02000000000000000000" pitchFamily="50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604756" marR="960" lvl="1" indent="-259181" algn="just">
              <a:spcBef>
                <a:spcPts val="600"/>
              </a:spcBef>
              <a:spcAft>
                <a:spcPts val="600"/>
              </a:spcAft>
              <a:buClr>
                <a:srgbClr val="2EA612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es-MX" sz="2400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Technical</a:t>
            </a:r>
            <a:r>
              <a:rPr lang="es-MX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certainty</a:t>
            </a:r>
            <a:endParaRPr lang="es-MX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Soberana Sans Light" panose="02000000000000000000" pitchFamily="50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604756" marR="960" lvl="1" indent="-259181" algn="just">
              <a:spcBef>
                <a:spcPts val="600"/>
              </a:spcBef>
              <a:spcAft>
                <a:spcPts val="600"/>
              </a:spcAft>
              <a:buClr>
                <a:srgbClr val="2EA612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es-MX" sz="2400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Capacity</a:t>
            </a:r>
            <a:r>
              <a:rPr lang="es-MX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building</a:t>
            </a:r>
            <a:endParaRPr lang="es-MX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Soberana Sans Light" panose="02000000000000000000" pitchFamily="50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604756" marR="960" lvl="1" indent="-259181" algn="just">
              <a:spcBef>
                <a:spcPts val="600"/>
              </a:spcBef>
              <a:spcAft>
                <a:spcPts val="600"/>
              </a:spcAft>
              <a:buClr>
                <a:srgbClr val="2EA612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es-MX" sz="2400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s-MX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allows</a:t>
            </a:r>
            <a:r>
              <a:rPr lang="es-MX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MX" sz="2400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decisions</a:t>
            </a:r>
            <a:r>
              <a:rPr lang="es-MX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 EE</a:t>
            </a:r>
            <a:endParaRPr lang="es-MX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Soberana Sans Light" panose="02000000000000000000" pitchFamily="50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59181" marR="960" indent="-259181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Blip>
                <a:blip r:embed="rId2"/>
              </a:buBlip>
              <a:defRPr/>
            </a:pPr>
            <a:r>
              <a:rPr lang="en-US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Facilitates </a:t>
            </a:r>
            <a:r>
              <a:rPr lang="en-US" sz="24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access to financial resources and technical exchanges </a:t>
            </a:r>
            <a:r>
              <a:rPr lang="en-US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with the </a:t>
            </a:r>
            <a:r>
              <a:rPr lang="en-US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most developed </a:t>
            </a:r>
            <a:r>
              <a:rPr lang="en-US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countries in </a:t>
            </a:r>
            <a:r>
              <a:rPr lang="en-US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Soberana Sans Light" panose="02000000000000000000" pitchFamily="50" charset="0"/>
                <a:ea typeface="Arial" panose="020B0604020202020204" pitchFamily="34" charset="0"/>
                <a:cs typeface="Arial" panose="020B0604020202020204" pitchFamily="34" charset="0"/>
              </a:rPr>
              <a:t>EE.</a:t>
            </a:r>
            <a:endParaRPr lang="es-MX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Soberana Sans Light" panose="02000000000000000000" pitchFamily="50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4 Rectángulo"/>
          <p:cNvSpPr/>
          <p:nvPr/>
        </p:nvSpPr>
        <p:spPr>
          <a:xfrm>
            <a:off x="1243912" y="758733"/>
            <a:ext cx="6722075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454"/>
              </a:spcAft>
            </a:pPr>
            <a:r>
              <a:rPr lang="es-MX" sz="2400" b="1" dirty="0" err="1" smtClean="0">
                <a:solidFill>
                  <a:srgbClr val="006600"/>
                </a:solidFill>
                <a:latin typeface="Soberana Sans Light" panose="02000000000000000000" pitchFamily="50" charset="0"/>
              </a:rPr>
              <a:t>How</a:t>
            </a:r>
            <a:r>
              <a:rPr lang="es-MX" sz="2400" b="1" dirty="0" smtClean="0">
                <a:solidFill>
                  <a:srgbClr val="006600"/>
                </a:solidFill>
                <a:latin typeface="Soberana Sans Light" panose="02000000000000000000" pitchFamily="50" charset="0"/>
              </a:rPr>
              <a:t> </a:t>
            </a:r>
            <a:r>
              <a:rPr lang="es-MX" sz="2400" b="1" dirty="0" err="1" smtClean="0">
                <a:solidFill>
                  <a:srgbClr val="006600"/>
                </a:solidFill>
                <a:latin typeface="Soberana Sans Light" panose="02000000000000000000" pitchFamily="50" charset="0"/>
              </a:rPr>
              <a:t>have</a:t>
            </a:r>
            <a:r>
              <a:rPr lang="es-MX" sz="2400" b="1" dirty="0" smtClean="0">
                <a:solidFill>
                  <a:srgbClr val="006600"/>
                </a:solidFill>
                <a:latin typeface="Soberana Sans Light" panose="02000000000000000000" pitchFamily="50" charset="0"/>
              </a:rPr>
              <a:t> </a:t>
            </a:r>
            <a:r>
              <a:rPr lang="es-MX" sz="2400" b="1" dirty="0" err="1">
                <a:solidFill>
                  <a:srgbClr val="006600"/>
                </a:solidFill>
                <a:latin typeface="Soberana Sans Light" panose="02000000000000000000" pitchFamily="50" charset="0"/>
              </a:rPr>
              <a:t>we</a:t>
            </a:r>
            <a:r>
              <a:rPr lang="es-MX" sz="2400" b="1" dirty="0">
                <a:solidFill>
                  <a:srgbClr val="006600"/>
                </a:solidFill>
                <a:latin typeface="Soberana Sans Light" panose="02000000000000000000" pitchFamily="50" charset="0"/>
              </a:rPr>
              <a:t> </a:t>
            </a:r>
            <a:r>
              <a:rPr lang="es-MX" sz="2400" b="1" dirty="0" err="1">
                <a:solidFill>
                  <a:srgbClr val="006600"/>
                </a:solidFill>
                <a:latin typeface="Soberana Sans Light" panose="02000000000000000000" pitchFamily="50" charset="0"/>
              </a:rPr>
              <a:t>been</a:t>
            </a:r>
            <a:r>
              <a:rPr lang="es-MX" sz="2400" b="1" dirty="0">
                <a:solidFill>
                  <a:srgbClr val="006600"/>
                </a:solidFill>
                <a:latin typeface="Soberana Sans Light" panose="02000000000000000000" pitchFamily="50" charset="0"/>
              </a:rPr>
              <a:t> </a:t>
            </a:r>
            <a:r>
              <a:rPr lang="es-MX" sz="2400" b="1" dirty="0" err="1">
                <a:solidFill>
                  <a:srgbClr val="006600"/>
                </a:solidFill>
                <a:latin typeface="Soberana Sans Light" panose="02000000000000000000" pitchFamily="50" charset="0"/>
              </a:rPr>
              <a:t>benefited</a:t>
            </a:r>
            <a:r>
              <a:rPr lang="es-MX" sz="2400" b="1" dirty="0">
                <a:solidFill>
                  <a:srgbClr val="006600"/>
                </a:solidFill>
                <a:latin typeface="Soberana Sans Light" panose="02000000000000000000" pitchFamily="50" charset="0"/>
              </a:rPr>
              <a:t> </a:t>
            </a:r>
            <a:r>
              <a:rPr lang="es-MX" sz="2400" b="1" dirty="0" err="1" smtClean="0">
                <a:solidFill>
                  <a:srgbClr val="006600"/>
                </a:solidFill>
                <a:latin typeface="Soberana Sans Light" panose="02000000000000000000" pitchFamily="50" charset="0"/>
              </a:rPr>
              <a:t>from</a:t>
            </a:r>
            <a:r>
              <a:rPr lang="es-MX" sz="2400" b="1" dirty="0" smtClean="0">
                <a:solidFill>
                  <a:srgbClr val="006600"/>
                </a:solidFill>
                <a:latin typeface="Soberana Sans Light" panose="02000000000000000000" pitchFamily="50" charset="0"/>
              </a:rPr>
              <a:t> </a:t>
            </a:r>
            <a:r>
              <a:rPr lang="es-MX" sz="2400" b="1" dirty="0" err="1" smtClean="0">
                <a:solidFill>
                  <a:srgbClr val="006600"/>
                </a:solidFill>
                <a:latin typeface="Soberana Sans Light" panose="02000000000000000000" pitchFamily="50" charset="0"/>
              </a:rPr>
              <a:t>international</a:t>
            </a:r>
            <a:r>
              <a:rPr lang="es-MX" sz="2400" b="1" dirty="0" smtClean="0">
                <a:solidFill>
                  <a:srgbClr val="006600"/>
                </a:solidFill>
                <a:latin typeface="Soberana Sans Light" panose="02000000000000000000" pitchFamily="50" charset="0"/>
              </a:rPr>
              <a:t> </a:t>
            </a:r>
            <a:r>
              <a:rPr lang="es-MX" sz="2400" b="1" dirty="0" err="1" smtClean="0">
                <a:solidFill>
                  <a:srgbClr val="006600"/>
                </a:solidFill>
                <a:latin typeface="Soberana Sans Light" panose="02000000000000000000" pitchFamily="50" charset="0"/>
              </a:rPr>
              <a:t>collaboration</a:t>
            </a:r>
            <a:r>
              <a:rPr lang="es-MX" sz="2400" b="1" dirty="0" smtClean="0">
                <a:solidFill>
                  <a:srgbClr val="006600"/>
                </a:solidFill>
                <a:latin typeface="Soberana Sans Light" panose="02000000000000000000" pitchFamily="50" charset="0"/>
              </a:rPr>
              <a:t>?</a:t>
            </a:r>
            <a:endParaRPr lang="es-MX" sz="2400" b="1" dirty="0">
              <a:solidFill>
                <a:srgbClr val="006600"/>
              </a:solidFill>
              <a:latin typeface="Soberana Sans Ligh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11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824027"/>
              </p:ext>
            </p:extLst>
          </p:nvPr>
        </p:nvGraphicFramePr>
        <p:xfrm>
          <a:off x="399521" y="1471119"/>
          <a:ext cx="8348134" cy="4726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7679"/>
                <a:gridCol w="3210455"/>
              </a:tblGrid>
              <a:tr h="43535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800" b="1" dirty="0" err="1" smtClean="0">
                          <a:solidFill>
                            <a:schemeClr val="tx1"/>
                          </a:solidFill>
                          <a:latin typeface="Soberana Sans Light" panose="02000000000000000000" pitchFamily="50" charset="0"/>
                        </a:rPr>
                        <a:t>Collaboration</a:t>
                      </a:r>
                      <a:r>
                        <a:rPr lang="es-MX" sz="1800" b="1" dirty="0" smtClean="0">
                          <a:solidFill>
                            <a:schemeClr val="tx1"/>
                          </a:solidFill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800" b="1" dirty="0" err="1" smtClean="0">
                          <a:solidFill>
                            <a:schemeClr val="tx1"/>
                          </a:solidFill>
                          <a:latin typeface="Soberana Sans Light" panose="02000000000000000000" pitchFamily="50" charset="0"/>
                        </a:rPr>
                        <a:t>Area</a:t>
                      </a:r>
                      <a:endParaRPr lang="es-MX" sz="1800" b="1" dirty="0">
                        <a:solidFill>
                          <a:schemeClr val="tx1"/>
                        </a:solidFill>
                        <a:latin typeface="Soberana Sans Light" panose="02000000000000000000" pitchFamily="50" charset="0"/>
                      </a:endParaRPr>
                    </a:p>
                  </a:txBody>
                  <a:tcPr marL="69119" marR="69119" marT="34553" marB="34553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800" b="1" dirty="0" err="1" smtClean="0">
                          <a:solidFill>
                            <a:schemeClr val="tx1"/>
                          </a:solidFill>
                          <a:latin typeface="Soberana Sans Light" panose="02000000000000000000" pitchFamily="50" charset="0"/>
                        </a:rPr>
                        <a:t>Organization</a:t>
                      </a:r>
                      <a:r>
                        <a:rPr lang="es-MX" sz="1800" b="1" dirty="0" smtClean="0">
                          <a:solidFill>
                            <a:schemeClr val="tx1"/>
                          </a:solidFill>
                          <a:latin typeface="Soberana Sans Light" panose="02000000000000000000" pitchFamily="50" charset="0"/>
                        </a:rPr>
                        <a:t> /</a:t>
                      </a:r>
                      <a:r>
                        <a:rPr lang="es-MX" sz="1800" b="1" baseline="0" dirty="0" smtClean="0">
                          <a:solidFill>
                            <a:schemeClr val="tx1"/>
                          </a:solidFill>
                          <a:latin typeface="Soberana Sans Light" panose="02000000000000000000" pitchFamily="50" charset="0"/>
                        </a:rPr>
                        <a:t> Agency</a:t>
                      </a:r>
                      <a:endParaRPr lang="es-MX" sz="1800" b="1" dirty="0">
                        <a:solidFill>
                          <a:schemeClr val="tx1"/>
                        </a:solidFill>
                        <a:latin typeface="Soberana Sans Light" panose="02000000000000000000" pitchFamily="50" charset="0"/>
                      </a:endParaRPr>
                    </a:p>
                  </a:txBody>
                  <a:tcPr marL="69119" marR="69119" marT="34553" marB="34553" anchor="ctr"/>
                </a:tc>
              </a:tr>
              <a:tr h="70746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800" b="1" dirty="0" err="1" smtClean="0">
                          <a:latin typeface="Soberana Sans Light" panose="02000000000000000000" pitchFamily="50" charset="0"/>
                        </a:rPr>
                        <a:t>States</a:t>
                      </a:r>
                      <a:r>
                        <a:rPr lang="es-MX" sz="1800" b="1" baseline="0" dirty="0" smtClean="0">
                          <a:latin typeface="Soberana Sans Light" panose="02000000000000000000" pitchFamily="50" charset="0"/>
                        </a:rPr>
                        <a:t> and </a:t>
                      </a:r>
                      <a:r>
                        <a:rPr lang="es-MX" sz="1800" b="1" baseline="0" dirty="0" err="1" smtClean="0">
                          <a:latin typeface="Soberana Sans Light" panose="02000000000000000000" pitchFamily="50" charset="0"/>
                        </a:rPr>
                        <a:t>municipalities</a:t>
                      </a:r>
                      <a:r>
                        <a:rPr lang="es-MX" sz="1800" b="1" baseline="0" dirty="0" smtClean="0">
                          <a:latin typeface="Soberana Sans Light" panose="02000000000000000000" pitchFamily="50" charset="0"/>
                        </a:rPr>
                        <a:t>:</a:t>
                      </a:r>
                    </a:p>
                    <a:p>
                      <a:pPr marL="285750" indent="-28575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MX" sz="1800" baseline="0" dirty="0" smtClean="0">
                          <a:latin typeface="Soberana Sans Light" panose="02000000000000000000" pitchFamily="50" charset="0"/>
                        </a:rPr>
                        <a:t>Street </a:t>
                      </a:r>
                      <a:r>
                        <a:rPr lang="es-MX" sz="1800" baseline="0" dirty="0" err="1" smtClean="0">
                          <a:latin typeface="Soberana Sans Light" panose="02000000000000000000" pitchFamily="50" charset="0"/>
                        </a:rPr>
                        <a:t>lighting</a:t>
                      </a:r>
                      <a:endParaRPr lang="es-MX" sz="1800" baseline="0" dirty="0" smtClean="0">
                        <a:latin typeface="Soberana Sans Light" panose="02000000000000000000" pitchFamily="50" charset="0"/>
                      </a:endParaRPr>
                    </a:p>
                    <a:p>
                      <a:pPr marL="285750" indent="-28575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MX" sz="1800" baseline="0" dirty="0" err="1" smtClean="0">
                          <a:latin typeface="Soberana Sans Light" panose="02000000000000000000" pitchFamily="50" charset="0"/>
                        </a:rPr>
                        <a:t>Water</a:t>
                      </a:r>
                      <a:r>
                        <a:rPr lang="es-MX" sz="18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800" baseline="0" dirty="0" err="1" smtClean="0">
                          <a:latin typeface="Soberana Sans Light" panose="02000000000000000000" pitchFamily="50" charset="0"/>
                        </a:rPr>
                        <a:t>pumping</a:t>
                      </a:r>
                      <a:endParaRPr lang="es-MX" sz="1800" baseline="0" dirty="0" smtClean="0">
                        <a:latin typeface="Soberana Sans Light" panose="02000000000000000000" pitchFamily="50" charset="0"/>
                      </a:endParaRPr>
                    </a:p>
                    <a:p>
                      <a:pPr marL="285750" indent="-28575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MX" sz="1800" baseline="0" dirty="0" err="1" smtClean="0">
                          <a:latin typeface="Soberana Sans Light" panose="02000000000000000000" pitchFamily="50" charset="0"/>
                        </a:rPr>
                        <a:t>Capacity</a:t>
                      </a:r>
                      <a:r>
                        <a:rPr lang="es-MX" sz="18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800" baseline="0" dirty="0" err="1" smtClean="0">
                          <a:latin typeface="Soberana Sans Light" panose="02000000000000000000" pitchFamily="50" charset="0"/>
                        </a:rPr>
                        <a:t>building</a:t>
                      </a:r>
                      <a:endParaRPr lang="es-MX" sz="1800" dirty="0">
                        <a:latin typeface="Soberana Sans Light" panose="02000000000000000000" pitchFamily="50" charset="0"/>
                      </a:endParaRPr>
                    </a:p>
                  </a:txBody>
                  <a:tcPr marL="69119" marR="69119" marT="34553" marB="34553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s-MX" sz="1800" dirty="0" smtClean="0">
                        <a:latin typeface="Soberana Sans Light" panose="02000000000000000000" pitchFamily="50" charset="0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800" dirty="0" smtClean="0">
                          <a:latin typeface="Soberana Sans Light" panose="02000000000000000000" pitchFamily="50" charset="0"/>
                        </a:rPr>
                        <a:t>IPEEC,</a:t>
                      </a:r>
                      <a:r>
                        <a:rPr lang="es-MX" sz="1800" baseline="0" dirty="0" smtClean="0">
                          <a:latin typeface="Soberana Sans Light" panose="02000000000000000000" pitchFamily="50" charset="0"/>
                        </a:rPr>
                        <a:t> CEM</a:t>
                      </a:r>
                      <a:r>
                        <a:rPr lang="es-MX" sz="1800" dirty="0" smtClean="0">
                          <a:latin typeface="Soberana Sans Light" panose="02000000000000000000" pitchFamily="50" charset="0"/>
                        </a:rPr>
                        <a:t>, </a:t>
                      </a:r>
                      <a:r>
                        <a:rPr lang="es-MX" sz="1800" dirty="0" err="1" smtClean="0">
                          <a:latin typeface="Soberana Sans Light" panose="02000000000000000000" pitchFamily="50" charset="0"/>
                        </a:rPr>
                        <a:t>Carbon</a:t>
                      </a:r>
                      <a:r>
                        <a:rPr lang="es-MX" sz="1800" dirty="0" smtClean="0">
                          <a:latin typeface="Soberana Sans Light" panose="02000000000000000000" pitchFamily="50" charset="0"/>
                        </a:rPr>
                        <a:t> Trust,</a:t>
                      </a:r>
                      <a:r>
                        <a:rPr lang="es-MX" sz="18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800" dirty="0" smtClean="0">
                          <a:latin typeface="Soberana Sans Light" panose="02000000000000000000" pitchFamily="50" charset="0"/>
                        </a:rPr>
                        <a:t>GIZ, ICLEI,</a:t>
                      </a:r>
                      <a:r>
                        <a:rPr lang="es-MX" sz="1800" baseline="0" dirty="0" smtClean="0">
                          <a:latin typeface="Soberana Sans Light" panose="02000000000000000000" pitchFamily="50" charset="0"/>
                        </a:rPr>
                        <a:t> USAID</a:t>
                      </a:r>
                      <a:endParaRPr lang="es-MX" sz="1800" dirty="0">
                        <a:latin typeface="Soberana Sans Light" panose="02000000000000000000" pitchFamily="50" charset="0"/>
                      </a:endParaRPr>
                    </a:p>
                  </a:txBody>
                  <a:tcPr marL="69119" marR="69119" marT="34553" marB="34553" anchor="ctr"/>
                </a:tc>
              </a:tr>
              <a:tr h="518358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800" b="1" dirty="0" err="1" smtClean="0">
                          <a:latin typeface="Soberana Sans Light" panose="02000000000000000000" pitchFamily="50" charset="0"/>
                        </a:rPr>
                        <a:t>Standardization</a:t>
                      </a:r>
                      <a:r>
                        <a:rPr lang="es-MX" sz="1800" b="1" dirty="0" smtClean="0">
                          <a:latin typeface="Soberana Sans Light" panose="02000000000000000000" pitchFamily="50" charset="0"/>
                        </a:rPr>
                        <a:t>: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MX" sz="1800" dirty="0" err="1" smtClean="0">
                          <a:latin typeface="Soberana Sans Light" panose="02000000000000000000" pitchFamily="50" charset="0"/>
                        </a:rPr>
                        <a:t>Technical</a:t>
                      </a:r>
                      <a:r>
                        <a:rPr lang="es-MX" sz="18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800" dirty="0" err="1" smtClean="0">
                          <a:latin typeface="Soberana Sans Light" panose="02000000000000000000" pitchFamily="50" charset="0"/>
                        </a:rPr>
                        <a:t>support</a:t>
                      </a:r>
                      <a:r>
                        <a:rPr lang="es-MX" sz="1800" dirty="0" smtClean="0">
                          <a:latin typeface="Soberana Sans Light" panose="02000000000000000000" pitchFamily="50" charset="0"/>
                        </a:rPr>
                        <a:t> to </a:t>
                      </a:r>
                      <a:r>
                        <a:rPr lang="es-MX" sz="1800" dirty="0" err="1" smtClean="0">
                          <a:latin typeface="Soberana Sans Light" panose="02000000000000000000" pitchFamily="50" charset="0"/>
                        </a:rPr>
                        <a:t>develop</a:t>
                      </a:r>
                      <a:r>
                        <a:rPr lang="es-MX" sz="18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800" dirty="0" err="1" smtClean="0">
                          <a:latin typeface="Soberana Sans Light" panose="02000000000000000000" pitchFamily="50" charset="0"/>
                        </a:rPr>
                        <a:t>standards</a:t>
                      </a:r>
                      <a:endParaRPr lang="es-MX" sz="1800" dirty="0" smtClean="0">
                        <a:latin typeface="Soberana Sans Light" panose="02000000000000000000" pitchFamily="50" charset="0"/>
                      </a:endParaRP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MX" sz="1800" dirty="0" err="1" smtClean="0">
                          <a:latin typeface="Soberana Sans Light" panose="02000000000000000000" pitchFamily="50" charset="0"/>
                        </a:rPr>
                        <a:t>Impact</a:t>
                      </a:r>
                      <a:r>
                        <a:rPr lang="es-MX" sz="18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800" dirty="0" err="1" smtClean="0">
                          <a:latin typeface="Soberana Sans Light" panose="02000000000000000000" pitchFamily="50" charset="0"/>
                        </a:rPr>
                        <a:t>assessment</a:t>
                      </a:r>
                      <a:r>
                        <a:rPr lang="es-MX" sz="18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800" dirty="0" err="1" smtClean="0">
                          <a:latin typeface="Soberana Sans Light" panose="02000000000000000000" pitchFamily="50" charset="0"/>
                        </a:rPr>
                        <a:t>study</a:t>
                      </a:r>
                      <a:r>
                        <a:rPr lang="es-MX" sz="1800" dirty="0" smtClean="0">
                          <a:latin typeface="Soberana Sans Light" panose="02000000000000000000" pitchFamily="50" charset="0"/>
                        </a:rPr>
                        <a:t> of </a:t>
                      </a:r>
                      <a:r>
                        <a:rPr lang="es-MX" sz="1800" dirty="0" err="1" smtClean="0">
                          <a:latin typeface="Soberana Sans Light" panose="02000000000000000000" pitchFamily="50" charset="0"/>
                        </a:rPr>
                        <a:t>standards</a:t>
                      </a:r>
                      <a:endParaRPr lang="es-MX" sz="1800" dirty="0">
                        <a:latin typeface="Soberana Sans Light" panose="02000000000000000000" pitchFamily="50" charset="0"/>
                      </a:endParaRPr>
                    </a:p>
                  </a:txBody>
                  <a:tcPr marL="69119" marR="69119" marT="34553" marB="34553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800" dirty="0" smtClean="0">
                          <a:latin typeface="Soberana Sans Light" panose="02000000000000000000" pitchFamily="50" charset="0"/>
                        </a:rPr>
                        <a:t>IPEEC, CEM, CLASP, LBNL (US DOE), USAID</a:t>
                      </a:r>
                      <a:endParaRPr lang="es-MX" sz="1800" dirty="0">
                        <a:latin typeface="Soberana Sans Light" panose="02000000000000000000" pitchFamily="50" charset="0"/>
                      </a:endParaRPr>
                    </a:p>
                  </a:txBody>
                  <a:tcPr marL="69119" marR="69119" marT="34553" marB="34553" anchor="ctr"/>
                </a:tc>
              </a:tr>
              <a:tr h="566576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800" b="1" dirty="0" err="1" smtClean="0">
                          <a:latin typeface="Soberana Sans Light" panose="02000000000000000000" pitchFamily="50" charset="0"/>
                        </a:rPr>
                        <a:t>Industry</a:t>
                      </a:r>
                      <a:r>
                        <a:rPr lang="es-MX" sz="1800" b="1" dirty="0" smtClean="0">
                          <a:latin typeface="Soberana Sans Light" panose="02000000000000000000" pitchFamily="50" charset="0"/>
                        </a:rPr>
                        <a:t>: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MX" sz="1800" dirty="0" smtClean="0">
                          <a:latin typeface="Soberana Sans Light" panose="02000000000000000000" pitchFamily="50" charset="0"/>
                        </a:rPr>
                        <a:t>EMS (</a:t>
                      </a:r>
                      <a:r>
                        <a:rPr lang="es-MX" sz="1800" dirty="0" err="1" smtClean="0">
                          <a:latin typeface="Soberana Sans Light" panose="02000000000000000000" pitchFamily="50" charset="0"/>
                        </a:rPr>
                        <a:t>guides</a:t>
                      </a:r>
                      <a:r>
                        <a:rPr lang="es-MX" sz="1800" dirty="0" smtClean="0">
                          <a:latin typeface="Soberana Sans Light" panose="02000000000000000000" pitchFamily="50" charset="0"/>
                        </a:rPr>
                        <a:t>, </a:t>
                      </a:r>
                      <a:r>
                        <a:rPr lang="es-MX" sz="1800" dirty="0" err="1" smtClean="0">
                          <a:latin typeface="Soberana Sans Light" panose="02000000000000000000" pitchFamily="50" charset="0"/>
                        </a:rPr>
                        <a:t>capacity</a:t>
                      </a:r>
                      <a:r>
                        <a:rPr lang="es-MX" sz="18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800" dirty="0" err="1" smtClean="0">
                          <a:latin typeface="Soberana Sans Light" panose="02000000000000000000" pitchFamily="50" charset="0"/>
                        </a:rPr>
                        <a:t>building</a:t>
                      </a:r>
                      <a:r>
                        <a:rPr lang="es-MX" sz="1800" dirty="0" smtClean="0">
                          <a:latin typeface="Soberana Sans Light" panose="02000000000000000000" pitchFamily="50" charset="0"/>
                        </a:rPr>
                        <a:t> and </a:t>
                      </a:r>
                      <a:r>
                        <a:rPr lang="es-MX" sz="1800" dirty="0" err="1" smtClean="0">
                          <a:latin typeface="Soberana Sans Light" panose="02000000000000000000" pitchFamily="50" charset="0"/>
                        </a:rPr>
                        <a:t>pilot</a:t>
                      </a:r>
                      <a:r>
                        <a:rPr lang="es-MX" sz="18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800" dirty="0" err="1" smtClean="0">
                          <a:latin typeface="Soberana Sans Light" panose="02000000000000000000" pitchFamily="50" charset="0"/>
                        </a:rPr>
                        <a:t>projects</a:t>
                      </a:r>
                      <a:r>
                        <a:rPr lang="es-MX" sz="1800" dirty="0" smtClean="0">
                          <a:latin typeface="Soberana Sans Light" panose="02000000000000000000" pitchFamily="50" charset="0"/>
                        </a:rPr>
                        <a:t>)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MX" sz="1800" dirty="0" err="1" smtClean="0">
                          <a:latin typeface="Soberana Sans Light" panose="02000000000000000000" pitchFamily="50" charset="0"/>
                        </a:rPr>
                        <a:t>Cool</a:t>
                      </a:r>
                      <a:r>
                        <a:rPr lang="es-MX" sz="18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800" dirty="0" err="1" smtClean="0">
                          <a:latin typeface="Soberana Sans Light" panose="02000000000000000000" pitchFamily="50" charset="0"/>
                        </a:rPr>
                        <a:t>roofs</a:t>
                      </a:r>
                      <a:endParaRPr lang="es-MX" sz="1800" dirty="0">
                        <a:latin typeface="Soberana Sans Light" panose="02000000000000000000" pitchFamily="50" charset="0"/>
                      </a:endParaRPr>
                    </a:p>
                  </a:txBody>
                  <a:tcPr marL="69119" marR="69119" marT="34553" marB="34553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800" dirty="0" smtClean="0">
                          <a:latin typeface="Soberana Sans Light" panose="02000000000000000000" pitchFamily="50" charset="0"/>
                        </a:rPr>
                        <a:t>IPEEC, CEM, </a:t>
                      </a:r>
                      <a:r>
                        <a:rPr lang="es-MX" sz="1800" dirty="0" err="1" smtClean="0">
                          <a:latin typeface="Soberana Sans Light" panose="02000000000000000000" pitchFamily="50" charset="0"/>
                        </a:rPr>
                        <a:t>Denmark</a:t>
                      </a:r>
                      <a:r>
                        <a:rPr lang="es-MX" sz="1800" dirty="0" smtClean="0">
                          <a:latin typeface="Soberana Sans Light" panose="02000000000000000000" pitchFamily="50" charset="0"/>
                        </a:rPr>
                        <a:t>, GIZ, USAID</a:t>
                      </a:r>
                      <a:endParaRPr lang="es-MX" sz="1800" dirty="0">
                        <a:latin typeface="Soberana Sans Light" panose="02000000000000000000" pitchFamily="50" charset="0"/>
                      </a:endParaRPr>
                    </a:p>
                  </a:txBody>
                  <a:tcPr marL="69119" marR="69119" marT="34553" marB="34553" anchor="ctr"/>
                </a:tc>
              </a:tr>
            </a:tbl>
          </a:graphicData>
        </a:graphic>
      </p:graphicFrame>
      <p:sp>
        <p:nvSpPr>
          <p:cNvPr id="3" name="4 Rectángulo"/>
          <p:cNvSpPr/>
          <p:nvPr/>
        </p:nvSpPr>
        <p:spPr>
          <a:xfrm>
            <a:off x="1947332" y="750495"/>
            <a:ext cx="5249386" cy="4242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454"/>
              </a:spcAft>
            </a:pPr>
            <a:r>
              <a:rPr lang="es-MX" sz="2016" b="1" dirty="0" smtClean="0">
                <a:solidFill>
                  <a:srgbClr val="006600"/>
                </a:solidFill>
                <a:latin typeface="Soberana Sans Light" panose="02000000000000000000" pitchFamily="50" charset="0"/>
              </a:rPr>
              <a:t>International </a:t>
            </a:r>
            <a:r>
              <a:rPr lang="es-MX" sz="2016" b="1" dirty="0" err="1" smtClean="0">
                <a:solidFill>
                  <a:srgbClr val="006600"/>
                </a:solidFill>
                <a:latin typeface="Soberana Sans Light" panose="02000000000000000000" pitchFamily="50" charset="0"/>
              </a:rPr>
              <a:t>collaboration</a:t>
            </a:r>
            <a:r>
              <a:rPr lang="es-MX" sz="2016" b="1" dirty="0" smtClean="0">
                <a:solidFill>
                  <a:srgbClr val="006600"/>
                </a:solidFill>
                <a:latin typeface="Soberana Sans Light" panose="02000000000000000000" pitchFamily="50" charset="0"/>
              </a:rPr>
              <a:t> </a:t>
            </a:r>
            <a:r>
              <a:rPr lang="es-MX" sz="2016" b="1" dirty="0" err="1" smtClean="0">
                <a:solidFill>
                  <a:srgbClr val="006600"/>
                </a:solidFill>
                <a:latin typeface="Soberana Sans Light" panose="02000000000000000000" pitchFamily="50" charset="0"/>
              </a:rPr>
              <a:t>activities</a:t>
            </a:r>
            <a:r>
              <a:rPr lang="es-MX" sz="2016" b="1" dirty="0" smtClean="0">
                <a:solidFill>
                  <a:srgbClr val="006600"/>
                </a:solidFill>
                <a:latin typeface="Soberana Sans Light" panose="02000000000000000000" pitchFamily="50" charset="0"/>
              </a:rPr>
              <a:t> (1)</a:t>
            </a:r>
            <a:endParaRPr lang="es-MX" sz="2016" b="1" dirty="0">
              <a:solidFill>
                <a:srgbClr val="006600"/>
              </a:solidFill>
              <a:latin typeface="Soberana Sans Ligh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84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136310"/>
              </p:ext>
            </p:extLst>
          </p:nvPr>
        </p:nvGraphicFramePr>
        <p:xfrm>
          <a:off x="399521" y="1284836"/>
          <a:ext cx="8348134" cy="5023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2679"/>
                <a:gridCol w="2575455"/>
              </a:tblGrid>
              <a:tr h="43535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600" b="1" dirty="0" err="1" smtClean="0">
                          <a:solidFill>
                            <a:schemeClr val="tx1"/>
                          </a:solidFill>
                          <a:latin typeface="Soberana Sans Light" panose="02000000000000000000" pitchFamily="50" charset="0"/>
                        </a:rPr>
                        <a:t>Collaboration</a:t>
                      </a:r>
                      <a:r>
                        <a:rPr lang="es-MX" sz="1600" b="1" dirty="0" smtClean="0">
                          <a:solidFill>
                            <a:schemeClr val="tx1"/>
                          </a:solidFill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600" b="1" dirty="0" err="1" smtClean="0">
                          <a:solidFill>
                            <a:schemeClr val="tx1"/>
                          </a:solidFill>
                          <a:latin typeface="Soberana Sans Light" panose="02000000000000000000" pitchFamily="50" charset="0"/>
                        </a:rPr>
                        <a:t>Area</a:t>
                      </a:r>
                      <a:endParaRPr lang="es-MX" sz="1600" b="1" dirty="0">
                        <a:solidFill>
                          <a:schemeClr val="tx1"/>
                        </a:solidFill>
                        <a:latin typeface="Soberana Sans Light" panose="02000000000000000000" pitchFamily="50" charset="0"/>
                      </a:endParaRPr>
                    </a:p>
                  </a:txBody>
                  <a:tcPr marL="69119" marR="69119" marT="34553" marB="34553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600" b="1" dirty="0" err="1" smtClean="0">
                          <a:solidFill>
                            <a:schemeClr val="tx1"/>
                          </a:solidFill>
                          <a:latin typeface="Soberana Sans Light" panose="02000000000000000000" pitchFamily="50" charset="0"/>
                        </a:rPr>
                        <a:t>Organization</a:t>
                      </a:r>
                      <a:r>
                        <a:rPr lang="es-MX" sz="1600" b="1" dirty="0" smtClean="0">
                          <a:solidFill>
                            <a:schemeClr val="tx1"/>
                          </a:solidFill>
                          <a:latin typeface="Soberana Sans Light" panose="02000000000000000000" pitchFamily="50" charset="0"/>
                        </a:rPr>
                        <a:t> /</a:t>
                      </a:r>
                      <a:r>
                        <a:rPr lang="es-MX" sz="1600" b="1" baseline="0" dirty="0" smtClean="0">
                          <a:solidFill>
                            <a:schemeClr val="tx1"/>
                          </a:solidFill>
                          <a:latin typeface="Soberana Sans Light" panose="02000000000000000000" pitchFamily="50" charset="0"/>
                        </a:rPr>
                        <a:t> Agency</a:t>
                      </a:r>
                      <a:endParaRPr lang="es-MX" sz="1600" b="1" dirty="0">
                        <a:solidFill>
                          <a:schemeClr val="tx1"/>
                        </a:solidFill>
                        <a:latin typeface="Soberana Sans Light" panose="02000000000000000000" pitchFamily="50" charset="0"/>
                      </a:endParaRPr>
                    </a:p>
                  </a:txBody>
                  <a:tcPr marL="69119" marR="69119" marT="34553" marB="34553" anchor="ctr"/>
                </a:tc>
              </a:tr>
              <a:tr h="1255198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600" b="1" dirty="0" err="1" smtClean="0">
                          <a:latin typeface="Soberana Sans Light" panose="02000000000000000000" pitchFamily="50" charset="0"/>
                        </a:rPr>
                        <a:t>Buildings</a:t>
                      </a:r>
                      <a:r>
                        <a:rPr lang="es-MX" sz="1600" b="1" dirty="0" smtClean="0">
                          <a:latin typeface="Soberana Sans Light" panose="02000000000000000000" pitchFamily="50" charset="0"/>
                        </a:rPr>
                        <a:t>: </a:t>
                      </a:r>
                    </a:p>
                    <a:p>
                      <a:pPr marL="355600" indent="-355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MX" sz="1600" dirty="0" smtClean="0">
                          <a:latin typeface="Soberana Sans Light" panose="02000000000000000000" pitchFamily="50" charset="0"/>
                        </a:rPr>
                        <a:t>EMS (</a:t>
                      </a:r>
                      <a:r>
                        <a:rPr lang="es-MX" sz="1600" dirty="0" err="1" smtClean="0">
                          <a:latin typeface="Soberana Sans Light" panose="02000000000000000000" pitchFamily="50" charset="0"/>
                        </a:rPr>
                        <a:t>guides</a:t>
                      </a:r>
                      <a:r>
                        <a:rPr lang="es-MX" sz="1600" dirty="0" smtClean="0">
                          <a:latin typeface="Soberana Sans Light" panose="02000000000000000000" pitchFamily="50" charset="0"/>
                        </a:rPr>
                        <a:t>, </a:t>
                      </a:r>
                      <a:r>
                        <a:rPr lang="es-MX" sz="1600" dirty="0" err="1" smtClean="0">
                          <a:latin typeface="Soberana Sans Light" panose="02000000000000000000" pitchFamily="50" charset="0"/>
                        </a:rPr>
                        <a:t>capacity</a:t>
                      </a:r>
                      <a:r>
                        <a:rPr lang="es-MX" sz="16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600" dirty="0" err="1" smtClean="0">
                          <a:latin typeface="Soberana Sans Light" panose="02000000000000000000" pitchFamily="50" charset="0"/>
                        </a:rPr>
                        <a:t>building</a:t>
                      </a:r>
                      <a:r>
                        <a:rPr lang="es-MX" sz="1600" dirty="0" smtClean="0">
                          <a:latin typeface="Soberana Sans Light" panose="02000000000000000000" pitchFamily="50" charset="0"/>
                        </a:rPr>
                        <a:t> and </a:t>
                      </a:r>
                      <a:r>
                        <a:rPr lang="es-MX" sz="1600" dirty="0" err="1" smtClean="0">
                          <a:latin typeface="Soberana Sans Light" panose="02000000000000000000" pitchFamily="50" charset="0"/>
                        </a:rPr>
                        <a:t>pilot</a:t>
                      </a:r>
                      <a:r>
                        <a:rPr lang="es-MX" sz="16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600" dirty="0" err="1" smtClean="0">
                          <a:latin typeface="Soberana Sans Light" panose="02000000000000000000" pitchFamily="50" charset="0"/>
                        </a:rPr>
                        <a:t>projects</a:t>
                      </a:r>
                      <a:r>
                        <a:rPr lang="es-MX" sz="1600" dirty="0" smtClean="0">
                          <a:latin typeface="Soberana Sans Light" panose="02000000000000000000" pitchFamily="50" charset="0"/>
                        </a:rPr>
                        <a:t>)</a:t>
                      </a:r>
                    </a:p>
                    <a:p>
                      <a:pPr marL="355600" indent="-355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MX" sz="1600" dirty="0" smtClean="0">
                          <a:latin typeface="Soberana Sans Light" panose="02000000000000000000" pitchFamily="50" charset="0"/>
                        </a:rPr>
                        <a:t>Benchmarking</a:t>
                      </a:r>
                    </a:p>
                    <a:p>
                      <a:pPr marL="355600" indent="-355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MX" sz="1600" dirty="0" err="1" smtClean="0">
                          <a:latin typeface="Soberana Sans Light" panose="02000000000000000000" pitchFamily="50" charset="0"/>
                        </a:rPr>
                        <a:t>Cool</a:t>
                      </a:r>
                      <a:r>
                        <a:rPr lang="es-MX" sz="16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600" dirty="0" err="1" smtClean="0">
                          <a:latin typeface="Soberana Sans Light" panose="02000000000000000000" pitchFamily="50" charset="0"/>
                        </a:rPr>
                        <a:t>roofs</a:t>
                      </a:r>
                      <a:endParaRPr lang="es-MX" sz="1600" baseline="0" dirty="0" smtClean="0">
                        <a:latin typeface="Soberana Sans Light" panose="02000000000000000000" pitchFamily="50" charset="0"/>
                      </a:endParaRPr>
                    </a:p>
                    <a:p>
                      <a:pPr marL="355600" indent="-355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MX" sz="1600" baseline="0" dirty="0" err="1" smtClean="0">
                          <a:latin typeface="Soberana Sans Light" panose="02000000000000000000" pitchFamily="50" charset="0"/>
                        </a:rPr>
                        <a:t>Standards</a:t>
                      </a:r>
                      <a:r>
                        <a:rPr lang="es-MX" sz="16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600" baseline="0" dirty="0" err="1" smtClean="0">
                          <a:latin typeface="Soberana Sans Light" panose="02000000000000000000" pitchFamily="50" charset="0"/>
                        </a:rPr>
                        <a:t>for</a:t>
                      </a:r>
                      <a:r>
                        <a:rPr lang="es-MX" sz="16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600" baseline="0" dirty="0" err="1" smtClean="0">
                          <a:latin typeface="Soberana Sans Light" panose="02000000000000000000" pitchFamily="50" charset="0"/>
                        </a:rPr>
                        <a:t>buildings</a:t>
                      </a:r>
                      <a:endParaRPr lang="es-MX" sz="1600" baseline="0" dirty="0" smtClean="0">
                        <a:latin typeface="Soberana Sans Light" panose="02000000000000000000" pitchFamily="50" charset="0"/>
                      </a:endParaRPr>
                    </a:p>
                    <a:p>
                      <a:pPr marL="355600" indent="-355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MX" sz="1600" baseline="0" dirty="0" err="1" smtClean="0">
                          <a:latin typeface="Soberana Sans Light" panose="02000000000000000000" pitchFamily="50" charset="0"/>
                        </a:rPr>
                        <a:t>Building</a:t>
                      </a:r>
                      <a:r>
                        <a:rPr lang="es-MX" sz="16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600" baseline="0" dirty="0" err="1" smtClean="0">
                          <a:latin typeface="Soberana Sans Light" panose="02000000000000000000" pitchFamily="50" charset="0"/>
                        </a:rPr>
                        <a:t>codes</a:t>
                      </a:r>
                      <a:r>
                        <a:rPr lang="es-MX" sz="16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600" baseline="0" dirty="0" err="1" smtClean="0">
                          <a:latin typeface="Soberana Sans Light" panose="02000000000000000000" pitchFamily="50" charset="0"/>
                        </a:rPr>
                        <a:t>strengthening</a:t>
                      </a:r>
                      <a:endParaRPr lang="es-MX" sz="1600" baseline="0" dirty="0" smtClean="0">
                        <a:latin typeface="Soberana Sans Light" panose="02000000000000000000" pitchFamily="50" charset="0"/>
                      </a:endParaRPr>
                    </a:p>
                    <a:p>
                      <a:pPr marL="355600" indent="-3556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MX" sz="1600" baseline="0" dirty="0" err="1" smtClean="0">
                          <a:latin typeface="Soberana Sans Light" panose="02000000000000000000" pitchFamily="50" charset="0"/>
                        </a:rPr>
                        <a:t>Measurement</a:t>
                      </a:r>
                      <a:r>
                        <a:rPr lang="es-MX" sz="16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600" baseline="0" dirty="0" err="1" smtClean="0">
                          <a:latin typeface="Soberana Sans Light" panose="02000000000000000000" pitchFamily="50" charset="0"/>
                        </a:rPr>
                        <a:t>systems</a:t>
                      </a:r>
                      <a:r>
                        <a:rPr lang="es-MX" sz="16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600" baseline="0" dirty="0" err="1" smtClean="0">
                          <a:latin typeface="Soberana Sans Light" panose="02000000000000000000" pitchFamily="50" charset="0"/>
                        </a:rPr>
                        <a:t>strengthening</a:t>
                      </a:r>
                      <a:r>
                        <a:rPr lang="es-MX" sz="16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</a:p>
                  </a:txBody>
                  <a:tcPr marL="69119" marR="69119" marT="34553" marB="34553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Soberana Sans Light" panose="02000000000000000000" pitchFamily="50" charset="0"/>
                        </a:rPr>
                        <a:t>IPEEC, CEM, UNDP, GIZ, </a:t>
                      </a:r>
                      <a:r>
                        <a:rPr lang="es-MX" sz="1600" dirty="0" err="1" smtClean="0">
                          <a:latin typeface="Soberana Sans Light" panose="02000000000000000000" pitchFamily="50" charset="0"/>
                        </a:rPr>
                        <a:t>Denmark</a:t>
                      </a:r>
                      <a:endParaRPr lang="es-MX" sz="1600" dirty="0">
                        <a:latin typeface="Soberana Sans Light" panose="02000000000000000000" pitchFamily="50" charset="0"/>
                      </a:endParaRPr>
                    </a:p>
                  </a:txBody>
                  <a:tcPr marL="69119" marR="69119" marT="34553" marB="34553" anchor="ctr"/>
                </a:tc>
              </a:tr>
              <a:tr h="794821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Soberana Sans Light" panose="02000000000000000000" pitchFamily="50" charset="0"/>
                        </a:rPr>
                        <a:t>Solar </a:t>
                      </a:r>
                      <a:r>
                        <a:rPr lang="es-MX" sz="1600" b="1" dirty="0" err="1" smtClean="0">
                          <a:latin typeface="Soberana Sans Light" panose="02000000000000000000" pitchFamily="50" charset="0"/>
                        </a:rPr>
                        <a:t>water</a:t>
                      </a:r>
                      <a:r>
                        <a:rPr lang="es-MX" sz="16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600" b="1" dirty="0" err="1" smtClean="0">
                          <a:latin typeface="Soberana Sans Light" panose="02000000000000000000" pitchFamily="50" charset="0"/>
                        </a:rPr>
                        <a:t>heating</a:t>
                      </a:r>
                      <a:r>
                        <a:rPr lang="es-MX" sz="1600" b="1" dirty="0" smtClean="0">
                          <a:latin typeface="Soberana Sans Light" panose="02000000000000000000" pitchFamily="50" charset="0"/>
                        </a:rPr>
                        <a:t>:</a:t>
                      </a: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MX" sz="1600" dirty="0" smtClean="0">
                          <a:latin typeface="Soberana Sans Light" panose="02000000000000000000" pitchFamily="50" charset="0"/>
                        </a:rPr>
                        <a:t>Legal </a:t>
                      </a:r>
                      <a:r>
                        <a:rPr lang="es-MX" sz="1600" dirty="0" err="1" smtClean="0">
                          <a:latin typeface="Soberana Sans Light" panose="02000000000000000000" pitchFamily="50" charset="0"/>
                        </a:rPr>
                        <a:t>framework</a:t>
                      </a:r>
                      <a:r>
                        <a:rPr lang="es-MX" sz="1600" dirty="0" smtClean="0">
                          <a:latin typeface="Soberana Sans Light" panose="02000000000000000000" pitchFamily="50" charset="0"/>
                        </a:rPr>
                        <a:t> and </a:t>
                      </a:r>
                      <a:r>
                        <a:rPr lang="es-MX" sz="1600" dirty="0" err="1" smtClean="0">
                          <a:latin typeface="Soberana Sans Light" panose="02000000000000000000" pitchFamily="50" charset="0"/>
                        </a:rPr>
                        <a:t>financial</a:t>
                      </a:r>
                      <a:r>
                        <a:rPr lang="es-MX" sz="16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600" dirty="0" err="1" smtClean="0">
                          <a:latin typeface="Soberana Sans Light" panose="02000000000000000000" pitchFamily="50" charset="0"/>
                        </a:rPr>
                        <a:t>schemes</a:t>
                      </a:r>
                      <a:endParaRPr lang="es-MX" sz="1600" dirty="0" smtClean="0">
                        <a:latin typeface="Soberana Sans Light" panose="02000000000000000000" pitchFamily="50" charset="0"/>
                      </a:endParaRP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MX" sz="1600" dirty="0" err="1" smtClean="0">
                          <a:latin typeface="Soberana Sans Light" panose="02000000000000000000" pitchFamily="50" charset="0"/>
                        </a:rPr>
                        <a:t>Capacity</a:t>
                      </a:r>
                      <a:r>
                        <a:rPr lang="es-MX" sz="16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600" dirty="0" err="1" smtClean="0">
                          <a:latin typeface="Soberana Sans Light" panose="02000000000000000000" pitchFamily="50" charset="0"/>
                        </a:rPr>
                        <a:t>building</a:t>
                      </a:r>
                      <a:endParaRPr lang="es-MX" sz="1600" dirty="0" smtClean="0">
                        <a:latin typeface="Soberana Sans Light" panose="02000000000000000000" pitchFamily="50" charset="0"/>
                      </a:endParaRP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MX" sz="1600" dirty="0" err="1" smtClean="0">
                          <a:latin typeface="Soberana Sans Light" panose="02000000000000000000" pitchFamily="50" charset="0"/>
                        </a:rPr>
                        <a:t>Promotion</a:t>
                      </a:r>
                      <a:endParaRPr lang="es-MX" sz="1600" dirty="0" smtClean="0">
                        <a:latin typeface="Soberana Sans Light" panose="02000000000000000000" pitchFamily="50" charset="0"/>
                      </a:endParaRP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MX" sz="1600" dirty="0" err="1" smtClean="0">
                          <a:latin typeface="Soberana Sans Light" panose="02000000000000000000" pitchFamily="50" charset="0"/>
                        </a:rPr>
                        <a:t>Development</a:t>
                      </a:r>
                      <a:r>
                        <a:rPr lang="es-MX" sz="1600" dirty="0" smtClean="0">
                          <a:latin typeface="Soberana Sans Light" panose="02000000000000000000" pitchFamily="50" charset="0"/>
                        </a:rPr>
                        <a:t> of </a:t>
                      </a:r>
                      <a:r>
                        <a:rPr lang="es-MX" sz="1600" dirty="0" err="1" smtClean="0">
                          <a:latin typeface="Soberana Sans Light" panose="02000000000000000000" pitchFamily="50" charset="0"/>
                        </a:rPr>
                        <a:t>tools</a:t>
                      </a:r>
                      <a:endParaRPr lang="es-MX" sz="1600" dirty="0">
                        <a:latin typeface="Soberana Sans Light" panose="02000000000000000000" pitchFamily="50" charset="0"/>
                      </a:endParaRPr>
                    </a:p>
                  </a:txBody>
                  <a:tcPr marL="69119" marR="69119" marT="34553" marB="34553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600" dirty="0" smtClean="0">
                          <a:latin typeface="Soberana Sans Light" panose="02000000000000000000" pitchFamily="50" charset="0"/>
                        </a:rPr>
                        <a:t>UNDP, GIZ</a:t>
                      </a:r>
                      <a:endParaRPr lang="es-MX" sz="1600" dirty="0">
                        <a:latin typeface="Soberana Sans Light" panose="02000000000000000000" pitchFamily="50" charset="0"/>
                      </a:endParaRPr>
                    </a:p>
                  </a:txBody>
                  <a:tcPr marL="69119" marR="69119" marT="34553" marB="34553" anchor="ctr"/>
                </a:tc>
              </a:tr>
            </a:tbl>
          </a:graphicData>
        </a:graphic>
      </p:graphicFrame>
      <p:sp>
        <p:nvSpPr>
          <p:cNvPr id="3" name="4 Rectángulo"/>
          <p:cNvSpPr/>
          <p:nvPr/>
        </p:nvSpPr>
        <p:spPr>
          <a:xfrm>
            <a:off x="1947326" y="750495"/>
            <a:ext cx="5249387" cy="397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454"/>
              </a:spcAft>
            </a:pPr>
            <a:r>
              <a:rPr lang="es-MX" sz="2016" b="1" dirty="0">
                <a:solidFill>
                  <a:srgbClr val="006600"/>
                </a:solidFill>
                <a:latin typeface="Soberana Sans Light" panose="02000000000000000000" pitchFamily="50" charset="0"/>
              </a:rPr>
              <a:t>International </a:t>
            </a:r>
            <a:r>
              <a:rPr lang="es-MX" sz="2016" b="1" dirty="0" err="1">
                <a:solidFill>
                  <a:srgbClr val="006600"/>
                </a:solidFill>
                <a:latin typeface="Soberana Sans Light" panose="02000000000000000000" pitchFamily="50" charset="0"/>
              </a:rPr>
              <a:t>collaboration</a:t>
            </a:r>
            <a:r>
              <a:rPr lang="es-MX" sz="2016" b="1" dirty="0">
                <a:solidFill>
                  <a:srgbClr val="006600"/>
                </a:solidFill>
                <a:latin typeface="Soberana Sans Light" panose="02000000000000000000" pitchFamily="50" charset="0"/>
              </a:rPr>
              <a:t> </a:t>
            </a:r>
            <a:r>
              <a:rPr lang="es-MX" sz="2016" b="1" dirty="0" err="1" smtClean="0">
                <a:solidFill>
                  <a:srgbClr val="006600"/>
                </a:solidFill>
                <a:latin typeface="Soberana Sans Light" panose="02000000000000000000" pitchFamily="50" charset="0"/>
              </a:rPr>
              <a:t>activities</a:t>
            </a:r>
            <a:r>
              <a:rPr lang="es-MX" sz="2016" b="1" dirty="0" smtClean="0">
                <a:solidFill>
                  <a:srgbClr val="006600"/>
                </a:solidFill>
                <a:latin typeface="Soberana Sans Light" panose="02000000000000000000" pitchFamily="50" charset="0"/>
              </a:rPr>
              <a:t> (</a:t>
            </a:r>
            <a:r>
              <a:rPr lang="es-MX" sz="2016" b="1" dirty="0">
                <a:solidFill>
                  <a:srgbClr val="006600"/>
                </a:solidFill>
                <a:latin typeface="Soberana Sans Light" panose="02000000000000000000" pitchFamily="50" charset="0"/>
              </a:rPr>
              <a:t>2</a:t>
            </a:r>
            <a:r>
              <a:rPr lang="es-MX" sz="2016" b="1" dirty="0" smtClean="0">
                <a:solidFill>
                  <a:srgbClr val="006600"/>
                </a:solidFill>
                <a:latin typeface="Soberana Sans Light" panose="02000000000000000000" pitchFamily="50" charset="0"/>
              </a:rPr>
              <a:t>)</a:t>
            </a:r>
            <a:endParaRPr lang="es-MX" sz="2016" b="1" dirty="0">
              <a:solidFill>
                <a:srgbClr val="006600"/>
              </a:solidFill>
              <a:latin typeface="Soberana Sans Ligh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3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515110"/>
              </p:ext>
            </p:extLst>
          </p:nvPr>
        </p:nvGraphicFramePr>
        <p:xfrm>
          <a:off x="609599" y="1535515"/>
          <a:ext cx="7933268" cy="4856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1734"/>
                <a:gridCol w="2531534"/>
              </a:tblGrid>
              <a:tr h="43530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600" b="1" dirty="0" err="1" smtClean="0">
                          <a:solidFill>
                            <a:schemeClr val="tx1"/>
                          </a:solidFill>
                          <a:latin typeface="Soberana Sans Light" panose="02000000000000000000" pitchFamily="50" charset="0"/>
                        </a:rPr>
                        <a:t>Collaboration</a:t>
                      </a:r>
                      <a:r>
                        <a:rPr lang="es-MX" sz="1600" b="1" dirty="0" smtClean="0">
                          <a:solidFill>
                            <a:schemeClr val="tx1"/>
                          </a:solidFill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600" b="1" dirty="0" err="1" smtClean="0">
                          <a:solidFill>
                            <a:schemeClr val="tx1"/>
                          </a:solidFill>
                          <a:latin typeface="Soberana Sans Light" panose="02000000000000000000" pitchFamily="50" charset="0"/>
                        </a:rPr>
                        <a:t>Area</a:t>
                      </a:r>
                      <a:endParaRPr lang="es-MX" sz="1600" b="1" dirty="0">
                        <a:solidFill>
                          <a:schemeClr val="tx1"/>
                        </a:solidFill>
                        <a:latin typeface="Soberana Sans Light" panose="02000000000000000000" pitchFamily="50" charset="0"/>
                      </a:endParaRPr>
                    </a:p>
                  </a:txBody>
                  <a:tcPr marL="69119" marR="69119" marT="34548" marB="34548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600" b="1" dirty="0" err="1" smtClean="0">
                          <a:solidFill>
                            <a:schemeClr val="tx1"/>
                          </a:solidFill>
                          <a:latin typeface="Soberana Sans Light" panose="02000000000000000000" pitchFamily="50" charset="0"/>
                        </a:rPr>
                        <a:t>Organization</a:t>
                      </a:r>
                      <a:r>
                        <a:rPr lang="es-MX" sz="1600" b="1" dirty="0" smtClean="0">
                          <a:solidFill>
                            <a:schemeClr val="tx1"/>
                          </a:solidFill>
                          <a:latin typeface="Soberana Sans Light" panose="02000000000000000000" pitchFamily="50" charset="0"/>
                        </a:rPr>
                        <a:t> /</a:t>
                      </a:r>
                      <a:r>
                        <a:rPr lang="es-MX" sz="1600" b="1" baseline="0" dirty="0" smtClean="0">
                          <a:solidFill>
                            <a:schemeClr val="tx1"/>
                          </a:solidFill>
                          <a:latin typeface="Soberana Sans Light" panose="02000000000000000000" pitchFamily="50" charset="0"/>
                        </a:rPr>
                        <a:t> Agency</a:t>
                      </a:r>
                      <a:endParaRPr lang="es-MX" sz="1600" b="1" dirty="0">
                        <a:solidFill>
                          <a:schemeClr val="tx1"/>
                        </a:solidFill>
                        <a:latin typeface="Soberana Sans Light" panose="02000000000000000000" pitchFamily="50" charset="0"/>
                      </a:endParaRPr>
                    </a:p>
                  </a:txBody>
                  <a:tcPr marL="69119" marR="69119" marT="34548" marB="34548" anchor="ctr"/>
                </a:tc>
              </a:tr>
              <a:tr h="54414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err="1" smtClean="0">
                          <a:latin typeface="Soberana Sans Light" panose="02000000000000000000" pitchFamily="50" charset="0"/>
                        </a:rPr>
                        <a:t>Cogeneration</a:t>
                      </a:r>
                      <a:r>
                        <a:rPr lang="es-MX" sz="1600" b="1" dirty="0" smtClean="0">
                          <a:latin typeface="Soberana Sans Light" panose="02000000000000000000" pitchFamily="50" charset="0"/>
                        </a:rPr>
                        <a:t>: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600" dirty="0" err="1" smtClean="0">
                          <a:latin typeface="Soberana Sans Light" panose="02000000000000000000" pitchFamily="50" charset="0"/>
                        </a:rPr>
                        <a:t>Development</a:t>
                      </a:r>
                      <a:r>
                        <a:rPr lang="es-MX" sz="1600" dirty="0" smtClean="0">
                          <a:latin typeface="Soberana Sans Light" panose="02000000000000000000" pitchFamily="50" charset="0"/>
                        </a:rPr>
                        <a:t> of NAMA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600" dirty="0" err="1" smtClean="0">
                          <a:latin typeface="Soberana Sans Light" panose="02000000000000000000" pitchFamily="50" charset="0"/>
                        </a:rPr>
                        <a:t>Promotion</a:t>
                      </a:r>
                      <a:endParaRPr lang="es-MX" sz="1600" dirty="0">
                        <a:latin typeface="Soberana Sans Light" panose="02000000000000000000" pitchFamily="50" charset="0"/>
                      </a:endParaRPr>
                    </a:p>
                  </a:txBody>
                  <a:tcPr marL="69119" marR="69119" marT="34548" marB="34548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600" dirty="0" smtClean="0">
                          <a:latin typeface="Soberana Sans Light" panose="02000000000000000000" pitchFamily="50" charset="0"/>
                        </a:rPr>
                        <a:t>UNDP, GIZ</a:t>
                      </a:r>
                      <a:endParaRPr lang="es-MX" sz="1600" dirty="0">
                        <a:latin typeface="Soberana Sans Light" panose="02000000000000000000" pitchFamily="50" charset="0"/>
                      </a:endParaRPr>
                    </a:p>
                  </a:txBody>
                  <a:tcPr marL="69119" marR="69119" marT="34548" marB="34548" anchor="ctr"/>
                </a:tc>
              </a:tr>
              <a:tr h="691139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600" b="1" kern="1200" dirty="0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ESCO </a:t>
                      </a:r>
                      <a:r>
                        <a:rPr lang="es-MX" sz="1600" b="1" kern="1200" dirty="0" err="1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scheme</a:t>
                      </a:r>
                      <a:r>
                        <a:rPr lang="es-MX" sz="1600" b="1" kern="1200" dirty="0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 and EPC:</a:t>
                      </a:r>
                      <a:endParaRPr lang="es-MX" sz="1600" b="1" dirty="0" smtClean="0">
                        <a:latin typeface="Soberana Sans Light" panose="02000000000000000000" pitchFamily="50" charset="0"/>
                      </a:endParaRP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600" kern="1200" dirty="0" err="1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Development</a:t>
                      </a: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 of a </a:t>
                      </a:r>
                      <a:r>
                        <a:rPr lang="es-MX" sz="1600" kern="1200" dirty="0" err="1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framework</a:t>
                      </a: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600" kern="1200" dirty="0" err="1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contract</a:t>
                      </a:r>
                      <a:endParaRPr lang="es-MX" sz="1600" kern="1200" dirty="0" smtClean="0">
                        <a:solidFill>
                          <a:schemeClr val="dk1"/>
                        </a:solidFill>
                        <a:latin typeface="Soberana Sans Light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600" kern="1200" dirty="0" err="1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Pilot</a:t>
                      </a: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600" kern="1200" dirty="0" err="1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projects</a:t>
                      </a:r>
                      <a:endParaRPr lang="es-MX" sz="1600" kern="1200" dirty="0">
                        <a:solidFill>
                          <a:schemeClr val="dk1"/>
                        </a:solidFill>
                        <a:latin typeface="Soberana Sans Light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69119" marR="69119" marT="34548" marB="34548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600" dirty="0" smtClean="0">
                          <a:latin typeface="Soberana Sans Light" panose="02000000000000000000" pitchFamily="50" charset="0"/>
                        </a:rPr>
                        <a:t>GIZ</a:t>
                      </a:r>
                      <a:endParaRPr lang="es-MX" sz="1600" dirty="0">
                        <a:latin typeface="Soberana Sans Light" panose="02000000000000000000" pitchFamily="50" charset="0"/>
                      </a:endParaRPr>
                    </a:p>
                  </a:txBody>
                  <a:tcPr marL="69119" marR="69119" marT="34548" marB="34548" anchor="ctr"/>
                </a:tc>
              </a:tr>
              <a:tr h="45171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600" b="1" dirty="0" err="1" smtClean="0">
                          <a:latin typeface="Soberana Sans Light" panose="02000000000000000000" pitchFamily="50" charset="0"/>
                        </a:rPr>
                        <a:t>SMEs</a:t>
                      </a:r>
                      <a:r>
                        <a:rPr lang="es-MX" sz="1600" b="1" dirty="0" smtClean="0">
                          <a:latin typeface="Soberana Sans Light" panose="02000000000000000000" pitchFamily="50" charset="0"/>
                        </a:rPr>
                        <a:t>: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600" kern="1200" dirty="0" err="1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Development</a:t>
                      </a: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 of </a:t>
                      </a:r>
                      <a:r>
                        <a:rPr lang="es-MX" sz="1600" kern="1200" dirty="0" err="1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financial</a:t>
                      </a: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600" kern="1200" dirty="0" err="1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scheme</a:t>
                      </a:r>
                      <a:endParaRPr lang="es-MX" sz="1600" kern="1200" dirty="0" smtClean="0">
                        <a:solidFill>
                          <a:schemeClr val="dk1"/>
                        </a:solidFill>
                        <a:latin typeface="Soberana Sans Light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600" kern="1200" dirty="0" err="1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Guide</a:t>
                      </a: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 of EE </a:t>
                      </a:r>
                      <a:r>
                        <a:rPr lang="es-MX" sz="1600" kern="1200" dirty="0" err="1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technologies</a:t>
                      </a:r>
                      <a:endParaRPr lang="es-MX" sz="1600" kern="1200" dirty="0">
                        <a:solidFill>
                          <a:schemeClr val="dk1"/>
                        </a:solidFill>
                        <a:latin typeface="Soberana Sans Light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69119" marR="69119" marT="34550" marB="3455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600" dirty="0" err="1" smtClean="0">
                          <a:latin typeface="Soberana Sans Light" panose="02000000000000000000" pitchFamily="50" charset="0"/>
                        </a:rPr>
                        <a:t>Carbon</a:t>
                      </a:r>
                      <a:r>
                        <a:rPr lang="es-MX" sz="1600" dirty="0" smtClean="0">
                          <a:latin typeface="Soberana Sans Light" panose="02000000000000000000" pitchFamily="50" charset="0"/>
                        </a:rPr>
                        <a:t> Trust (UK)</a:t>
                      </a:r>
                      <a:endParaRPr lang="es-MX" sz="1600" dirty="0">
                        <a:latin typeface="Soberana Sans Light" panose="02000000000000000000" pitchFamily="50" charset="0"/>
                      </a:endParaRPr>
                    </a:p>
                  </a:txBody>
                  <a:tcPr marL="69119" marR="69119" marT="34550" marB="34550" anchor="ctr"/>
                </a:tc>
              </a:tr>
              <a:tr h="544137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600" b="1" dirty="0" err="1" smtClean="0">
                          <a:latin typeface="Soberana Sans Light" panose="02000000000000000000" pitchFamily="50" charset="0"/>
                        </a:rPr>
                        <a:t>Energy</a:t>
                      </a:r>
                      <a:r>
                        <a:rPr lang="es-MX" sz="16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600" b="1" dirty="0" err="1" smtClean="0">
                          <a:latin typeface="Soberana Sans Light" panose="02000000000000000000" pitchFamily="50" charset="0"/>
                        </a:rPr>
                        <a:t>information</a:t>
                      </a:r>
                      <a:r>
                        <a:rPr lang="es-MX" sz="1600" b="1" dirty="0" smtClean="0">
                          <a:latin typeface="Soberana Sans Light" panose="02000000000000000000" pitchFamily="50" charset="0"/>
                        </a:rPr>
                        <a:t> and </a:t>
                      </a:r>
                      <a:r>
                        <a:rPr lang="es-MX" sz="1600" b="1" dirty="0" err="1" smtClean="0">
                          <a:latin typeface="Soberana Sans Light" panose="02000000000000000000" pitchFamily="50" charset="0"/>
                        </a:rPr>
                        <a:t>indicators</a:t>
                      </a:r>
                      <a:r>
                        <a:rPr lang="es-MX" sz="1600" b="1" dirty="0" smtClean="0">
                          <a:latin typeface="Soberana Sans Light" panose="02000000000000000000" pitchFamily="50" charset="0"/>
                        </a:rPr>
                        <a:t>: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600" kern="1200" dirty="0" err="1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Energy</a:t>
                      </a: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600" kern="1200" dirty="0" err="1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Efficiency</a:t>
                      </a: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600" kern="1200" dirty="0" err="1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Indicators</a:t>
                      </a: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600" kern="1200" dirty="0" err="1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Database</a:t>
                      </a:r>
                      <a:r>
                        <a:rPr lang="es-MX" sz="1600" kern="1200" baseline="0" dirty="0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(BIEE)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600" kern="1200" dirty="0" err="1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Energy</a:t>
                      </a: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600" kern="1200" dirty="0" err="1" smtClean="0">
                          <a:solidFill>
                            <a:schemeClr val="dk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statistics</a:t>
                      </a:r>
                      <a:endParaRPr lang="es-MX" sz="1600" kern="1200" dirty="0">
                        <a:solidFill>
                          <a:schemeClr val="dk1"/>
                        </a:solidFill>
                        <a:latin typeface="Soberana Sans Light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69119" marR="69119" marT="34550" marB="3455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600" dirty="0" smtClean="0">
                          <a:latin typeface="Soberana Sans Light" panose="02000000000000000000" pitchFamily="50" charset="0"/>
                        </a:rPr>
                        <a:t>ECLAC, GIZ, IPEEC, ADEME (France)</a:t>
                      </a:r>
                      <a:endParaRPr lang="es-MX" sz="1600" dirty="0">
                        <a:latin typeface="Soberana Sans Light" panose="02000000000000000000" pitchFamily="50" charset="0"/>
                      </a:endParaRPr>
                    </a:p>
                  </a:txBody>
                  <a:tcPr marL="69119" marR="69119" marT="34550" marB="34550" anchor="ctr"/>
                </a:tc>
              </a:tr>
            </a:tbl>
          </a:graphicData>
        </a:graphic>
      </p:graphicFrame>
      <p:sp>
        <p:nvSpPr>
          <p:cNvPr id="4" name="4 Rectángulo"/>
          <p:cNvSpPr/>
          <p:nvPr/>
        </p:nvSpPr>
        <p:spPr>
          <a:xfrm>
            <a:off x="1947326" y="750495"/>
            <a:ext cx="5249387" cy="4242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454"/>
              </a:spcAft>
            </a:pPr>
            <a:r>
              <a:rPr lang="es-MX" sz="2016" b="1" dirty="0">
                <a:solidFill>
                  <a:srgbClr val="006600"/>
                </a:solidFill>
                <a:latin typeface="Soberana Sans Light" panose="02000000000000000000" pitchFamily="50" charset="0"/>
              </a:rPr>
              <a:t>International </a:t>
            </a:r>
            <a:r>
              <a:rPr lang="es-MX" sz="2016" b="1" dirty="0" err="1">
                <a:solidFill>
                  <a:srgbClr val="006600"/>
                </a:solidFill>
                <a:latin typeface="Soberana Sans Light" panose="02000000000000000000" pitchFamily="50" charset="0"/>
              </a:rPr>
              <a:t>collaboration</a:t>
            </a:r>
            <a:r>
              <a:rPr lang="es-MX" sz="2016" b="1" dirty="0">
                <a:solidFill>
                  <a:srgbClr val="006600"/>
                </a:solidFill>
                <a:latin typeface="Soberana Sans Light" panose="02000000000000000000" pitchFamily="50" charset="0"/>
              </a:rPr>
              <a:t> </a:t>
            </a:r>
            <a:r>
              <a:rPr lang="es-MX" sz="2016" b="1" dirty="0" err="1" smtClean="0">
                <a:solidFill>
                  <a:srgbClr val="006600"/>
                </a:solidFill>
                <a:latin typeface="Soberana Sans Light" panose="02000000000000000000" pitchFamily="50" charset="0"/>
              </a:rPr>
              <a:t>activities</a:t>
            </a:r>
            <a:r>
              <a:rPr lang="es-MX" sz="2016" b="1" dirty="0" smtClean="0">
                <a:solidFill>
                  <a:srgbClr val="006600"/>
                </a:solidFill>
                <a:latin typeface="Soberana Sans Light" panose="02000000000000000000" pitchFamily="50" charset="0"/>
              </a:rPr>
              <a:t> (</a:t>
            </a:r>
            <a:r>
              <a:rPr lang="es-MX" sz="2016" b="1" dirty="0">
                <a:solidFill>
                  <a:srgbClr val="006600"/>
                </a:solidFill>
                <a:latin typeface="Soberana Sans Light" panose="02000000000000000000" pitchFamily="50" charset="0"/>
              </a:rPr>
              <a:t>3</a:t>
            </a:r>
            <a:r>
              <a:rPr lang="es-MX" sz="2016" b="1" dirty="0" smtClean="0">
                <a:solidFill>
                  <a:srgbClr val="006600"/>
                </a:solidFill>
                <a:latin typeface="Soberana Sans Light" panose="02000000000000000000" pitchFamily="50" charset="0"/>
              </a:rPr>
              <a:t>)</a:t>
            </a:r>
            <a:endParaRPr lang="es-MX" sz="2016" b="1" dirty="0">
              <a:solidFill>
                <a:srgbClr val="006600"/>
              </a:solidFill>
              <a:latin typeface="Soberana Sans Ligh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82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14"/>
          <p:cNvSpPr>
            <a:spLocks noChangeArrowheads="1"/>
          </p:cNvSpPr>
          <p:nvPr/>
        </p:nvSpPr>
        <p:spPr bwMode="auto">
          <a:xfrm>
            <a:off x="334585" y="1124744"/>
            <a:ext cx="7848782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MX" altLang="es-MX" sz="2400" b="1" dirty="0" smtClean="0">
                <a:latin typeface="Soberana Sans Light" panose="02000000000000000000" pitchFamily="50" charset="0"/>
              </a:rPr>
              <a:t>Energy and Climate Partnership of the Americas (ECPA):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2700" dirty="0">
              <a:latin typeface="Century Gothic" panose="020B0502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MX" sz="2700" dirty="0">
              <a:latin typeface="Century Gothic" panose="020B0502020202020204" pitchFamily="34" charset="0"/>
            </a:endParaRPr>
          </a:p>
        </p:txBody>
      </p:sp>
      <p:sp>
        <p:nvSpPr>
          <p:cNvPr id="14" name="13 Rectángulo"/>
          <p:cNvSpPr/>
          <p:nvPr/>
        </p:nvSpPr>
        <p:spPr bwMode="auto">
          <a:xfrm>
            <a:off x="395536" y="1894546"/>
            <a:ext cx="4346741" cy="48197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30225" indent="-530225" algn="just" eaLnBrk="1" hangingPunct="1">
              <a:spcBef>
                <a:spcPts val="1200"/>
              </a:spcBef>
              <a:spcAft>
                <a:spcPts val="1200"/>
              </a:spcAft>
              <a:buSzPct val="150000"/>
              <a:buBlip>
                <a:blip r:embed="rId2"/>
              </a:buBlip>
              <a:defRPr/>
            </a:pPr>
            <a:r>
              <a:rPr lang="en-US" altLang="es-MX" sz="1700" dirty="0" smtClean="0">
                <a:latin typeface="Soberana Sans Light" panose="02000000000000000000" pitchFamily="50" charset="0"/>
              </a:rPr>
              <a:t>Mechanism through </a:t>
            </a:r>
            <a:r>
              <a:rPr lang="en-US" altLang="es-MX" sz="1700" b="1" dirty="0" smtClean="0">
                <a:latin typeface="Soberana Sans Light" panose="02000000000000000000" pitchFamily="50" charset="0"/>
              </a:rPr>
              <a:t>Mexico supports some LAC countries</a:t>
            </a:r>
            <a:r>
              <a:rPr lang="en-US" altLang="es-MX" sz="1700" dirty="0" smtClean="0">
                <a:latin typeface="Soberana Sans Light" panose="02000000000000000000" pitchFamily="50" charset="0"/>
              </a:rPr>
              <a:t>.</a:t>
            </a:r>
          </a:p>
          <a:p>
            <a:pPr marL="530225" indent="-530225" algn="just" eaLnBrk="1" hangingPunct="1">
              <a:spcBef>
                <a:spcPts val="1200"/>
              </a:spcBef>
              <a:spcAft>
                <a:spcPts val="1200"/>
              </a:spcAft>
              <a:buSzPct val="150000"/>
              <a:buBlip>
                <a:blip r:embed="rId2"/>
              </a:buBlip>
              <a:defRPr/>
            </a:pPr>
            <a:r>
              <a:rPr lang="en-US" altLang="es-MX" sz="1700" dirty="0">
                <a:latin typeface="Soberana Sans Light" panose="02000000000000000000" pitchFamily="50" charset="0"/>
              </a:rPr>
              <a:t>P</a:t>
            </a:r>
            <a:r>
              <a:rPr lang="en-US" altLang="es-MX" sz="1700" dirty="0" smtClean="0">
                <a:latin typeface="Soberana Sans Light" panose="02000000000000000000" pitchFamily="50" charset="0"/>
              </a:rPr>
              <a:t>roposed by President Obama in </a:t>
            </a:r>
            <a:r>
              <a:rPr lang="en-US" altLang="es-MX" sz="1700" b="1" dirty="0" smtClean="0">
                <a:latin typeface="Soberana Sans Light" panose="02000000000000000000" pitchFamily="50" charset="0"/>
              </a:rPr>
              <a:t>2009.</a:t>
            </a:r>
          </a:p>
          <a:p>
            <a:pPr marL="530225" indent="-530225" algn="just" eaLnBrk="1" hangingPunct="1">
              <a:spcBef>
                <a:spcPts val="1200"/>
              </a:spcBef>
              <a:spcAft>
                <a:spcPts val="1200"/>
              </a:spcAft>
              <a:buSzPct val="150000"/>
              <a:buBlip>
                <a:blip r:embed="rId2"/>
              </a:buBlip>
              <a:defRPr/>
            </a:pPr>
            <a:r>
              <a:rPr lang="en-US" altLang="es-MX" sz="1700" dirty="0" smtClean="0">
                <a:latin typeface="Soberana Sans Light" panose="02000000000000000000" pitchFamily="50" charset="0"/>
              </a:rPr>
              <a:t>It works in </a:t>
            </a:r>
            <a:r>
              <a:rPr lang="en-US" altLang="es-MX" sz="1700" b="1" dirty="0" smtClean="0">
                <a:latin typeface="Soberana Sans Light" panose="02000000000000000000" pitchFamily="50" charset="0"/>
              </a:rPr>
              <a:t>7 pillars</a:t>
            </a:r>
            <a:r>
              <a:rPr lang="en-US" altLang="es-MX" sz="1700" dirty="0" smtClean="0">
                <a:latin typeface="Soberana Sans Light" panose="02000000000000000000" pitchFamily="50" charset="0"/>
              </a:rPr>
              <a:t>. Mexico leads the </a:t>
            </a:r>
            <a:r>
              <a:rPr lang="en-US" altLang="es-MX" sz="1700" b="1" dirty="0" smtClean="0">
                <a:latin typeface="Soberana Sans Light" panose="02000000000000000000" pitchFamily="50" charset="0"/>
              </a:rPr>
              <a:t>EE pillar</a:t>
            </a:r>
            <a:r>
              <a:rPr lang="en-US" altLang="es-MX" sz="1700" dirty="0" smtClean="0">
                <a:latin typeface="Soberana Sans Light" panose="02000000000000000000" pitchFamily="50" charset="0"/>
              </a:rPr>
              <a:t>.</a:t>
            </a:r>
          </a:p>
          <a:p>
            <a:pPr marL="530225" indent="-530225" algn="just" eaLnBrk="1" hangingPunct="1">
              <a:spcBef>
                <a:spcPts val="1200"/>
              </a:spcBef>
              <a:spcAft>
                <a:spcPts val="1200"/>
              </a:spcAft>
              <a:buSzPct val="150000"/>
              <a:buBlip>
                <a:blip r:embed="rId2"/>
              </a:buBlip>
              <a:defRPr/>
            </a:pPr>
            <a:r>
              <a:rPr lang="en-US" altLang="es-MX" sz="1700" dirty="0">
                <a:latin typeface="Soberana Sans Light" panose="02000000000000000000" pitchFamily="50" charset="0"/>
              </a:rPr>
              <a:t>It </a:t>
            </a:r>
            <a:r>
              <a:rPr lang="en-US" altLang="es-MX" sz="1700" dirty="0" smtClean="0">
                <a:latin typeface="Soberana Sans Light" panose="02000000000000000000" pitchFamily="50" charset="0"/>
              </a:rPr>
              <a:t>aims to </a:t>
            </a:r>
            <a:r>
              <a:rPr lang="en-US" altLang="es-MX" sz="1700" b="1" dirty="0" smtClean="0">
                <a:latin typeface="Soberana Sans Light" panose="02000000000000000000" pitchFamily="50" charset="0"/>
              </a:rPr>
              <a:t>strengthen </a:t>
            </a:r>
            <a:r>
              <a:rPr lang="en-US" altLang="es-MX" sz="1700" b="1" dirty="0">
                <a:latin typeface="Soberana Sans Light" panose="02000000000000000000" pitchFamily="50" charset="0"/>
              </a:rPr>
              <a:t>capacity building in the region </a:t>
            </a:r>
            <a:r>
              <a:rPr lang="en-US" altLang="es-MX" sz="1700" dirty="0">
                <a:latin typeface="Soberana Sans Light" panose="02000000000000000000" pitchFamily="50" charset="0"/>
              </a:rPr>
              <a:t>through the development of </a:t>
            </a:r>
            <a:r>
              <a:rPr lang="en-US" altLang="es-MX" sz="1700" b="1" dirty="0">
                <a:latin typeface="Soberana Sans Light" panose="02000000000000000000" pitchFamily="50" charset="0"/>
              </a:rPr>
              <a:t>workshops, exchange missions and seminars</a:t>
            </a:r>
            <a:r>
              <a:rPr lang="es-ES" altLang="es-MX" sz="1700" dirty="0" smtClean="0">
                <a:latin typeface="Soberana Sans Light" panose="02000000000000000000" pitchFamily="50" charset="0"/>
              </a:rPr>
              <a:t>.</a:t>
            </a:r>
          </a:p>
          <a:p>
            <a:pPr marL="530225" indent="-530225" algn="just" eaLnBrk="1" hangingPunct="1">
              <a:spcBef>
                <a:spcPts val="1200"/>
              </a:spcBef>
              <a:spcAft>
                <a:spcPts val="1200"/>
              </a:spcAft>
              <a:buSzPct val="150000"/>
              <a:buBlip>
                <a:blip r:embed="rId2"/>
              </a:buBlip>
              <a:defRPr/>
            </a:pPr>
            <a:r>
              <a:rPr lang="es-ES" altLang="es-MX" sz="1700" dirty="0" err="1" smtClean="0">
                <a:latin typeface="Soberana Sans Light" panose="02000000000000000000" pitchFamily="50" charset="0"/>
              </a:rPr>
              <a:t>Collaboration</a:t>
            </a:r>
            <a:r>
              <a:rPr lang="es-ES" altLang="es-MX" sz="1700" dirty="0" smtClean="0">
                <a:latin typeface="Soberana Sans Light" panose="02000000000000000000" pitchFamily="50" charset="0"/>
              </a:rPr>
              <a:t> </a:t>
            </a:r>
            <a:r>
              <a:rPr lang="es-ES" altLang="es-MX" sz="1700" b="1" dirty="0" smtClean="0">
                <a:latin typeface="Soberana Sans Light" panose="02000000000000000000" pitchFamily="50" charset="0"/>
              </a:rPr>
              <a:t>EGEE&amp;C-</a:t>
            </a:r>
            <a:r>
              <a:rPr lang="es-ES" altLang="es-MX" sz="1700" b="1" dirty="0" err="1" smtClean="0">
                <a:latin typeface="Soberana Sans Light" panose="02000000000000000000" pitchFamily="50" charset="0"/>
              </a:rPr>
              <a:t>Mexico</a:t>
            </a:r>
            <a:r>
              <a:rPr lang="es-ES" altLang="es-MX" sz="1700" dirty="0" smtClean="0">
                <a:latin typeface="Soberana Sans Light" panose="02000000000000000000" pitchFamily="50" charset="0"/>
              </a:rPr>
              <a:t> </a:t>
            </a:r>
            <a:r>
              <a:rPr lang="es-ES" altLang="es-MX" sz="1700" dirty="0" err="1" smtClean="0">
                <a:latin typeface="Soberana Sans Light" panose="02000000000000000000" pitchFamily="50" charset="0"/>
              </a:rPr>
              <a:t>could</a:t>
            </a:r>
            <a:r>
              <a:rPr lang="es-ES" altLang="es-MX" sz="1700" dirty="0" smtClean="0">
                <a:latin typeface="Soberana Sans Light" panose="02000000000000000000" pitchFamily="50" charset="0"/>
              </a:rPr>
              <a:t> </a:t>
            </a:r>
            <a:r>
              <a:rPr lang="es-ES" altLang="es-MX" sz="1700" dirty="0" err="1" smtClean="0">
                <a:latin typeface="Soberana Sans Light" panose="02000000000000000000" pitchFamily="50" charset="0"/>
              </a:rPr>
              <a:t>also</a:t>
            </a:r>
            <a:r>
              <a:rPr lang="es-ES" altLang="es-MX" sz="1700" dirty="0" smtClean="0">
                <a:latin typeface="Soberana Sans Light" panose="02000000000000000000" pitchFamily="50" charset="0"/>
              </a:rPr>
              <a:t> </a:t>
            </a:r>
            <a:r>
              <a:rPr lang="es-ES" altLang="es-MX" sz="1700" dirty="0" err="1" smtClean="0">
                <a:latin typeface="Soberana Sans Light" panose="02000000000000000000" pitchFamily="50" charset="0"/>
              </a:rPr>
              <a:t>benefit</a:t>
            </a:r>
            <a:r>
              <a:rPr lang="es-ES" altLang="es-MX" sz="1700" dirty="0" smtClean="0">
                <a:latin typeface="Soberana Sans Light" panose="02000000000000000000" pitchFamily="50" charset="0"/>
              </a:rPr>
              <a:t> </a:t>
            </a:r>
            <a:r>
              <a:rPr lang="es-ES" altLang="es-MX" sz="1700" dirty="0" err="1" smtClean="0">
                <a:latin typeface="Soberana Sans Light" panose="02000000000000000000" pitchFamily="50" charset="0"/>
              </a:rPr>
              <a:t>some</a:t>
            </a:r>
            <a:r>
              <a:rPr lang="es-ES" altLang="es-MX" sz="1700" dirty="0" smtClean="0">
                <a:latin typeface="Soberana Sans Light" panose="02000000000000000000" pitchFamily="50" charset="0"/>
              </a:rPr>
              <a:t> </a:t>
            </a:r>
            <a:r>
              <a:rPr lang="es-ES" altLang="es-MX" sz="1700" b="1" dirty="0" smtClean="0">
                <a:latin typeface="Soberana Sans Light" panose="02000000000000000000" pitchFamily="50" charset="0"/>
              </a:rPr>
              <a:t>LAC </a:t>
            </a:r>
            <a:r>
              <a:rPr lang="es-ES" altLang="es-MX" sz="1700" b="1" dirty="0" err="1" smtClean="0">
                <a:latin typeface="Soberana Sans Light" panose="02000000000000000000" pitchFamily="50" charset="0"/>
              </a:rPr>
              <a:t>countries</a:t>
            </a:r>
            <a:r>
              <a:rPr lang="es-ES" altLang="es-MX" sz="1700" dirty="0" smtClean="0">
                <a:latin typeface="Soberana Sans Light" panose="02000000000000000000" pitchFamily="50" charset="0"/>
              </a:rPr>
              <a:t>.</a:t>
            </a:r>
          </a:p>
        </p:txBody>
      </p:sp>
      <p:graphicFrame>
        <p:nvGraphicFramePr>
          <p:cNvPr id="2" name="Diagrama 1"/>
          <p:cNvGraphicFramePr/>
          <p:nvPr>
            <p:extLst/>
          </p:nvPr>
        </p:nvGraphicFramePr>
        <p:xfrm>
          <a:off x="3898290" y="218122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lecha abajo 2"/>
          <p:cNvSpPr/>
          <p:nvPr/>
        </p:nvSpPr>
        <p:spPr>
          <a:xfrm rot="2405050">
            <a:off x="7783469" y="1797827"/>
            <a:ext cx="303267" cy="61836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49728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31 Imagen" descr="mail_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85938"/>
            <a:ext cx="3251200" cy="32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28 Rectángulo"/>
          <p:cNvSpPr>
            <a:spLocks noChangeArrowheads="1"/>
          </p:cNvSpPr>
          <p:nvPr/>
        </p:nvSpPr>
        <p:spPr bwMode="auto">
          <a:xfrm>
            <a:off x="2843213" y="4592638"/>
            <a:ext cx="35004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MX" sz="2400" b="1">
                <a:latin typeface="Soberana Sans Light" panose="02000000000000000000" pitchFamily="50" charset="0"/>
              </a:rPr>
              <a:t>www.conuee.gob.mx</a:t>
            </a:r>
          </a:p>
        </p:txBody>
      </p:sp>
      <p:sp>
        <p:nvSpPr>
          <p:cNvPr id="23557" name="28 Rectángulo"/>
          <p:cNvSpPr>
            <a:spLocks noChangeArrowheads="1"/>
          </p:cNvSpPr>
          <p:nvPr/>
        </p:nvSpPr>
        <p:spPr bwMode="auto">
          <a:xfrm>
            <a:off x="2916238" y="2879725"/>
            <a:ext cx="61436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n-US" sz="2800" dirty="0">
                <a:latin typeface="Soberana Sans Light" panose="02000000000000000000" pitchFamily="50" charset="0"/>
              </a:rPr>
              <a:t>(+52 55) 3000 1000 </a:t>
            </a:r>
            <a:r>
              <a:rPr lang="es-ES" altLang="en-US" sz="2800" dirty="0" smtClean="0">
                <a:latin typeface="Soberana Sans Light" panose="02000000000000000000" pitchFamily="50" charset="0"/>
              </a:rPr>
              <a:t>(1035)</a:t>
            </a:r>
            <a:endParaRPr lang="es-ES" altLang="en-US" sz="2800" dirty="0">
              <a:latin typeface="Soberana Sans Light" panose="02000000000000000000" pitchFamily="50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n-US" sz="2800" dirty="0">
                <a:latin typeface="Soberana Sans Light" panose="02000000000000000000" pitchFamily="50" charset="0"/>
              </a:rPr>
              <a:t>e</a:t>
            </a:r>
            <a:r>
              <a:rPr lang="es-ES" altLang="en-US" sz="2800" dirty="0" smtClean="0">
                <a:latin typeface="Soberana Sans Light" panose="02000000000000000000" pitchFamily="50" charset="0"/>
              </a:rPr>
              <a:t>duardo.ramos@conuee.gob.mx</a:t>
            </a:r>
            <a:endParaRPr lang="es-ES" altLang="en-US" sz="2800" dirty="0">
              <a:latin typeface="Soberana Sans Light" panose="02000000000000000000" pitchFamily="50" charset="0"/>
            </a:endParaRPr>
          </a:p>
        </p:txBody>
      </p:sp>
      <p:grpSp>
        <p:nvGrpSpPr>
          <p:cNvPr id="23558" name="Grupo 6"/>
          <p:cNvGrpSpPr>
            <a:grpSpLocks/>
          </p:cNvGrpSpPr>
          <p:nvPr/>
        </p:nvGrpSpPr>
        <p:grpSpPr bwMode="auto">
          <a:xfrm>
            <a:off x="3203575" y="5229225"/>
            <a:ext cx="2724150" cy="461963"/>
            <a:chOff x="3074411" y="5290332"/>
            <a:chExt cx="2723327" cy="461665"/>
          </a:xfrm>
        </p:grpSpPr>
        <p:sp>
          <p:nvSpPr>
            <p:cNvPr id="23562" name="Rectángulo 1"/>
            <p:cNvSpPr>
              <a:spLocks noChangeArrowheads="1"/>
            </p:cNvSpPr>
            <p:nvPr/>
          </p:nvSpPr>
          <p:spPr bwMode="auto">
            <a:xfrm>
              <a:off x="3405480" y="5290332"/>
              <a:ext cx="23922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MX" altLang="en-US" sz="2400" b="1">
                  <a:latin typeface="Soberana Sans Light" panose="02000000000000000000" pitchFamily="50" charset="0"/>
                </a:rPr>
                <a:t>@CONUEE_mx</a:t>
              </a:r>
              <a:endParaRPr lang="es-ES" altLang="en-US" sz="2400" b="1">
                <a:latin typeface="Soberana Sans Light" panose="02000000000000000000" pitchFamily="50" charset="0"/>
              </a:endParaRPr>
            </a:p>
          </p:txBody>
        </p:sp>
        <p:pic>
          <p:nvPicPr>
            <p:cNvPr id="23563" name="Imagen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198" t="18137" r="15521" b="16992"/>
            <a:stretch>
              <a:fillRect/>
            </a:stretch>
          </p:blipFill>
          <p:spPr bwMode="auto">
            <a:xfrm>
              <a:off x="3074411" y="5355011"/>
              <a:ext cx="360000" cy="332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3559" name="Grupo 5"/>
          <p:cNvGrpSpPr>
            <a:grpSpLocks/>
          </p:cNvGrpSpPr>
          <p:nvPr/>
        </p:nvGrpSpPr>
        <p:grpSpPr bwMode="auto">
          <a:xfrm>
            <a:off x="2501900" y="5848350"/>
            <a:ext cx="4086225" cy="460375"/>
            <a:chOff x="2392350" y="5847655"/>
            <a:chExt cx="4086952" cy="461665"/>
          </a:xfrm>
        </p:grpSpPr>
        <p:sp>
          <p:nvSpPr>
            <p:cNvPr id="23560" name="Rectángulo 3"/>
            <p:cNvSpPr>
              <a:spLocks noChangeArrowheads="1"/>
            </p:cNvSpPr>
            <p:nvPr/>
          </p:nvSpPr>
          <p:spPr bwMode="auto">
            <a:xfrm>
              <a:off x="2723915" y="5847655"/>
              <a:ext cx="37553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MX" altLang="es-MX" sz="2400" b="1">
                  <a:latin typeface="Soberana Sans Light" panose="02000000000000000000" pitchFamily="50" charset="0"/>
                </a:rPr>
                <a:t>facebook.com/CONUEE</a:t>
              </a:r>
            </a:p>
          </p:txBody>
        </p:sp>
        <p:pic>
          <p:nvPicPr>
            <p:cNvPr id="23561" name="Imagen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2350" y="5898487"/>
              <a:ext cx="36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6495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14 Grupo"/>
          <p:cNvGrpSpPr>
            <a:grpSpLocks/>
          </p:cNvGrpSpPr>
          <p:nvPr/>
        </p:nvGrpSpPr>
        <p:grpSpPr bwMode="auto">
          <a:xfrm>
            <a:off x="525025" y="1069972"/>
            <a:ext cx="7781925" cy="1791260"/>
            <a:chOff x="1512405" y="2971509"/>
            <a:chExt cx="7782440" cy="1792978"/>
          </a:xfrm>
        </p:grpSpPr>
        <p:sp>
          <p:nvSpPr>
            <p:cNvPr id="25" name="7 Rectángulo"/>
            <p:cNvSpPr>
              <a:spLocks noChangeArrowheads="1"/>
            </p:cNvSpPr>
            <p:nvPr/>
          </p:nvSpPr>
          <p:spPr bwMode="auto">
            <a:xfrm>
              <a:off x="1839458" y="2971509"/>
              <a:ext cx="7455387" cy="1792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buFontTx/>
                <a:buNone/>
              </a:pPr>
              <a:r>
                <a:rPr lang="es-ES" altLang="es-MX" sz="2400" dirty="0" smtClean="0">
                  <a:latin typeface="Soberana Sans Light" panose="02000000000000000000" pitchFamily="50" charset="0"/>
                </a:rPr>
                <a:t>What is Conuee?</a:t>
              </a:r>
            </a:p>
            <a:p>
              <a:pPr algn="just" eaLnBrk="1" hangingPunct="1">
                <a:buFontTx/>
                <a:buNone/>
              </a:pPr>
              <a:endParaRPr lang="es-ES" altLang="es-MX" sz="2400" dirty="0">
                <a:latin typeface="Soberana Sans Light" panose="02000000000000000000" pitchFamily="50" charset="0"/>
              </a:endParaRPr>
            </a:p>
            <a:p>
              <a:pPr algn="just" eaLnBrk="1" hangingPunct="1">
                <a:buFontTx/>
                <a:buNone/>
              </a:pPr>
              <a:endParaRPr lang="es-ES" altLang="es-MX" sz="2400" dirty="0" smtClean="0">
                <a:latin typeface="Soberana Sans Light" panose="02000000000000000000" pitchFamily="50" charset="0"/>
              </a:endParaRPr>
            </a:p>
            <a:p>
              <a:pPr algn="just" eaLnBrk="1" hangingPunct="1">
                <a:buFontTx/>
                <a:buNone/>
              </a:pPr>
              <a:endParaRPr lang="es-ES" altLang="es-MX" sz="2400" dirty="0">
                <a:latin typeface="Soberana Sans Light" panose="02000000000000000000" pitchFamily="50" charset="0"/>
              </a:endParaRPr>
            </a:p>
          </p:txBody>
        </p:sp>
        <p:pic>
          <p:nvPicPr>
            <p:cNvPr id="26" name="15 Imagen" descr="ip_icon_02_Down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1512521" y="3061482"/>
              <a:ext cx="356933" cy="357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2" name="14 Grupo"/>
          <p:cNvGrpSpPr>
            <a:grpSpLocks/>
          </p:cNvGrpSpPr>
          <p:nvPr/>
        </p:nvGrpSpPr>
        <p:grpSpPr bwMode="auto">
          <a:xfrm>
            <a:off x="525025" y="1814881"/>
            <a:ext cx="7527925" cy="568325"/>
            <a:chOff x="1790034" y="2469408"/>
            <a:chExt cx="7528136" cy="569027"/>
          </a:xfrm>
        </p:grpSpPr>
        <p:sp>
          <p:nvSpPr>
            <p:cNvPr id="33" name="7 Rectángulo"/>
            <p:cNvSpPr>
              <a:spLocks noChangeArrowheads="1"/>
            </p:cNvSpPr>
            <p:nvPr/>
          </p:nvSpPr>
          <p:spPr bwMode="auto">
            <a:xfrm>
              <a:off x="1790034" y="2577107"/>
              <a:ext cx="7528136" cy="461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FontTx/>
                <a:buNone/>
              </a:pPr>
              <a:endParaRPr lang="es-ES" altLang="es-MX" sz="2400">
                <a:latin typeface="Soberana Sans Light" panose="02000000000000000000" pitchFamily="50" charset="0"/>
              </a:endParaRPr>
            </a:p>
          </p:txBody>
        </p:sp>
        <p:pic>
          <p:nvPicPr>
            <p:cNvPr id="34" name="15 Imagen" descr="ip_icon_02_Down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2340473" y="2469323"/>
              <a:ext cx="263829" cy="263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6" name="CuadroTexto 1"/>
          <p:cNvSpPr txBox="1">
            <a:spLocks noChangeArrowheads="1"/>
          </p:cNvSpPr>
          <p:nvPr/>
        </p:nvSpPr>
        <p:spPr bwMode="auto">
          <a:xfrm>
            <a:off x="1398535" y="1639923"/>
            <a:ext cx="69707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s-MX" sz="2400" dirty="0" smtClean="0">
                <a:latin typeface="Soberana Sans Light" panose="02000000000000000000" pitchFamily="50" charset="0"/>
              </a:rPr>
              <a:t>Ministry of Energy´s </a:t>
            </a:r>
            <a:r>
              <a:rPr lang="en-US" altLang="es-MX" sz="2400" b="1" dirty="0" smtClean="0">
                <a:latin typeface="Soberana Sans Light" panose="02000000000000000000" pitchFamily="50" charset="0"/>
              </a:rPr>
              <a:t>technical </a:t>
            </a:r>
            <a:r>
              <a:rPr lang="en-US" altLang="es-MX" sz="2400" b="1" dirty="0">
                <a:latin typeface="Soberana Sans Light" panose="02000000000000000000" pitchFamily="50" charset="0"/>
              </a:rPr>
              <a:t>branch </a:t>
            </a:r>
            <a:r>
              <a:rPr lang="en-US" altLang="es-MX" sz="2400" dirty="0">
                <a:latin typeface="Soberana Sans Light" panose="02000000000000000000" pitchFamily="50" charset="0"/>
              </a:rPr>
              <a:t>on energy </a:t>
            </a:r>
            <a:r>
              <a:rPr lang="en-US" altLang="es-MX" sz="2400" dirty="0" smtClean="0">
                <a:latin typeface="Soberana Sans Light" panose="02000000000000000000" pitchFamily="50" charset="0"/>
              </a:rPr>
              <a:t>efficiency.</a:t>
            </a:r>
            <a:endParaRPr lang="es-MX" altLang="es-MX" sz="2400" dirty="0">
              <a:latin typeface="Soberana Sans Light" panose="02000000000000000000" pitchFamily="50" charset="0"/>
            </a:endParaRPr>
          </a:p>
        </p:txBody>
      </p:sp>
      <p:grpSp>
        <p:nvGrpSpPr>
          <p:cNvPr id="37" name="14 Grupo"/>
          <p:cNvGrpSpPr>
            <a:grpSpLocks/>
          </p:cNvGrpSpPr>
          <p:nvPr/>
        </p:nvGrpSpPr>
        <p:grpSpPr bwMode="auto">
          <a:xfrm>
            <a:off x="546226" y="2723365"/>
            <a:ext cx="7527925" cy="596661"/>
            <a:chOff x="1790034" y="2441037"/>
            <a:chExt cx="7528136" cy="597398"/>
          </a:xfrm>
        </p:grpSpPr>
        <p:sp>
          <p:nvSpPr>
            <p:cNvPr id="38" name="7 Rectángulo"/>
            <p:cNvSpPr>
              <a:spLocks noChangeArrowheads="1"/>
            </p:cNvSpPr>
            <p:nvPr/>
          </p:nvSpPr>
          <p:spPr bwMode="auto">
            <a:xfrm>
              <a:off x="1790034" y="2577107"/>
              <a:ext cx="7528136" cy="461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FontTx/>
                <a:buNone/>
              </a:pPr>
              <a:endParaRPr lang="es-ES" altLang="es-MX" sz="2400">
                <a:latin typeface="Soberana Sans Light" panose="02000000000000000000" pitchFamily="50" charset="0"/>
              </a:endParaRPr>
            </a:p>
          </p:txBody>
        </p:sp>
        <p:pic>
          <p:nvPicPr>
            <p:cNvPr id="39" name="15 Imagen" descr="ip_icon_02_Down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2316266" y="2440952"/>
              <a:ext cx="263829" cy="263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0" name="CuadroTexto 1"/>
          <p:cNvSpPr txBox="1">
            <a:spLocks noChangeArrowheads="1"/>
          </p:cNvSpPr>
          <p:nvPr/>
        </p:nvSpPr>
        <p:spPr bwMode="auto">
          <a:xfrm>
            <a:off x="1336294" y="2554898"/>
            <a:ext cx="69707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s-MX" sz="2400" dirty="0" smtClean="0">
                <a:latin typeface="Soberana Sans Light" panose="02000000000000000000" pitchFamily="50" charset="0"/>
              </a:rPr>
              <a:t>It </a:t>
            </a:r>
            <a:r>
              <a:rPr lang="en-US" altLang="es-MX" sz="2400" dirty="0">
                <a:latin typeface="Soberana Sans Light" panose="02000000000000000000" pitchFamily="50" charset="0"/>
              </a:rPr>
              <a:t>promotes energy efficiency in </a:t>
            </a:r>
            <a:r>
              <a:rPr lang="en-US" altLang="es-MX" sz="2400" b="1" dirty="0">
                <a:latin typeface="Soberana Sans Light" panose="02000000000000000000" pitchFamily="50" charset="0"/>
              </a:rPr>
              <a:t>economic and social sectors </a:t>
            </a:r>
            <a:r>
              <a:rPr lang="en-US" altLang="es-MX" sz="2400" dirty="0">
                <a:latin typeface="Soberana Sans Light" panose="02000000000000000000" pitchFamily="50" charset="0"/>
              </a:rPr>
              <a:t>and serves as technical body regarding sustainable use of </a:t>
            </a:r>
            <a:r>
              <a:rPr lang="en-US" altLang="es-MX" sz="2400" dirty="0" smtClean="0">
                <a:latin typeface="Soberana Sans Light" panose="02000000000000000000" pitchFamily="50" charset="0"/>
              </a:rPr>
              <a:t>energy.</a:t>
            </a:r>
            <a:endParaRPr lang="es-MX" altLang="es-MX" sz="2400" dirty="0">
              <a:latin typeface="Soberana Sans Light" panose="02000000000000000000" pitchFamily="50" charset="0"/>
            </a:endParaRPr>
          </a:p>
        </p:txBody>
      </p:sp>
      <p:grpSp>
        <p:nvGrpSpPr>
          <p:cNvPr id="63" name="14 Grupo"/>
          <p:cNvGrpSpPr>
            <a:grpSpLocks/>
          </p:cNvGrpSpPr>
          <p:nvPr/>
        </p:nvGrpSpPr>
        <p:grpSpPr bwMode="auto">
          <a:xfrm>
            <a:off x="583804" y="3923270"/>
            <a:ext cx="7781925" cy="904863"/>
            <a:chOff x="1462297" y="2971509"/>
            <a:chExt cx="7782440" cy="905731"/>
          </a:xfrm>
        </p:grpSpPr>
        <p:sp>
          <p:nvSpPr>
            <p:cNvPr id="64" name="7 Rectángulo"/>
            <p:cNvSpPr>
              <a:spLocks noChangeArrowheads="1"/>
            </p:cNvSpPr>
            <p:nvPr/>
          </p:nvSpPr>
          <p:spPr bwMode="auto">
            <a:xfrm>
              <a:off x="1789350" y="2971509"/>
              <a:ext cx="7455387" cy="905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buFontTx/>
                <a:buNone/>
              </a:pPr>
              <a:r>
                <a:rPr lang="es-ES" altLang="es-MX" sz="2400" dirty="0" smtClean="0">
                  <a:latin typeface="Soberana Sans Light" panose="02000000000000000000" pitchFamily="50" charset="0"/>
                </a:rPr>
                <a:t>Conuee´s focus to achieve EE:</a:t>
              </a:r>
            </a:p>
            <a:p>
              <a:pPr algn="just" eaLnBrk="1" hangingPunct="1">
                <a:buFontTx/>
                <a:buNone/>
              </a:pPr>
              <a:endParaRPr lang="es-ES" altLang="es-MX" sz="2400" dirty="0">
                <a:latin typeface="Soberana Sans Light" panose="02000000000000000000" pitchFamily="50" charset="0"/>
              </a:endParaRPr>
            </a:p>
          </p:txBody>
        </p:sp>
        <p:pic>
          <p:nvPicPr>
            <p:cNvPr id="65" name="15 Imagen" descr="ip_icon_02_Down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462413" y="3061482"/>
              <a:ext cx="356933" cy="357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6" name="14 Grupo"/>
          <p:cNvGrpSpPr>
            <a:grpSpLocks/>
          </p:cNvGrpSpPr>
          <p:nvPr/>
        </p:nvGrpSpPr>
        <p:grpSpPr bwMode="auto">
          <a:xfrm>
            <a:off x="521173" y="4574265"/>
            <a:ext cx="7527925" cy="568325"/>
            <a:chOff x="1790034" y="2469408"/>
            <a:chExt cx="7528136" cy="569027"/>
          </a:xfrm>
        </p:grpSpPr>
        <p:sp>
          <p:nvSpPr>
            <p:cNvPr id="67" name="7 Rectángulo"/>
            <p:cNvSpPr>
              <a:spLocks noChangeArrowheads="1"/>
            </p:cNvSpPr>
            <p:nvPr/>
          </p:nvSpPr>
          <p:spPr bwMode="auto">
            <a:xfrm>
              <a:off x="1790034" y="2577107"/>
              <a:ext cx="7528136" cy="461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FontTx/>
                <a:buNone/>
              </a:pPr>
              <a:endParaRPr lang="es-ES" altLang="es-MX" sz="2400">
                <a:latin typeface="Soberana Sans Light" panose="02000000000000000000" pitchFamily="50" charset="0"/>
              </a:endParaRPr>
            </a:p>
          </p:txBody>
        </p:sp>
        <p:pic>
          <p:nvPicPr>
            <p:cNvPr id="68" name="15 Imagen" descr="ip_icon_02_Down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2340473" y="2469323"/>
              <a:ext cx="263829" cy="263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9" name="CuadroTexto 1"/>
          <p:cNvSpPr txBox="1">
            <a:spLocks noChangeArrowheads="1"/>
          </p:cNvSpPr>
          <p:nvPr/>
        </p:nvSpPr>
        <p:spPr bwMode="auto">
          <a:xfrm>
            <a:off x="1361346" y="4403497"/>
            <a:ext cx="69707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s-MX" sz="2400" dirty="0" smtClean="0">
                <a:latin typeface="Soberana Sans Light" panose="02000000000000000000" pitchFamily="50" charset="0"/>
              </a:rPr>
              <a:t>Promotion of </a:t>
            </a:r>
            <a:r>
              <a:rPr lang="en-US" altLang="es-MX" sz="2400" b="1" dirty="0" smtClean="0">
                <a:latin typeface="Soberana Sans Light" panose="02000000000000000000" pitchFamily="50" charset="0"/>
              </a:rPr>
              <a:t>best practices</a:t>
            </a:r>
            <a:r>
              <a:rPr lang="en-US" altLang="es-MX" sz="2400" dirty="0" smtClean="0">
                <a:latin typeface="Soberana Sans Light" panose="02000000000000000000" pitchFamily="50" charset="0"/>
              </a:rPr>
              <a:t>: media campaigns, development of curricula for schools…</a:t>
            </a:r>
            <a:endParaRPr lang="es-MX" altLang="es-MX" sz="2400" dirty="0">
              <a:latin typeface="Soberana Sans Light" panose="02000000000000000000" pitchFamily="50" charset="0"/>
            </a:endParaRPr>
          </a:p>
        </p:txBody>
      </p:sp>
      <p:grpSp>
        <p:nvGrpSpPr>
          <p:cNvPr id="70" name="14 Grupo"/>
          <p:cNvGrpSpPr>
            <a:grpSpLocks/>
          </p:cNvGrpSpPr>
          <p:nvPr/>
        </p:nvGrpSpPr>
        <p:grpSpPr bwMode="auto">
          <a:xfrm>
            <a:off x="621382" y="5589737"/>
            <a:ext cx="7527925" cy="1046683"/>
            <a:chOff x="1790034" y="1990459"/>
            <a:chExt cx="7528136" cy="1047976"/>
          </a:xfrm>
        </p:grpSpPr>
        <p:sp>
          <p:nvSpPr>
            <p:cNvPr id="71" name="7 Rectángulo"/>
            <p:cNvSpPr>
              <a:spLocks noChangeArrowheads="1"/>
            </p:cNvSpPr>
            <p:nvPr/>
          </p:nvSpPr>
          <p:spPr bwMode="auto">
            <a:xfrm>
              <a:off x="1790034" y="2577107"/>
              <a:ext cx="7528136" cy="461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FontTx/>
                <a:buNone/>
              </a:pPr>
              <a:endParaRPr lang="es-ES" altLang="es-MX" sz="2400">
                <a:latin typeface="Soberana Sans Light" panose="02000000000000000000" pitchFamily="50" charset="0"/>
              </a:endParaRPr>
            </a:p>
          </p:txBody>
        </p:sp>
        <p:pic>
          <p:nvPicPr>
            <p:cNvPr id="72" name="15 Imagen" descr="ip_icon_02_Down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2253802" y="1990374"/>
              <a:ext cx="263829" cy="263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3" name="CuadroTexto 1"/>
          <p:cNvSpPr txBox="1">
            <a:spLocks noChangeArrowheads="1"/>
          </p:cNvSpPr>
          <p:nvPr/>
        </p:nvSpPr>
        <p:spPr bwMode="auto">
          <a:xfrm>
            <a:off x="1361290" y="5423572"/>
            <a:ext cx="69707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s-MX" sz="2400" b="1" dirty="0" smtClean="0">
                <a:latin typeface="Soberana Sans Light" panose="02000000000000000000" pitchFamily="50" charset="0"/>
              </a:rPr>
              <a:t>Technological replacement</a:t>
            </a:r>
            <a:r>
              <a:rPr lang="en-US" altLang="es-MX" sz="2400" dirty="0" smtClean="0">
                <a:latin typeface="Soberana Sans Light" panose="02000000000000000000" pitchFamily="50" charset="0"/>
              </a:rPr>
              <a:t>: standardization program, financial schemes, street lighting replacement, solar water heating program…</a:t>
            </a:r>
            <a:endParaRPr lang="es-MX" altLang="es-MX" sz="2400" dirty="0">
              <a:latin typeface="Soberana Sans Ligh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5883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3" name="23 Grupo"/>
          <p:cNvGrpSpPr>
            <a:grpSpLocks/>
          </p:cNvGrpSpPr>
          <p:nvPr/>
        </p:nvGrpSpPr>
        <p:grpSpPr bwMode="auto">
          <a:xfrm>
            <a:off x="2434682" y="2054225"/>
            <a:ext cx="4391025" cy="4679950"/>
            <a:chOff x="4034971" y="855824"/>
            <a:chExt cx="4630056" cy="5087775"/>
          </a:xfrm>
        </p:grpSpPr>
        <p:pic>
          <p:nvPicPr>
            <p:cNvPr id="10245" name="22 Imagen" descr="Anonymous_Architetto_--_Cubo_verde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4971" y="855824"/>
              <a:ext cx="4496322" cy="5087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6" name="6 Rectángulo"/>
            <p:cNvSpPr>
              <a:spLocks noChangeArrowheads="1"/>
            </p:cNvSpPr>
            <p:nvPr/>
          </p:nvSpPr>
          <p:spPr bwMode="auto">
            <a:xfrm>
              <a:off x="4775200" y="2057144"/>
              <a:ext cx="31931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MX" sz="1800" b="1" dirty="0">
                  <a:solidFill>
                    <a:schemeClr val="bg1"/>
                  </a:solidFill>
                  <a:latin typeface="Soberana Sans Light" panose="02000000000000000000" pitchFamily="50" charset="0"/>
                </a:rPr>
                <a:t>   PROGRAMS BY SECTOR</a:t>
              </a:r>
            </a:p>
          </p:txBody>
        </p:sp>
        <p:sp>
          <p:nvSpPr>
            <p:cNvPr id="10247" name="9 Rectángulo"/>
            <p:cNvSpPr>
              <a:spLocks noChangeArrowheads="1"/>
            </p:cNvSpPr>
            <p:nvPr/>
          </p:nvSpPr>
          <p:spPr bwMode="auto">
            <a:xfrm>
              <a:off x="4415038" y="3641149"/>
              <a:ext cx="1945068" cy="1003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MX" sz="1800" b="1" dirty="0" smtClean="0">
                  <a:solidFill>
                    <a:schemeClr val="bg1"/>
                  </a:solidFill>
                  <a:latin typeface="Soberana Sans Light" panose="02000000000000000000" pitchFamily="50" charset="0"/>
                </a:rPr>
                <a:t>CROSS- </a:t>
              </a:r>
              <a:r>
                <a:rPr lang="es-ES" altLang="es-MX" sz="1800" b="1" dirty="0">
                  <a:solidFill>
                    <a:schemeClr val="bg1"/>
                  </a:solidFill>
                  <a:latin typeface="Soberana Sans Light" panose="02000000000000000000" pitchFamily="50" charset="0"/>
                </a:rPr>
                <a:t>CUTTING PROGRAMS</a:t>
              </a:r>
            </a:p>
          </p:txBody>
        </p:sp>
        <p:sp>
          <p:nvSpPr>
            <p:cNvPr id="10248" name="14 Rectángulo"/>
            <p:cNvSpPr>
              <a:spLocks noChangeArrowheads="1"/>
            </p:cNvSpPr>
            <p:nvPr/>
          </p:nvSpPr>
          <p:spPr bwMode="auto">
            <a:xfrm>
              <a:off x="6764418" y="3740219"/>
              <a:ext cx="1900609" cy="641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MX" sz="1800" b="1" dirty="0">
                  <a:solidFill>
                    <a:schemeClr val="bg1"/>
                  </a:solidFill>
                  <a:latin typeface="Soberana Sans Light" panose="02000000000000000000" pitchFamily="50" charset="0"/>
                </a:rPr>
                <a:t>SUPPORT PROGRAMS</a:t>
              </a:r>
            </a:p>
          </p:txBody>
        </p:sp>
      </p:grpSp>
      <p:sp>
        <p:nvSpPr>
          <p:cNvPr id="10244" name="12 Rectángulo"/>
          <p:cNvSpPr>
            <a:spLocks noChangeArrowheads="1"/>
          </p:cNvSpPr>
          <p:nvPr/>
        </p:nvSpPr>
        <p:spPr bwMode="auto">
          <a:xfrm>
            <a:off x="681038" y="1495425"/>
            <a:ext cx="7780337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34950" indent="-2349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s-ES" altLang="es-MX" sz="2800" b="1" dirty="0">
                <a:solidFill>
                  <a:srgbClr val="1C650B"/>
                </a:solidFill>
                <a:latin typeface="Soberana Sans Light" panose="02000000000000000000" pitchFamily="50" charset="0"/>
              </a:rPr>
              <a:t>Conuee’s programs</a:t>
            </a:r>
          </a:p>
        </p:txBody>
      </p:sp>
    </p:spTree>
    <p:extLst>
      <p:ext uri="{BB962C8B-B14F-4D97-AF65-F5344CB8AC3E}">
        <p14:creationId xmlns:p14="http://schemas.microsoft.com/office/powerpoint/2010/main" val="7914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25593394"/>
              </p:ext>
            </p:extLst>
          </p:nvPr>
        </p:nvGraphicFramePr>
        <p:xfrm>
          <a:off x="492654" y="1174778"/>
          <a:ext cx="8161867" cy="5581555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420813"/>
                <a:gridCol w="6741054"/>
              </a:tblGrid>
              <a:tr h="2864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Sector</a:t>
                      </a:r>
                      <a:endParaRPr lang="es-MX" sz="1500" dirty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Main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Programs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/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Activities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for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2015</a:t>
                      </a:r>
                      <a:endParaRPr lang="es-MX" sz="1500" dirty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</a:tr>
              <a:tr h="1765048">
                <a:tc>
                  <a:txBody>
                    <a:bodyPr/>
                    <a:lstStyle/>
                    <a:p>
                      <a:pPr marL="0" lv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500" u="none" dirty="0" smtClean="0">
                          <a:latin typeface="Soberana Sans Light" panose="02000000000000000000" pitchFamily="50" charset="0"/>
                        </a:rPr>
                        <a:t>Federal </a:t>
                      </a:r>
                      <a:r>
                        <a:rPr lang="es-MX" sz="1500" u="none" dirty="0" err="1" smtClean="0">
                          <a:latin typeface="Soberana Sans Light" panose="02000000000000000000" pitchFamily="50" charset="0"/>
                        </a:rPr>
                        <a:t>Government</a:t>
                      </a:r>
                      <a:r>
                        <a:rPr lang="es-MX" sz="1500" u="none" dirty="0" smtClean="0">
                          <a:latin typeface="Soberana Sans Light" panose="02000000000000000000" pitchFamily="50" charset="0"/>
                        </a:rPr>
                        <a:t> Buildings</a:t>
                      </a:r>
                      <a:endParaRPr lang="es-MX" sz="1500" b="1" u="none" dirty="0" smtClean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  <a:tc>
                  <a:txBody>
                    <a:bodyPr/>
                    <a:lstStyle/>
                    <a:p>
                      <a:pPr marL="171450" lvl="1" indent="-1714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Enforcement of the 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Energy Efficiency Guidelines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171450" lvl="1" indent="-1714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Pilot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projects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through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the 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ESCO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scheme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1714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Financial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schemes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to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upgrade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federal buildings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and industrial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facilities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.</a:t>
                      </a:r>
                      <a:endParaRPr lang="es-MX" sz="1500" dirty="0" smtClean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</a:tr>
              <a:tr h="23876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500" u="none" dirty="0" err="1" smtClean="0">
                          <a:latin typeface="Soberana Sans Light" panose="02000000000000000000" pitchFamily="50" charset="0"/>
                        </a:rPr>
                        <a:t>States</a:t>
                      </a:r>
                      <a:r>
                        <a:rPr lang="es-MX" sz="1500" u="none" dirty="0" smtClean="0">
                          <a:latin typeface="Soberana Sans Light" panose="02000000000000000000" pitchFamily="50" charset="0"/>
                        </a:rPr>
                        <a:t> and </a:t>
                      </a:r>
                      <a:r>
                        <a:rPr lang="es-MX" sz="1500" u="none" dirty="0" err="1" smtClean="0">
                          <a:latin typeface="Soberana Sans Light" panose="02000000000000000000" pitchFamily="50" charset="0"/>
                        </a:rPr>
                        <a:t>Municipalities</a:t>
                      </a:r>
                      <a:endParaRPr lang="es-MX" sz="1500" u="none" dirty="0" smtClean="0">
                        <a:latin typeface="Soberana Sans Light" panose="02000000000000000000" pitchFamily="50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500" b="1" u="none" dirty="0" smtClean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  <a:tc>
                  <a:txBody>
                    <a:bodyPr/>
                    <a:lstStyle/>
                    <a:p>
                      <a:pPr marL="171450" lvl="1" indent="-1714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Street</a:t>
                      </a:r>
                      <a:r>
                        <a:rPr lang="es-MX" sz="1500" b="1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baseline="0" dirty="0" err="1" smtClean="0">
                          <a:latin typeface="Soberana Sans Light" panose="02000000000000000000" pitchFamily="50" charset="0"/>
                        </a:rPr>
                        <a:t>Lighting</a:t>
                      </a:r>
                      <a:r>
                        <a:rPr lang="es-MX" sz="1500" b="1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Replacement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Program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.</a:t>
                      </a:r>
                      <a:endParaRPr lang="es-MX" sz="1500" dirty="0" smtClean="0">
                        <a:latin typeface="Soberana Sans Light" panose="02000000000000000000" pitchFamily="50" charset="0"/>
                      </a:endParaRPr>
                    </a:p>
                    <a:p>
                      <a:pPr marL="171450" lvl="1" indent="-1714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Development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of a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Water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Pumping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Program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171450" lvl="1" indent="-1714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b="0" dirty="0" err="1" smtClean="0">
                          <a:latin typeface="Soberana Sans Light" panose="02000000000000000000" pitchFamily="50" charset="0"/>
                        </a:rPr>
                        <a:t>Promotion</a:t>
                      </a:r>
                      <a:r>
                        <a:rPr lang="es-MX" sz="1500" b="0" dirty="0" smtClean="0">
                          <a:latin typeface="Soberana Sans Light" panose="02000000000000000000" pitchFamily="50" charset="0"/>
                        </a:rPr>
                        <a:t> of EE </a:t>
                      </a:r>
                      <a:r>
                        <a:rPr lang="es-MX" sz="1500" b="0" dirty="0" err="1" smtClean="0">
                          <a:latin typeface="Soberana Sans Light" panose="02000000000000000000" pitchFamily="50" charset="0"/>
                        </a:rPr>
                        <a:t>requirements</a:t>
                      </a:r>
                      <a:r>
                        <a:rPr lang="es-MX" sz="1500" b="0" dirty="0" smtClean="0">
                          <a:latin typeface="Soberana Sans Light" panose="02000000000000000000" pitchFamily="50" charset="0"/>
                        </a:rPr>
                        <a:t> in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building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codes</a:t>
                      </a:r>
                      <a:r>
                        <a:rPr lang="es-MX" sz="1500" b="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171450" lvl="1" indent="-1714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Promotion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of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distributed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generation</a:t>
                      </a:r>
                      <a:endParaRPr lang="es-MX" sz="1500" dirty="0" smtClean="0">
                        <a:latin typeface="Soberana Sans Light" panose="02000000000000000000" pitchFamily="50" charset="0"/>
                      </a:endParaRPr>
                    </a:p>
                    <a:p>
                      <a:pPr marL="171450" lvl="1" indent="-1714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EMS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in commercial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buildings.</a:t>
                      </a:r>
                      <a:endParaRPr lang="es-MX" sz="1500" dirty="0" smtClean="0">
                        <a:latin typeface="Soberana Sans Light" panose="02000000000000000000" pitchFamily="50" charset="0"/>
                      </a:endParaRPr>
                    </a:p>
                    <a:p>
                      <a:pPr marL="171450" lvl="1" indent="-1714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Capacity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building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for 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local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officials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.</a:t>
                      </a:r>
                      <a:endParaRPr lang="es-MX" sz="1500" dirty="0" smtClean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</a:tr>
              <a:tr h="1142464">
                <a:tc>
                  <a:txBody>
                    <a:bodyPr/>
                    <a:lstStyle/>
                    <a:p>
                      <a:pPr marL="0" lv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500" u="none" dirty="0" err="1" smtClean="0">
                          <a:latin typeface="Soberana Sans Light" panose="02000000000000000000" pitchFamily="50" charset="0"/>
                        </a:rPr>
                        <a:t>State-owned</a:t>
                      </a:r>
                      <a:r>
                        <a:rPr lang="es-MX" sz="1500" u="none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u="none" dirty="0" err="1" smtClean="0">
                          <a:latin typeface="Soberana Sans Light" panose="02000000000000000000" pitchFamily="50" charset="0"/>
                        </a:rPr>
                        <a:t>Enterprises</a:t>
                      </a:r>
                      <a:endParaRPr lang="es-MX" sz="1500" b="1" u="none" dirty="0" smtClean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  <a:tc>
                  <a:txBody>
                    <a:bodyPr/>
                    <a:lstStyle/>
                    <a:p>
                      <a:pPr marL="171450" lvl="1" indent="-1714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Support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to 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CFE and PEMEX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industrial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facilities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171450" lvl="1" indent="-1714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Implementation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of 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EMS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</a:txBody>
                  <a:tcPr marL="51837" marR="51837" marT="25919" marB="25919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3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84579985"/>
              </p:ext>
            </p:extLst>
          </p:nvPr>
        </p:nvGraphicFramePr>
        <p:xfrm>
          <a:off x="492654" y="1604452"/>
          <a:ext cx="8161867" cy="4383112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454679"/>
                <a:gridCol w="6707188"/>
              </a:tblGrid>
              <a:tr h="21022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Sector</a:t>
                      </a:r>
                      <a:endParaRPr lang="es-MX" sz="1500" dirty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Main Programs/Activities for 2015</a:t>
                      </a:r>
                      <a:endParaRPr lang="es-MX" sz="1500" dirty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</a:tr>
              <a:tr h="311981">
                <a:tc>
                  <a:txBody>
                    <a:bodyPr/>
                    <a:lstStyle/>
                    <a:p>
                      <a:pPr marL="0" lvl="0" algn="l" defTabSz="691149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s-MX" sz="100" u="none" kern="1200" dirty="0" smtClean="0">
                        <a:solidFill>
                          <a:schemeClr val="tx1"/>
                        </a:solidFill>
                        <a:latin typeface="Soberana Sans Light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marL="0" lvl="0" algn="l" defTabSz="691149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500" u="none" kern="1200" dirty="0" err="1" smtClean="0">
                          <a:solidFill>
                            <a:schemeClr val="tx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Large</a:t>
                      </a:r>
                      <a:r>
                        <a:rPr lang="es-MX" sz="1500" u="none" kern="1200" dirty="0" smtClean="0">
                          <a:solidFill>
                            <a:schemeClr val="tx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 Energy </a:t>
                      </a:r>
                      <a:r>
                        <a:rPr lang="es-MX" sz="1500" u="none" kern="1200" dirty="0" err="1" smtClean="0">
                          <a:solidFill>
                            <a:schemeClr val="tx1"/>
                          </a:solidFill>
                          <a:latin typeface="Soberana Sans Light" panose="02000000000000000000" pitchFamily="50" charset="0"/>
                          <a:ea typeface="+mn-ea"/>
                          <a:cs typeface="+mn-cs"/>
                        </a:rPr>
                        <a:t>Users</a:t>
                      </a:r>
                      <a:endParaRPr lang="es-MX" sz="1500" u="none" kern="1200" dirty="0" smtClean="0">
                        <a:solidFill>
                          <a:schemeClr val="tx1"/>
                        </a:solidFill>
                        <a:latin typeface="Soberana Sans Light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marL="0" lvl="0" algn="l" defTabSz="691149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s-MX" sz="100" u="none" kern="1200" dirty="0" smtClean="0">
                        <a:solidFill>
                          <a:schemeClr val="tx1"/>
                        </a:solidFill>
                        <a:latin typeface="Soberana Sans Light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51837" marR="51837" marT="25919" marB="25919" anchor="ctr"/>
                </a:tc>
                <a:tc>
                  <a:txBody>
                    <a:bodyPr/>
                    <a:lstStyle/>
                    <a:p>
                      <a:pPr marL="171450" lvl="1" indent="-1714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Technical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support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and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capacity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building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to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implement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EMS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</a:txBody>
                  <a:tcPr marL="51837" marR="51837" marT="25919" marB="25919" anchor="ctr"/>
                </a:tc>
              </a:tr>
              <a:tr h="259184">
                <a:tc>
                  <a:txBody>
                    <a:bodyPr/>
                    <a:lstStyle/>
                    <a:p>
                      <a:pPr marL="0" lvl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500" b="0" u="none" dirty="0" err="1" smtClean="0">
                          <a:latin typeface="Soberana Sans Light" panose="02000000000000000000" pitchFamily="50" charset="0"/>
                        </a:rPr>
                        <a:t>Residential</a:t>
                      </a:r>
                      <a:r>
                        <a:rPr lang="es-MX" sz="1500" b="0" u="none" dirty="0" smtClean="0">
                          <a:latin typeface="Soberana Sans Light" panose="02000000000000000000" pitchFamily="50" charset="0"/>
                        </a:rPr>
                        <a:t> Sector</a:t>
                      </a:r>
                    </a:p>
                  </a:txBody>
                  <a:tcPr marL="51837" marR="51837" marT="25919" marB="25919" anchor="ctr"/>
                </a:tc>
                <a:tc>
                  <a:txBody>
                    <a:bodyPr/>
                    <a:lstStyle/>
                    <a:p>
                      <a:pPr marL="1714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s-MX" sz="100" dirty="0" smtClean="0">
                        <a:latin typeface="Soberana Sans Light" panose="02000000000000000000" pitchFamily="50" charset="0"/>
                      </a:endParaRPr>
                    </a:p>
                    <a:p>
                      <a:pPr marL="1714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Energy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saving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baseline="0" dirty="0" err="1" smtClean="0">
                          <a:latin typeface="Soberana Sans Light" panose="02000000000000000000" pitchFamily="50" charset="0"/>
                        </a:rPr>
                        <a:t>campains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in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households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1714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Promotion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of 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RE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generation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in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households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1714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500" b="1" i="0" dirty="0" err="1" smtClean="0">
                          <a:latin typeface="Soberana Sans Light" panose="02000000000000000000" pitchFamily="50" charset="0"/>
                        </a:rPr>
                        <a:t>Support</a:t>
                      </a:r>
                      <a:r>
                        <a:rPr lang="es-MX" sz="1500" b="1" i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i="0" dirty="0" err="1" smtClean="0">
                          <a:latin typeface="Soberana Sans Light" panose="02000000000000000000" pitchFamily="50" charset="0"/>
                        </a:rPr>
                        <a:t>national</a:t>
                      </a:r>
                      <a:r>
                        <a:rPr lang="es-MX" sz="1500" b="1" i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i="0" dirty="0" err="1" smtClean="0">
                          <a:latin typeface="Soberana Sans Light" panose="02000000000000000000" pitchFamily="50" charset="0"/>
                        </a:rPr>
                        <a:t>programs</a:t>
                      </a:r>
                      <a:r>
                        <a:rPr lang="es-MX" sz="1500" b="1" i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aimed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at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building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energy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efficient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households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500" dirty="0" smtClean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</a:tr>
              <a:tr h="420455">
                <a:tc>
                  <a:txBody>
                    <a:bodyPr/>
                    <a:lstStyle/>
                    <a:p>
                      <a:pPr marL="0" lvl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500" u="none" dirty="0" err="1" smtClean="0">
                          <a:latin typeface="Soberana Sans Light" panose="02000000000000000000" pitchFamily="50" charset="0"/>
                        </a:rPr>
                        <a:t>SMEs</a:t>
                      </a:r>
                      <a:endParaRPr lang="es-MX" sz="1500" b="1" u="none" dirty="0" smtClean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  <a:tc>
                  <a:txBody>
                    <a:bodyPr/>
                    <a:lstStyle/>
                    <a:p>
                      <a:pPr marL="1714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s-MX" sz="100" dirty="0" smtClean="0">
                        <a:latin typeface="Soberana Sans Light" panose="02000000000000000000" pitchFamily="50" charset="0"/>
                      </a:endParaRPr>
                    </a:p>
                    <a:p>
                      <a:pPr marL="1714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Development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of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financial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schemes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1714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Development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of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technical</a:t>
                      </a:r>
                      <a:r>
                        <a:rPr lang="es-MX" sz="1500" b="1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baseline="0" dirty="0" err="1" smtClean="0">
                          <a:latin typeface="Soberana Sans Light" panose="02000000000000000000" pitchFamily="50" charset="0"/>
                        </a:rPr>
                        <a:t>certainty</a:t>
                      </a:r>
                      <a:r>
                        <a:rPr lang="es-MX" sz="1500" b="1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schemes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to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facilitate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access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to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financing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500" dirty="0" smtClean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887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30947286"/>
              </p:ext>
            </p:extLst>
          </p:nvPr>
        </p:nvGraphicFramePr>
        <p:xfrm>
          <a:off x="561432" y="1067639"/>
          <a:ext cx="7874000" cy="5317439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455803"/>
                <a:gridCol w="6418197"/>
              </a:tblGrid>
              <a:tr h="35309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Program</a:t>
                      </a:r>
                      <a:endParaRPr lang="es-MX" sz="1500" dirty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Cross-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Cutting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Activity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for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2015</a:t>
                      </a:r>
                      <a:endParaRPr lang="es-MX" sz="1500" dirty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</a:tr>
              <a:tr h="9287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500" u="none" dirty="0" err="1" smtClean="0">
                          <a:latin typeface="Soberana Sans Light" panose="02000000000000000000" pitchFamily="50" charset="0"/>
                        </a:rPr>
                        <a:t>Standardization</a:t>
                      </a:r>
                      <a:endParaRPr lang="es-MX" sz="1500" u="none" dirty="0" smtClean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  <a:tc>
                  <a:txBody>
                    <a:bodyPr/>
                    <a:lstStyle/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es-MX" sz="100" dirty="0" smtClean="0">
                        <a:latin typeface="Soberana Sans Light" panose="02000000000000000000" pitchFamily="50" charset="0"/>
                      </a:endParaRPr>
                    </a:p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Promotion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of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standards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for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buildings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in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states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and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municipalities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Development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of a 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standard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for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heavy-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duty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vehicles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Update</a:t>
                      </a:r>
                      <a:r>
                        <a:rPr lang="es-MX" sz="1500" b="1" baseline="0" dirty="0" smtClean="0">
                          <a:latin typeface="Soberana Sans Light" panose="02000000000000000000" pitchFamily="50" charset="0"/>
                        </a:rPr>
                        <a:t> of </a:t>
                      </a:r>
                      <a:r>
                        <a:rPr lang="es-MX" sz="1500" b="1" baseline="0" dirty="0" err="1" smtClean="0">
                          <a:latin typeface="Soberana Sans Light" panose="02000000000000000000" pitchFamily="50" charset="0"/>
                        </a:rPr>
                        <a:t>standards</a:t>
                      </a:r>
                      <a:r>
                        <a:rPr lang="es-MX" sz="1500" b="1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that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cover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baseline="0" dirty="0" err="1" smtClean="0">
                          <a:latin typeface="Soberana Sans Light" panose="02000000000000000000" pitchFamily="50" charset="0"/>
                        </a:rPr>
                        <a:t>appliances</a:t>
                      </a:r>
                      <a:r>
                        <a:rPr lang="es-MX" sz="1500" b="1" baseline="0" dirty="0" smtClean="0">
                          <a:latin typeface="Soberana Sans Light" panose="02000000000000000000" pitchFamily="50" charset="0"/>
                        </a:rPr>
                        <a:t>/</a:t>
                      </a:r>
                      <a:r>
                        <a:rPr lang="es-MX" sz="1500" b="1" baseline="0" dirty="0" err="1" smtClean="0">
                          <a:latin typeface="Soberana Sans Light" panose="02000000000000000000" pitchFamily="50" charset="0"/>
                        </a:rPr>
                        <a:t>equipment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with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rapid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changing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technology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0" lvl="1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endParaRPr lang="es-MX" sz="100" dirty="0" smtClean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</a:tr>
              <a:tr h="9287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500" u="none" dirty="0" err="1" smtClean="0">
                          <a:latin typeface="Soberana Sans Light" panose="02000000000000000000" pitchFamily="50" charset="0"/>
                        </a:rPr>
                        <a:t>Energy</a:t>
                      </a:r>
                      <a:r>
                        <a:rPr lang="es-MX" sz="1500" u="none" dirty="0" smtClean="0">
                          <a:latin typeface="Soberana Sans Light" panose="02000000000000000000" pitchFamily="50" charset="0"/>
                        </a:rPr>
                        <a:t> Management </a:t>
                      </a:r>
                      <a:r>
                        <a:rPr lang="es-MX" sz="1500" u="none" dirty="0" err="1" smtClean="0">
                          <a:latin typeface="Soberana Sans Light" panose="02000000000000000000" pitchFamily="50" charset="0"/>
                        </a:rPr>
                        <a:t>Systems</a:t>
                      </a:r>
                      <a:r>
                        <a:rPr lang="es-MX" sz="1500" u="none" dirty="0" smtClean="0">
                          <a:latin typeface="Soberana Sans Light" panose="02000000000000000000" pitchFamily="50" charset="0"/>
                        </a:rPr>
                        <a:t> (EMS)</a:t>
                      </a:r>
                      <a:endParaRPr lang="es-MX" sz="1500" b="1" u="none" dirty="0" smtClean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  <a:tc>
                  <a:txBody>
                    <a:bodyPr/>
                    <a:lstStyle/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Deployment</a:t>
                      </a:r>
                      <a:r>
                        <a:rPr lang="es-MX" sz="1500" b="1" baseline="0" dirty="0" smtClean="0">
                          <a:latin typeface="Soberana Sans Light" panose="02000000000000000000" pitchFamily="50" charset="0"/>
                        </a:rPr>
                        <a:t> of EMS 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in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SMEs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,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municipalities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and federal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facilities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.</a:t>
                      </a:r>
                      <a:endParaRPr lang="es-MX" sz="1500" dirty="0" smtClean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</a:tr>
              <a:tr h="18881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500" u="none" dirty="0" err="1" smtClean="0">
                          <a:latin typeface="Soberana Sans Light" panose="02000000000000000000" pitchFamily="50" charset="0"/>
                        </a:rPr>
                        <a:t>Transport</a:t>
                      </a:r>
                      <a:endParaRPr lang="es-MX" sz="1500" b="1" u="none" dirty="0" smtClean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s-MX" sz="100" dirty="0" smtClean="0">
                        <a:latin typeface="Soberana Sans Light" panose="02000000000000000000" pitchFamily="50" charset="0"/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Provide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technical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assistance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/training to</a:t>
                      </a:r>
                      <a:r>
                        <a:rPr lang="es-MX" sz="1500" b="1" baseline="0" dirty="0" smtClean="0">
                          <a:latin typeface="Soberana Sans Light" panose="02000000000000000000" pitchFamily="50" charset="0"/>
                        </a:rPr>
                        <a:t> staff in </a:t>
                      </a:r>
                      <a:r>
                        <a:rPr lang="es-MX" sz="1500" b="1" baseline="0" dirty="0" err="1" smtClean="0">
                          <a:latin typeface="Soberana Sans Light" panose="02000000000000000000" pitchFamily="50" charset="0"/>
                        </a:rPr>
                        <a:t>charge</a:t>
                      </a:r>
                      <a:r>
                        <a:rPr lang="es-MX" sz="1500" b="1" baseline="0" dirty="0" smtClean="0">
                          <a:latin typeface="Soberana Sans Light" panose="02000000000000000000" pitchFamily="50" charset="0"/>
                        </a:rPr>
                        <a:t> of </a:t>
                      </a:r>
                      <a:r>
                        <a:rPr lang="es-MX" sz="1500" b="1" baseline="0" dirty="0" err="1" smtClean="0">
                          <a:latin typeface="Soberana Sans Light" panose="02000000000000000000" pitchFamily="50" charset="0"/>
                        </a:rPr>
                        <a:t>vehicle</a:t>
                      </a:r>
                      <a:r>
                        <a:rPr lang="es-MX" sz="1500" b="1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baseline="0" dirty="0" err="1" smtClean="0">
                          <a:latin typeface="Soberana Sans Light" panose="02000000000000000000" pitchFamily="50" charset="0"/>
                        </a:rPr>
                        <a:t>fleets</a:t>
                      </a:r>
                      <a:r>
                        <a:rPr lang="es-MX" sz="1500" b="1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(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public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and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private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).</a:t>
                      </a:r>
                      <a:endParaRPr lang="es-MX" sz="1500" dirty="0" smtClean="0">
                        <a:latin typeface="Soberana Sans Light" panose="02000000000000000000" pitchFamily="50" charset="0"/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Link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national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stakeholders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and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international</a:t>
                      </a:r>
                      <a:r>
                        <a:rPr lang="es-MX" sz="1500" b="1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baseline="0" dirty="0" err="1" smtClean="0">
                          <a:latin typeface="Soberana Sans Light" panose="02000000000000000000" pitchFamily="50" charset="0"/>
                        </a:rPr>
                        <a:t>institutions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with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interest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in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the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field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of EE in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transport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Development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of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strategies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to </a:t>
                      </a:r>
                      <a:r>
                        <a:rPr lang="es-MX" sz="1500" b="1" baseline="0" dirty="0" err="1" smtClean="0">
                          <a:latin typeface="Soberana Sans Light" panose="02000000000000000000" pitchFamily="50" charset="0"/>
                        </a:rPr>
                        <a:t>improve</a:t>
                      </a:r>
                      <a:r>
                        <a:rPr lang="es-MX" sz="1500" b="1" baseline="0" dirty="0" smtClean="0">
                          <a:latin typeface="Soberana Sans Light" panose="02000000000000000000" pitchFamily="50" charset="0"/>
                        </a:rPr>
                        <a:t> EE in </a:t>
                      </a:r>
                      <a:r>
                        <a:rPr lang="es-MX" sz="1500" b="1" baseline="0" dirty="0" err="1" smtClean="0">
                          <a:latin typeface="Soberana Sans Light" panose="02000000000000000000" pitchFamily="50" charset="0"/>
                        </a:rPr>
                        <a:t>public</a:t>
                      </a:r>
                      <a:r>
                        <a:rPr lang="es-MX" sz="1500" b="1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baseline="0" dirty="0" err="1" smtClean="0">
                          <a:latin typeface="Soberana Sans Light" panose="02000000000000000000" pitchFamily="50" charset="0"/>
                        </a:rPr>
                        <a:t>transportation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500" b="1" baseline="0" dirty="0" err="1" smtClean="0">
                          <a:latin typeface="Soberana Sans Light" panose="02000000000000000000" pitchFamily="50" charset="0"/>
                        </a:rPr>
                        <a:t>Public</a:t>
                      </a:r>
                      <a:r>
                        <a:rPr lang="es-MX" sz="1500" b="1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baseline="0" dirty="0" err="1" smtClean="0">
                          <a:latin typeface="Soberana Sans Light" panose="02000000000000000000" pitchFamily="50" charset="0"/>
                        </a:rPr>
                        <a:t>campaigns</a:t>
                      </a:r>
                      <a:r>
                        <a:rPr lang="es-MX" sz="1500" b="1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to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promote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an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efficient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use of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vehicles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00" dirty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65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40965453"/>
              </p:ext>
            </p:extLst>
          </p:nvPr>
        </p:nvGraphicFramePr>
        <p:xfrm>
          <a:off x="636588" y="1644184"/>
          <a:ext cx="7874000" cy="4973221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455803"/>
                <a:gridCol w="6418197"/>
              </a:tblGrid>
              <a:tr h="38898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Program</a:t>
                      </a:r>
                      <a:endParaRPr lang="es-MX" sz="1500" dirty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Cross-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Cutting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Activity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for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2015</a:t>
                      </a:r>
                      <a:endParaRPr lang="es-MX" sz="1500" dirty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</a:tr>
              <a:tr h="12345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500" u="none" dirty="0" err="1" smtClean="0">
                          <a:latin typeface="Soberana Sans Light" panose="02000000000000000000" pitchFamily="50" charset="0"/>
                        </a:rPr>
                        <a:t>Buildings</a:t>
                      </a:r>
                      <a:endParaRPr lang="es-MX" sz="1500" b="1" u="none" dirty="0" smtClean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  <a:tc>
                  <a:txBody>
                    <a:bodyPr/>
                    <a:lstStyle/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es-MX" sz="100" dirty="0" smtClean="0">
                        <a:latin typeface="Soberana Sans Light" panose="02000000000000000000" pitchFamily="50" charset="0"/>
                      </a:endParaRPr>
                    </a:p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Strengthen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compliance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with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standards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for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buildings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(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residential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and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commercial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).</a:t>
                      </a:r>
                    </a:p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Tools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to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facilitate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EE and RE.</a:t>
                      </a:r>
                    </a:p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EMS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in comercial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buildings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Develop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and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strengthen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curricula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and profesional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degrees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on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EE in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buildings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.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 </a:t>
                      </a:r>
                    </a:p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Strengthen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the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information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systems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and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development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of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indicators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es-MX" sz="100" dirty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</a:tr>
              <a:tr h="7060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500" u="none" dirty="0" smtClean="0">
                          <a:latin typeface="Soberana Sans Light" panose="02000000000000000000" pitchFamily="50" charset="0"/>
                        </a:rPr>
                        <a:t>Solar </a:t>
                      </a:r>
                      <a:r>
                        <a:rPr lang="es-MX" sz="1500" u="none" dirty="0" err="1" smtClean="0">
                          <a:latin typeface="Soberana Sans Light" panose="02000000000000000000" pitchFamily="50" charset="0"/>
                        </a:rPr>
                        <a:t>Water</a:t>
                      </a:r>
                      <a:r>
                        <a:rPr lang="es-MX" sz="1500" u="none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u="none" dirty="0" err="1" smtClean="0">
                          <a:latin typeface="Soberana Sans Light" panose="02000000000000000000" pitchFamily="50" charset="0"/>
                        </a:rPr>
                        <a:t>Heating</a:t>
                      </a:r>
                      <a:r>
                        <a:rPr lang="es-MX" sz="1500" u="none" dirty="0" smtClean="0">
                          <a:latin typeface="Soberana Sans Light" panose="02000000000000000000" pitchFamily="50" charset="0"/>
                        </a:rPr>
                        <a:t> (SWH)</a:t>
                      </a:r>
                      <a:endParaRPr lang="es-MX" sz="1500" b="1" u="none" dirty="0" smtClean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es-MX" sz="100" dirty="0" smtClean="0">
                        <a:latin typeface="Soberana Sans Light" panose="02000000000000000000" pitchFamily="50" charset="0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Strengthen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baseline="0" dirty="0" err="1" smtClean="0">
                          <a:latin typeface="Soberana Sans Light" panose="02000000000000000000" pitchFamily="50" charset="0"/>
                        </a:rPr>
                        <a:t>regulatory</a:t>
                      </a:r>
                      <a:r>
                        <a:rPr lang="es-MX" sz="1500" b="1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baseline="0" dirty="0" err="1" smtClean="0">
                          <a:latin typeface="Soberana Sans Light" panose="02000000000000000000" pitchFamily="50" charset="0"/>
                        </a:rPr>
                        <a:t>framework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b="1" baseline="0" dirty="0" err="1" smtClean="0">
                          <a:latin typeface="Soberana Sans Light" panose="02000000000000000000" pitchFamily="50" charset="0"/>
                        </a:rPr>
                        <a:t>Promote</a:t>
                      </a:r>
                      <a:r>
                        <a:rPr lang="es-MX" sz="1500" b="1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baseline="0" dirty="0" err="1" smtClean="0">
                          <a:latin typeface="Soberana Sans Light" panose="02000000000000000000" pitchFamily="50" charset="0"/>
                        </a:rPr>
                        <a:t>the</a:t>
                      </a:r>
                      <a:r>
                        <a:rPr lang="es-MX" sz="1500" b="1" baseline="0" dirty="0" smtClean="0">
                          <a:latin typeface="Soberana Sans Light" panose="02000000000000000000" pitchFamily="50" charset="0"/>
                        </a:rPr>
                        <a:t> use 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of SWH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among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specific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sectors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Development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of </a:t>
                      </a:r>
                      <a:r>
                        <a:rPr lang="es-MX" sz="1500" b="1" baseline="0" dirty="0" err="1" smtClean="0">
                          <a:latin typeface="Soberana Sans Light" panose="02000000000000000000" pitchFamily="50" charset="0"/>
                        </a:rPr>
                        <a:t>financial</a:t>
                      </a:r>
                      <a:r>
                        <a:rPr lang="es-MX" sz="1500" b="1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baseline="0" dirty="0" err="1" smtClean="0">
                          <a:latin typeface="Soberana Sans Light" panose="02000000000000000000" pitchFamily="50" charset="0"/>
                        </a:rPr>
                        <a:t>schemes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b="1" baseline="0" dirty="0" err="1" smtClean="0">
                          <a:latin typeface="Soberana Sans Light" panose="02000000000000000000" pitchFamily="50" charset="0"/>
                        </a:rPr>
                        <a:t>Capacity</a:t>
                      </a:r>
                      <a:r>
                        <a:rPr lang="es-MX" sz="1500" b="1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baseline="0" dirty="0" err="1" smtClean="0">
                          <a:latin typeface="Soberana Sans Light" panose="02000000000000000000" pitchFamily="50" charset="0"/>
                        </a:rPr>
                        <a:t>building</a:t>
                      </a:r>
                      <a:r>
                        <a:rPr lang="es-MX" sz="1500" b="1" baseline="0" dirty="0" smtClean="0">
                          <a:latin typeface="Soberana Sans Light" panose="02000000000000000000" pitchFamily="50" charset="0"/>
                        </a:rPr>
                        <a:t> and </a:t>
                      </a:r>
                      <a:r>
                        <a:rPr lang="es-MX" sz="1500" b="1" baseline="0" dirty="0" err="1" smtClean="0">
                          <a:latin typeface="Soberana Sans Light" panose="02000000000000000000" pitchFamily="50" charset="0"/>
                        </a:rPr>
                        <a:t>technical</a:t>
                      </a:r>
                      <a:r>
                        <a:rPr lang="es-MX" sz="1500" b="1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baseline="0" dirty="0" err="1" smtClean="0">
                          <a:latin typeface="Soberana Sans Light" panose="02000000000000000000" pitchFamily="50" charset="0"/>
                        </a:rPr>
                        <a:t>certification</a:t>
                      </a:r>
                      <a:r>
                        <a:rPr lang="es-MX" sz="1500" b="1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for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installers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s-MX" sz="100" dirty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141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69524553"/>
              </p:ext>
            </p:extLst>
          </p:nvPr>
        </p:nvGraphicFramePr>
        <p:xfrm>
          <a:off x="636588" y="1644184"/>
          <a:ext cx="7874000" cy="2071503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455803"/>
                <a:gridCol w="6418197"/>
              </a:tblGrid>
              <a:tr h="38898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Program</a:t>
                      </a:r>
                      <a:endParaRPr lang="es-MX" sz="1500" dirty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Cross-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Cutting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Activity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for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2015</a:t>
                      </a:r>
                      <a:endParaRPr lang="es-MX" sz="1500" dirty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</a:tr>
              <a:tr h="12345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500" u="none" dirty="0" err="1" smtClean="0">
                          <a:latin typeface="Soberana Sans Light" panose="02000000000000000000" pitchFamily="50" charset="0"/>
                        </a:rPr>
                        <a:t>Statistics</a:t>
                      </a:r>
                      <a:r>
                        <a:rPr lang="es-MX" sz="1500" u="none" baseline="0" dirty="0" smtClean="0">
                          <a:latin typeface="Soberana Sans Light" panose="02000000000000000000" pitchFamily="50" charset="0"/>
                        </a:rPr>
                        <a:t> and </a:t>
                      </a:r>
                      <a:r>
                        <a:rPr lang="es-MX" sz="1500" u="none" baseline="0" dirty="0" err="1" smtClean="0">
                          <a:latin typeface="Soberana Sans Light" panose="02000000000000000000" pitchFamily="50" charset="0"/>
                        </a:rPr>
                        <a:t>Energy</a:t>
                      </a:r>
                      <a:r>
                        <a:rPr lang="es-MX" sz="1500" u="none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u="none" baseline="0" dirty="0" err="1" smtClean="0">
                          <a:latin typeface="Soberana Sans Light" panose="02000000000000000000" pitchFamily="50" charset="0"/>
                        </a:rPr>
                        <a:t>Efficiency</a:t>
                      </a:r>
                      <a:r>
                        <a:rPr lang="es-MX" sz="1500" u="none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u="none" baseline="0" dirty="0" err="1" smtClean="0">
                          <a:latin typeface="Soberana Sans Light" panose="02000000000000000000" pitchFamily="50" charset="0"/>
                        </a:rPr>
                        <a:t>Indicators</a:t>
                      </a:r>
                      <a:endParaRPr lang="es-MX" sz="1500" b="1" u="none" dirty="0" smtClean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  <a:tc>
                  <a:txBody>
                    <a:bodyPr/>
                    <a:lstStyle/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es-MX" sz="100" b="1" dirty="0" smtClean="0">
                        <a:latin typeface="Soberana Sans Light" panose="02000000000000000000" pitchFamily="50" charset="0"/>
                      </a:endParaRPr>
                    </a:p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Gather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information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on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energy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consumption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and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energy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consuming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systems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,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by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sector, in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the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country.</a:t>
                      </a:r>
                    </a:p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Engage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in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cooperation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with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international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institutions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to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develop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energy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indicators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and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energy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consumption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models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, as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well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as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exchange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databases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es-MX" sz="100" dirty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047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9282387"/>
              </p:ext>
            </p:extLst>
          </p:nvPr>
        </p:nvGraphicFramePr>
        <p:xfrm>
          <a:off x="636588" y="1644184"/>
          <a:ext cx="7874000" cy="5000843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455803"/>
                <a:gridCol w="6418197"/>
              </a:tblGrid>
              <a:tr h="38898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Program</a:t>
                      </a:r>
                      <a:endParaRPr lang="es-MX" sz="1500" dirty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Support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Activity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for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2015</a:t>
                      </a:r>
                      <a:endParaRPr lang="es-MX" sz="1500" dirty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</a:tr>
              <a:tr h="12345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500" u="none" dirty="0" smtClean="0">
                          <a:latin typeface="Soberana Sans Light" panose="02000000000000000000" pitchFamily="50" charset="0"/>
                        </a:rPr>
                        <a:t>PRONASE</a:t>
                      </a:r>
                      <a:endParaRPr lang="es-MX" sz="1500" b="1" u="none" dirty="0" smtClean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  <a:tc>
                  <a:txBody>
                    <a:bodyPr/>
                    <a:lstStyle/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es-MX" sz="100" dirty="0" smtClean="0">
                        <a:latin typeface="Soberana Sans Light" panose="02000000000000000000" pitchFamily="50" charset="0"/>
                      </a:endParaRPr>
                    </a:p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Development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of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the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National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Program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for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Sustainable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Use of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Energy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(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PRONASE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)</a:t>
                      </a:r>
                    </a:p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Evaluate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compliance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of PRONASE.</a:t>
                      </a:r>
                    </a:p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Develop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a </a:t>
                      </a:r>
                      <a:r>
                        <a:rPr lang="es-MX" sz="1500" b="1" baseline="0" dirty="0" smtClean="0">
                          <a:latin typeface="Soberana Sans Light" panose="02000000000000000000" pitchFamily="50" charset="0"/>
                        </a:rPr>
                        <a:t>15-year </a:t>
                      </a:r>
                      <a:r>
                        <a:rPr lang="es-MX" sz="1500" b="1" baseline="0" dirty="0" err="1" smtClean="0">
                          <a:latin typeface="Soberana Sans Light" panose="02000000000000000000" pitchFamily="50" charset="0"/>
                        </a:rPr>
                        <a:t>prospective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on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sustainable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use of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energy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in te country.</a:t>
                      </a:r>
                    </a:p>
                    <a:p>
                      <a:pPr marL="0" lvl="1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s-MX" sz="100" dirty="0" smtClean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</a:tr>
              <a:tr h="7060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500" u="none" dirty="0" smtClean="0">
                          <a:latin typeface="Soberana Sans Light" panose="02000000000000000000" pitchFamily="50" charset="0"/>
                        </a:rPr>
                        <a:t>International </a:t>
                      </a:r>
                      <a:r>
                        <a:rPr lang="es-MX" sz="1500" u="none" dirty="0" err="1" smtClean="0">
                          <a:latin typeface="Soberana Sans Light" panose="02000000000000000000" pitchFamily="50" charset="0"/>
                        </a:rPr>
                        <a:t>Cooperation</a:t>
                      </a:r>
                      <a:endParaRPr lang="es-MX" sz="1500" b="1" u="none" dirty="0" smtClean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  <a:tc>
                  <a:txBody>
                    <a:bodyPr/>
                    <a:lstStyle/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es-MX" sz="100" dirty="0" smtClean="0">
                        <a:latin typeface="Soberana Sans Light" panose="02000000000000000000" pitchFamily="50" charset="0"/>
                      </a:endParaRPr>
                    </a:p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Strengthen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collaboration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with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international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organizations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and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other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countries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285750" marR="0" lvl="1" indent="-285750" algn="l" defTabSz="691149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Strengthen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suppor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for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LAC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countries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0" lvl="1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s-MX" sz="100" dirty="0" smtClean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</a:tr>
              <a:tr h="155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u="none" dirty="0" smtClean="0">
                          <a:latin typeface="Soberana Sans Light" panose="02000000000000000000" pitchFamily="50" charset="0"/>
                        </a:rPr>
                        <a:t>Promotion and dissemination Campaigns</a:t>
                      </a:r>
                      <a:endParaRPr lang="es-MX" sz="1500" u="none" dirty="0" smtClean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  <a:tc>
                  <a:txBody>
                    <a:bodyPr/>
                    <a:lstStyle/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es-MX" sz="100" b="1" dirty="0" smtClean="0">
                        <a:latin typeface="Soberana Sans Light" panose="02000000000000000000" pitchFamily="50" charset="0"/>
                      </a:endParaRPr>
                    </a:p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Public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campaigns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0" dirty="0" smtClean="0">
                          <a:latin typeface="Soberana Sans Light" panose="02000000000000000000" pitchFamily="50" charset="0"/>
                        </a:rPr>
                        <a:t>to</a:t>
                      </a:r>
                      <a:r>
                        <a:rPr lang="es-MX" sz="1500" b="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0" baseline="0" dirty="0" err="1" smtClean="0">
                          <a:latin typeface="Soberana Sans Light" panose="02000000000000000000" pitchFamily="50" charset="0"/>
                        </a:rPr>
                        <a:t>engage</a:t>
                      </a:r>
                      <a:r>
                        <a:rPr lang="es-MX" sz="1500" b="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0" baseline="0" dirty="0" err="1" smtClean="0">
                          <a:latin typeface="Soberana Sans Light" panose="02000000000000000000" pitchFamily="50" charset="0"/>
                        </a:rPr>
                        <a:t>population</a:t>
                      </a:r>
                      <a:r>
                        <a:rPr lang="es-MX" sz="1500" b="0" baseline="0" dirty="0" smtClean="0">
                          <a:latin typeface="Soberana Sans Light" panose="02000000000000000000" pitchFamily="50" charset="0"/>
                        </a:rPr>
                        <a:t> in </a:t>
                      </a:r>
                      <a:r>
                        <a:rPr lang="es-MX" sz="1500" b="0" baseline="0" dirty="0" err="1" smtClean="0">
                          <a:latin typeface="Soberana Sans Light" panose="02000000000000000000" pitchFamily="50" charset="0"/>
                        </a:rPr>
                        <a:t>the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efficient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 use of </a:t>
                      </a:r>
                      <a:r>
                        <a:rPr lang="es-MX" sz="1500" baseline="0" dirty="0" err="1" smtClean="0">
                          <a:latin typeface="Soberana Sans Light" panose="02000000000000000000" pitchFamily="50" charset="0"/>
                        </a:rPr>
                        <a:t>energy</a:t>
                      </a:r>
                      <a:r>
                        <a:rPr lang="es-MX" sz="1500" baseline="0" dirty="0" smtClean="0">
                          <a:latin typeface="Soberana Sans Light" panose="02000000000000000000" pitchFamily="50" charset="0"/>
                        </a:rPr>
                        <a:t>.</a:t>
                      </a:r>
                      <a:endParaRPr lang="es-MX" sz="1500" dirty="0" smtClean="0">
                        <a:latin typeface="Soberana Sans Light" panose="02000000000000000000" pitchFamily="50" charset="0"/>
                      </a:endParaRPr>
                    </a:p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Develop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guides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,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brochures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, apps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… to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promote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energy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saving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285750" lvl="1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Social </a:t>
                      </a:r>
                      <a:r>
                        <a:rPr lang="es-MX" sz="1500" b="1" dirty="0" err="1" smtClean="0">
                          <a:latin typeface="Soberana Sans Light" panose="02000000000000000000" pitchFamily="50" charset="0"/>
                        </a:rPr>
                        <a:t>networks</a:t>
                      </a:r>
                      <a:r>
                        <a:rPr lang="es-MX" sz="1500" b="1" dirty="0" smtClean="0">
                          <a:latin typeface="Soberana Sans Light" panose="02000000000000000000" pitchFamily="50" charset="0"/>
                        </a:rPr>
                        <a:t> </a:t>
                      </a:r>
                      <a:r>
                        <a:rPr lang="es-MX" sz="1500" dirty="0" err="1" smtClean="0">
                          <a:latin typeface="Soberana Sans Light" panose="02000000000000000000" pitchFamily="50" charset="0"/>
                        </a:rPr>
                        <a:t>campaigns</a:t>
                      </a:r>
                      <a:r>
                        <a:rPr lang="es-MX" sz="1500" dirty="0" smtClean="0">
                          <a:latin typeface="Soberana Sans Light" panose="02000000000000000000" pitchFamily="50" charset="0"/>
                        </a:rPr>
                        <a:t>.</a:t>
                      </a:r>
                    </a:p>
                    <a:p>
                      <a:pPr marL="0" lvl="1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s-MX" sz="100" dirty="0">
                        <a:latin typeface="Soberana Sans Light" panose="02000000000000000000" pitchFamily="50" charset="0"/>
                      </a:endParaRPr>
                    </a:p>
                  </a:txBody>
                  <a:tcPr marL="51837" marR="51837" marT="25919" marB="25919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15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icrosoft YaHei" charset="-122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3310</TotalTime>
  <Words>936</Words>
  <Application>Microsoft Office PowerPoint</Application>
  <PresentationFormat>Presentación en pantalla (4:3)</PresentationFormat>
  <Paragraphs>180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7" baseType="lpstr">
      <vt:lpstr>Microsoft YaHei</vt:lpstr>
      <vt:lpstr>MS PGothic</vt:lpstr>
      <vt:lpstr>Adobe Caslon Pro</vt:lpstr>
      <vt:lpstr>Arial</vt:lpstr>
      <vt:lpstr>Calibri</vt:lpstr>
      <vt:lpstr>Century Gothic</vt:lpstr>
      <vt:lpstr>Courier New</vt:lpstr>
      <vt:lpstr>Soberana Sans</vt:lpstr>
      <vt:lpstr>Soberana Sans Light</vt:lpstr>
      <vt:lpstr>Times New Roman</vt:lpstr>
      <vt:lpstr>Wingdings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SASC</dc:creator>
  <cp:lastModifiedBy>Eduardo Ramos Huerta</cp:lastModifiedBy>
  <cp:revision>375</cp:revision>
  <cp:lastPrinted>2015-01-30T01:06:41Z</cp:lastPrinted>
  <dcterms:created xsi:type="dcterms:W3CDTF">2014-02-27T19:05:41Z</dcterms:created>
  <dcterms:modified xsi:type="dcterms:W3CDTF">2015-03-20T15:50:11Z</dcterms:modified>
</cp:coreProperties>
</file>