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8" r:id="rId1"/>
  </p:sldMasterIdLst>
  <p:notesMasterIdLst>
    <p:notesMasterId r:id="rId12"/>
  </p:notesMasterIdLst>
  <p:handoutMasterIdLst>
    <p:handoutMasterId r:id="rId13"/>
  </p:handoutMasterIdLst>
  <p:sldIdLst>
    <p:sldId id="494" r:id="rId2"/>
    <p:sldId id="691" r:id="rId3"/>
    <p:sldId id="669" r:id="rId4"/>
    <p:sldId id="678" r:id="rId5"/>
    <p:sldId id="649" r:id="rId6"/>
    <p:sldId id="688" r:id="rId7"/>
    <p:sldId id="694" r:id="rId8"/>
    <p:sldId id="675" r:id="rId9"/>
    <p:sldId id="692" r:id="rId10"/>
    <p:sldId id="695" r:id="rId11"/>
  </p:sldIdLst>
  <p:sldSz cx="9144000" cy="6858000" type="screen4x3"/>
  <p:notesSz cx="6669088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86" userDrawn="1">
          <p15:clr>
            <a:srgbClr val="A4A3A4"/>
          </p15:clr>
        </p15:guide>
        <p15:guide id="2" pos="5420" userDrawn="1">
          <p15:clr>
            <a:srgbClr val="A4A3A4"/>
          </p15:clr>
        </p15:guide>
        <p15:guide id="3" orient="horz" pos="2092" userDrawn="1">
          <p15:clr>
            <a:srgbClr val="A4A3A4"/>
          </p15:clr>
        </p15:guide>
        <p15:guide id="4" pos="4921" userDrawn="1">
          <p15:clr>
            <a:srgbClr val="A4A3A4"/>
          </p15:clr>
        </p15:guide>
        <p15:guide id="5" orient="horz" pos="3589" userDrawn="1">
          <p15:clr>
            <a:srgbClr val="A4A3A4"/>
          </p15:clr>
        </p15:guide>
        <p15:guide id="6" pos="340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O" initials="" lastIdx="13" clrIdx="0"/>
  <p:cmAuthor id="1" name="Megan Billings" initials="" lastIdx="0" clrIdx="1"/>
  <p:cmAuthor id="2" name="fleischj" initials="JJF" lastIdx="4" clrIdx="2"/>
  <p:cmAuthor id="3" name="Kornelia Guse" initials="KG" lastIdx="6" clrIdx="3"/>
  <p:cmAuthor id="4" name="skukoda" initials="s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9BC9"/>
    <a:srgbClr val="FFA700"/>
    <a:srgbClr val="7EA84A"/>
    <a:srgbClr val="3C3C3C"/>
    <a:srgbClr val="76DD21"/>
    <a:srgbClr val="6EAA7A"/>
    <a:srgbClr val="67C17A"/>
    <a:srgbClr val="339933"/>
    <a:srgbClr val="FF6600"/>
    <a:srgbClr val="F48B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77" autoAdjust="0"/>
    <p:restoredTop sz="94434" autoAdjust="0"/>
  </p:normalViewPr>
  <p:slideViewPr>
    <p:cSldViewPr snapToGrid="0" snapToObjects="1">
      <p:cViewPr>
        <p:scale>
          <a:sx n="75" d="100"/>
          <a:sy n="75" d="100"/>
        </p:scale>
        <p:origin x="-2309" y="-293"/>
      </p:cViewPr>
      <p:guideLst>
        <p:guide orient="horz" pos="686"/>
        <p:guide orient="horz" pos="2092"/>
        <p:guide orient="horz" pos="3589"/>
        <p:guide orient="horz" pos="981"/>
        <p:guide orient="horz" pos="1570"/>
        <p:guide pos="5420"/>
        <p:guide pos="4921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7"/>
    </p:cViewPr>
  </p:sorterViewPr>
  <p:notesViewPr>
    <p:cSldViewPr snapToGrid="0" snapToObjects="1">
      <p:cViewPr>
        <p:scale>
          <a:sx n="80" d="100"/>
          <a:sy n="80" d="100"/>
        </p:scale>
        <p:origin x="-2022" y="-6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F042-10B6-4A1C-9FE7-49189D7B06E6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9CA9-DCFF-4A21-9C68-726895672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49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8EAF47-9945-4842-A632-19E444B48E81}" type="datetimeFigureOut">
              <a:rPr lang="fr-FR"/>
              <a:pPr>
                <a:defRPr/>
              </a:pPr>
              <a:t>25/03/2015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0CB84-08F7-488A-B39E-CB0EFC668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03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C2178-28D4-4CE4-9293-6AC38E729BA4}" type="slidenum">
              <a:rPr lang="de-DE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393" y="4740934"/>
            <a:ext cx="4798153" cy="4491409"/>
          </a:xfrm>
          <a:noFill/>
          <a:ln/>
        </p:spPr>
        <p:txBody>
          <a:bodyPr lIns="92240" tIns="46120" rIns="92240" bIns="46120"/>
          <a:lstStyle/>
          <a:p>
            <a:endParaRPr lang="de-DE" sz="1400" b="1" dirty="0">
              <a:solidFill>
                <a:schemeClr val="tx2"/>
              </a:solidFill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5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C2178-28D4-4CE4-9293-6AC38E729BA4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4" y="4715155"/>
            <a:ext cx="4890666" cy="4466987"/>
          </a:xfrm>
          <a:noFill/>
          <a:ln/>
        </p:spPr>
        <p:txBody>
          <a:bodyPr lIns="92240" tIns="46120" rIns="92240" bIns="46120"/>
          <a:lstStyle/>
          <a:p>
            <a:endParaRPr lang="de-DE" sz="1400" b="1" dirty="0">
              <a:solidFill>
                <a:schemeClr val="tx2"/>
              </a:solidFill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16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732655"/>
            <a:ext cx="9143999" cy="45680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poS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3447" y="5491801"/>
            <a:ext cx="2430439" cy="903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438" y="5433906"/>
            <a:ext cx="492456" cy="999194"/>
          </a:xfrm>
          <a:prstGeom prst="rect">
            <a:avLst/>
          </a:prstGeom>
        </p:spPr>
      </p:pic>
      <p:pic>
        <p:nvPicPr>
          <p:cNvPr id="9" name="Picture 8" descr="CLASP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919" y="5732171"/>
            <a:ext cx="1245870" cy="531495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327" y="5514844"/>
            <a:ext cx="762783" cy="88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9199" y="5519498"/>
            <a:ext cx="913602" cy="913602"/>
          </a:xfrm>
          <a:prstGeom prst="rect">
            <a:avLst/>
          </a:prstGeom>
        </p:spPr>
      </p:pic>
      <p:pic>
        <p:nvPicPr>
          <p:cNvPr id="13" name="il_fi" descr="gef_logo_1_33010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953" y="5515092"/>
            <a:ext cx="1053781" cy="100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512665" y="927685"/>
            <a:ext cx="4471227" cy="1677090"/>
            <a:chOff x="4583111" y="1173252"/>
            <a:chExt cx="2604914" cy="977064"/>
          </a:xfrm>
        </p:grpSpPr>
        <p:grpSp>
          <p:nvGrpSpPr>
            <p:cNvPr id="21" name="Group 20"/>
            <p:cNvGrpSpPr/>
            <p:nvPr/>
          </p:nvGrpSpPr>
          <p:grpSpPr>
            <a:xfrm>
              <a:off x="4583111" y="1173252"/>
              <a:ext cx="2387316" cy="923718"/>
              <a:chOff x="4706681" y="2018217"/>
              <a:chExt cx="2387316" cy="92371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706681" y="2018217"/>
                <a:ext cx="2387316" cy="902614"/>
                <a:chOff x="1001679" y="3796595"/>
                <a:chExt cx="2387316" cy="902614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21389"/>
                <a:stretch/>
              </p:blipFill>
              <p:spPr>
                <a:xfrm>
                  <a:off x="1891100" y="3796595"/>
                  <a:ext cx="1497895" cy="648000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1679" y="3821309"/>
                  <a:ext cx="762066" cy="877900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Connector 23"/>
              <p:cNvCxnSpPr/>
              <p:nvPr/>
            </p:nvCxnSpPr>
            <p:spPr bwMode="auto">
              <a:xfrm>
                <a:off x="5563150" y="2041935"/>
                <a:ext cx="0" cy="90000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/>
            <a:srcRect t="45364" b="45691"/>
            <a:stretch/>
          </p:blipFill>
          <p:spPr>
            <a:xfrm>
              <a:off x="5506825" y="1856737"/>
              <a:ext cx="1681200" cy="293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1039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9248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69000">
                <a:schemeClr val="bg1"/>
              </a:gs>
              <a:gs pos="31000">
                <a:srgbClr val="1F81C3"/>
              </a:gs>
            </a:gsLst>
            <a:lin ang="3000000" scaled="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fr-FR" sz="2000" dirty="0"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7239000" cy="820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524000"/>
            <a:ext cx="7239000" cy="4724400"/>
          </a:xfrm>
          <a:prstGeom prst="rect">
            <a:avLst/>
          </a:prstGeom>
        </p:spPr>
        <p:txBody>
          <a:bodyPr/>
          <a:lstStyle>
            <a:lvl1pPr marL="808038" indent="-808038">
              <a:defRPr lang="en-US" sz="1600" b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>
              <a:defRPr sz="1600" b="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 b="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 b="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marL="0" lvl="0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Click to edit Master text styles</a:t>
            </a:r>
          </a:p>
          <a:p>
            <a:pPr marL="361950" lvl="1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Second level</a:t>
            </a:r>
          </a:p>
          <a:p>
            <a:pPr marL="720725" lvl="2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Third level</a:t>
            </a:r>
          </a:p>
          <a:p>
            <a:pPr marL="1081088" lvl="3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Fourth level</a:t>
            </a:r>
          </a:p>
          <a:p>
            <a:pPr marL="1441450" lvl="4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12" y="6569075"/>
            <a:ext cx="587376" cy="207963"/>
          </a:xfrm>
        </p:spPr>
        <p:txBody>
          <a:bodyPr/>
          <a:lstStyle/>
          <a:p>
            <a:fld id="{D681BA18-7ADC-4193-9BBC-4E3EBC1D76F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128143" y="396237"/>
            <a:ext cx="808037" cy="5981243"/>
            <a:chOff x="8183563" y="396237"/>
            <a:chExt cx="808037" cy="5981243"/>
          </a:xfrm>
        </p:grpSpPr>
        <p:pic>
          <p:nvPicPr>
            <p:cNvPr id="6" name="Picture 24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83563" y="396237"/>
              <a:ext cx="808037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54227" y="5996393"/>
              <a:ext cx="597036" cy="381087"/>
            </a:xfrm>
            <a:prstGeom prst="rect">
              <a:avLst/>
            </a:prstGeom>
          </p:spPr>
        </p:pic>
      </p:grpSp>
      <p:pic>
        <p:nvPicPr>
          <p:cNvPr id="1026" name="Picture 2" descr="https://lh3.googleusercontent.com/-6nBRvwNmkEk/AAAAAAAAAAI/AAAAAAAAABY/f7uSWOMWjQ4/phot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473" y="5500255"/>
            <a:ext cx="877225" cy="8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60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9248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fr-FR" sz="2000" dirty="0"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7239000" cy="8207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524000"/>
            <a:ext cx="7239000" cy="4724400"/>
          </a:xfrm>
          <a:prstGeom prst="rect">
            <a:avLst/>
          </a:prstGeom>
        </p:spPr>
        <p:txBody>
          <a:bodyPr/>
          <a:lstStyle>
            <a:lvl1pPr marL="808038" indent="-808038">
              <a:defRPr lang="en-US" sz="1600" b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>
              <a:defRPr sz="1600" b="0">
                <a:solidFill>
                  <a:schemeClr val="bg2"/>
                </a:solidFill>
                <a:latin typeface="Calibri" pitchFamily="34" charset="0"/>
              </a:defRPr>
            </a:lvl2pPr>
            <a:lvl3pPr>
              <a:defRPr sz="1600" b="0">
                <a:solidFill>
                  <a:schemeClr val="bg2"/>
                </a:solidFill>
                <a:latin typeface="Calibri" pitchFamily="34" charset="0"/>
              </a:defRPr>
            </a:lvl3pPr>
            <a:lvl4pPr>
              <a:defRPr sz="1600" b="0">
                <a:solidFill>
                  <a:schemeClr val="bg2"/>
                </a:solidFill>
                <a:latin typeface="Calibri" pitchFamily="34" charset="0"/>
              </a:defRPr>
            </a:lvl4pPr>
            <a:lvl5pPr>
              <a:defRPr sz="1600" b="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marL="0" lvl="0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Click to edit Master text styles</a:t>
            </a:r>
          </a:p>
          <a:p>
            <a:pPr marL="361950" lvl="1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Second level</a:t>
            </a:r>
          </a:p>
          <a:p>
            <a:pPr marL="720725" lvl="2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Third level</a:t>
            </a:r>
          </a:p>
          <a:p>
            <a:pPr marL="1081088" lvl="3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Fourth level</a:t>
            </a:r>
          </a:p>
          <a:p>
            <a:pPr marL="1441450" lvl="4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12" y="6569075"/>
            <a:ext cx="587376" cy="207963"/>
          </a:xfrm>
        </p:spPr>
        <p:txBody>
          <a:bodyPr/>
          <a:lstStyle/>
          <a:p>
            <a:fld id="{D681BA18-7ADC-4193-9BBC-4E3EBC1D76F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183563" y="396237"/>
            <a:ext cx="808037" cy="5981243"/>
            <a:chOff x="8183563" y="396237"/>
            <a:chExt cx="808037" cy="5981243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1127" y="1595844"/>
              <a:ext cx="625475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4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3563" y="396237"/>
              <a:ext cx="808037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54227" y="5996393"/>
              <a:ext cx="597036" cy="381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5214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9248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fr-FR" sz="2000" dirty="0"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7239000" cy="8207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524000"/>
            <a:ext cx="7239000" cy="4724400"/>
          </a:xfrm>
          <a:prstGeom prst="rect">
            <a:avLst/>
          </a:prstGeom>
        </p:spPr>
        <p:txBody>
          <a:bodyPr/>
          <a:lstStyle>
            <a:lvl1pPr marL="808038" indent="-808038">
              <a:defRPr lang="en-US" sz="1600" b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>
              <a:defRPr sz="1600" b="0">
                <a:solidFill>
                  <a:schemeClr val="bg2"/>
                </a:solidFill>
                <a:latin typeface="Calibri" pitchFamily="34" charset="0"/>
              </a:defRPr>
            </a:lvl2pPr>
            <a:lvl3pPr>
              <a:defRPr sz="1600" b="0">
                <a:solidFill>
                  <a:schemeClr val="bg2"/>
                </a:solidFill>
                <a:latin typeface="Calibri" pitchFamily="34" charset="0"/>
              </a:defRPr>
            </a:lvl3pPr>
            <a:lvl4pPr>
              <a:defRPr sz="1600" b="0">
                <a:solidFill>
                  <a:schemeClr val="bg2"/>
                </a:solidFill>
                <a:latin typeface="Calibri" pitchFamily="34" charset="0"/>
              </a:defRPr>
            </a:lvl4pPr>
            <a:lvl5pPr>
              <a:defRPr sz="1600" b="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marL="0" lvl="0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Click to edit Master text styles</a:t>
            </a:r>
          </a:p>
          <a:p>
            <a:pPr marL="361950" lvl="1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Second level</a:t>
            </a:r>
          </a:p>
          <a:p>
            <a:pPr marL="720725" lvl="2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Third level</a:t>
            </a:r>
          </a:p>
          <a:p>
            <a:pPr marL="1081088" lvl="3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Fourth level</a:t>
            </a:r>
          </a:p>
          <a:p>
            <a:pPr marL="1441450" lvl="4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12" y="6569075"/>
            <a:ext cx="587376" cy="207963"/>
          </a:xfrm>
        </p:spPr>
        <p:txBody>
          <a:bodyPr/>
          <a:lstStyle/>
          <a:p>
            <a:fld id="{D681BA18-7ADC-4193-9BBC-4E3EBC1D76F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183563" y="396237"/>
            <a:ext cx="808037" cy="5981243"/>
            <a:chOff x="8183563" y="396237"/>
            <a:chExt cx="808037" cy="5981243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1127" y="1595844"/>
              <a:ext cx="625475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4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3563" y="396237"/>
              <a:ext cx="808037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54227" y="5996393"/>
              <a:ext cx="597036" cy="381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2319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9248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fr-FR" sz="2000" dirty="0"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7239000" cy="8207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524000"/>
            <a:ext cx="7239000" cy="4724400"/>
          </a:xfrm>
          <a:prstGeom prst="rect">
            <a:avLst/>
          </a:prstGeom>
        </p:spPr>
        <p:txBody>
          <a:bodyPr/>
          <a:lstStyle>
            <a:lvl1pPr marL="808038" indent="-808038">
              <a:defRPr lang="en-US" sz="1600" b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>
              <a:defRPr sz="1600" b="0">
                <a:solidFill>
                  <a:schemeClr val="bg2"/>
                </a:solidFill>
                <a:latin typeface="Calibri" pitchFamily="34" charset="0"/>
              </a:defRPr>
            </a:lvl2pPr>
            <a:lvl3pPr>
              <a:defRPr sz="1600" b="0">
                <a:solidFill>
                  <a:schemeClr val="bg2"/>
                </a:solidFill>
                <a:latin typeface="Calibri" pitchFamily="34" charset="0"/>
              </a:defRPr>
            </a:lvl3pPr>
            <a:lvl4pPr>
              <a:defRPr sz="1600" b="0">
                <a:solidFill>
                  <a:schemeClr val="bg2"/>
                </a:solidFill>
                <a:latin typeface="Calibri" pitchFamily="34" charset="0"/>
              </a:defRPr>
            </a:lvl4pPr>
            <a:lvl5pPr>
              <a:defRPr sz="1600" b="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marL="0" lvl="0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Click to edit Master text styles</a:t>
            </a:r>
          </a:p>
          <a:p>
            <a:pPr marL="361950" lvl="1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Second level</a:t>
            </a:r>
          </a:p>
          <a:p>
            <a:pPr marL="720725" lvl="2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Third level</a:t>
            </a:r>
          </a:p>
          <a:p>
            <a:pPr marL="1081088" lvl="3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Fourth level</a:t>
            </a:r>
          </a:p>
          <a:p>
            <a:pPr marL="1441450" lvl="4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12" y="6569075"/>
            <a:ext cx="587376" cy="207963"/>
          </a:xfrm>
        </p:spPr>
        <p:txBody>
          <a:bodyPr/>
          <a:lstStyle/>
          <a:p>
            <a:fld id="{D681BA18-7ADC-4193-9BBC-4E3EBC1D76F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183563" y="396237"/>
            <a:ext cx="808037" cy="5981243"/>
            <a:chOff x="8183563" y="396237"/>
            <a:chExt cx="808037" cy="5981243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1127" y="1595844"/>
              <a:ext cx="625475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4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3563" y="396237"/>
              <a:ext cx="808037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54227" y="5996393"/>
              <a:ext cx="597036" cy="381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4924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9248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fr-FR" sz="2000" dirty="0"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7239000" cy="8207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524000"/>
            <a:ext cx="7239000" cy="4724400"/>
          </a:xfrm>
          <a:prstGeom prst="rect">
            <a:avLst/>
          </a:prstGeom>
        </p:spPr>
        <p:txBody>
          <a:bodyPr/>
          <a:lstStyle>
            <a:lvl1pPr marL="808038" indent="-808038">
              <a:defRPr lang="en-US" sz="1600" b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>
              <a:defRPr sz="1600" b="0">
                <a:solidFill>
                  <a:schemeClr val="bg2"/>
                </a:solidFill>
                <a:latin typeface="Calibri" pitchFamily="34" charset="0"/>
              </a:defRPr>
            </a:lvl2pPr>
            <a:lvl3pPr>
              <a:defRPr sz="1600" b="0">
                <a:solidFill>
                  <a:schemeClr val="bg2"/>
                </a:solidFill>
                <a:latin typeface="Calibri" pitchFamily="34" charset="0"/>
              </a:defRPr>
            </a:lvl3pPr>
            <a:lvl4pPr>
              <a:defRPr sz="1600" b="0">
                <a:solidFill>
                  <a:schemeClr val="bg2"/>
                </a:solidFill>
                <a:latin typeface="Calibri" pitchFamily="34" charset="0"/>
              </a:defRPr>
            </a:lvl4pPr>
            <a:lvl5pPr>
              <a:defRPr sz="1600" b="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marL="0" lvl="0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Click to edit Master text styles</a:t>
            </a:r>
          </a:p>
          <a:p>
            <a:pPr marL="361950" lvl="1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Second level</a:t>
            </a:r>
          </a:p>
          <a:p>
            <a:pPr marL="720725" lvl="2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Third level</a:t>
            </a:r>
          </a:p>
          <a:p>
            <a:pPr marL="1081088" lvl="3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Fourth level</a:t>
            </a:r>
          </a:p>
          <a:p>
            <a:pPr marL="1441450" lvl="4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12" y="6569075"/>
            <a:ext cx="587376" cy="207963"/>
          </a:xfrm>
        </p:spPr>
        <p:txBody>
          <a:bodyPr/>
          <a:lstStyle/>
          <a:p>
            <a:fld id="{D681BA18-7ADC-4193-9BBC-4E3EBC1D76F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183563" y="396237"/>
            <a:ext cx="808037" cy="5981243"/>
            <a:chOff x="8183563" y="396237"/>
            <a:chExt cx="808037" cy="5981243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1127" y="1595844"/>
              <a:ext cx="625475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4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3563" y="396237"/>
              <a:ext cx="808037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54227" y="5996393"/>
              <a:ext cx="597036" cy="381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7920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11114"/>
            <a:ext cx="9143999" cy="1109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3999"/>
            <a:ext cx="8183563" cy="462784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Lubalin Graph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flipV="1">
            <a:off x="457200" y="1981483"/>
            <a:ext cx="8183563" cy="5300"/>
          </a:xfrm>
          <a:prstGeom prst="line">
            <a:avLst/>
          </a:prstGeom>
          <a:noFill/>
          <a:ln w="12700">
            <a:solidFill>
              <a:srgbClr val="61616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balin Graph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00050" y="6575425"/>
            <a:ext cx="704850" cy="207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5E5A0D2-6B49-470D-83E0-88B994557EB6}" type="datetime1">
              <a:rPr lang="en-US" smtClean="0"/>
              <a:pPr>
                <a:defRPr/>
              </a:pPr>
              <a:t>3/25/2015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6549" y="6575425"/>
            <a:ext cx="3333751" cy="207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UNEP DTIE Energy Branch                                    Jakob Fleischmann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3112" y="6569075"/>
            <a:ext cx="587376" cy="207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57" y="92685"/>
            <a:ext cx="1530276" cy="877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710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9248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fr-FR" sz="2000" dirty="0">
              <a:latin typeface="Times New Roman" pitchFamily="18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7239000" cy="8207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524000"/>
            <a:ext cx="7239000" cy="4724400"/>
          </a:xfrm>
          <a:prstGeom prst="rect">
            <a:avLst/>
          </a:prstGeom>
        </p:spPr>
        <p:txBody>
          <a:bodyPr/>
          <a:lstStyle>
            <a:lvl1pPr marL="808038" indent="-808038">
              <a:defRPr lang="en-US" sz="1600" b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>
              <a:defRPr sz="1600" b="0">
                <a:solidFill>
                  <a:schemeClr val="bg2"/>
                </a:solidFill>
                <a:latin typeface="Calibri" pitchFamily="34" charset="0"/>
              </a:defRPr>
            </a:lvl2pPr>
            <a:lvl3pPr>
              <a:defRPr sz="1600" b="0">
                <a:solidFill>
                  <a:schemeClr val="bg2"/>
                </a:solidFill>
                <a:latin typeface="Calibri" pitchFamily="34" charset="0"/>
              </a:defRPr>
            </a:lvl3pPr>
            <a:lvl4pPr>
              <a:defRPr sz="1600" b="0">
                <a:solidFill>
                  <a:schemeClr val="bg2"/>
                </a:solidFill>
                <a:latin typeface="Calibri" pitchFamily="34" charset="0"/>
              </a:defRPr>
            </a:lvl4pPr>
            <a:lvl5pPr>
              <a:defRPr sz="1600" b="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marL="0" lvl="0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Click to edit Master text styles</a:t>
            </a:r>
          </a:p>
          <a:p>
            <a:pPr marL="361950" lvl="1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Second level</a:t>
            </a:r>
          </a:p>
          <a:p>
            <a:pPr marL="720725" lvl="2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Third level</a:t>
            </a:r>
          </a:p>
          <a:p>
            <a:pPr marL="1081088" lvl="3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Fourth level</a:t>
            </a:r>
          </a:p>
          <a:p>
            <a:pPr marL="1441450" lvl="4" indent="0" algn="l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112" y="6569075"/>
            <a:ext cx="587376" cy="207963"/>
          </a:xfrm>
        </p:spPr>
        <p:txBody>
          <a:bodyPr/>
          <a:lstStyle/>
          <a:p>
            <a:fld id="{D681BA18-7ADC-4193-9BBC-4E3EBC1D76F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183563" y="396237"/>
            <a:ext cx="808037" cy="5981243"/>
            <a:chOff x="8183563" y="396237"/>
            <a:chExt cx="808037" cy="5981243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1127" y="1595844"/>
              <a:ext cx="625475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4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83563" y="396237"/>
              <a:ext cx="808037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54227" y="5996393"/>
              <a:ext cx="597036" cy="381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5033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008" name="Rectangle 16"/>
          <p:cNvSpPr>
            <a:spLocks noChangeArrowheads="1"/>
          </p:cNvSpPr>
          <p:nvPr/>
        </p:nvSpPr>
        <p:spPr bwMode="auto">
          <a:xfrm>
            <a:off x="7812088" y="6707188"/>
            <a:ext cx="4175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14400" eaLnBrk="0" hangingPunct="0">
              <a:lnSpc>
                <a:spcPct val="90000"/>
              </a:lnSpc>
              <a:spcAft>
                <a:spcPct val="50000"/>
              </a:spcAft>
            </a:pPr>
            <a:endParaRPr lang="en-US" sz="900" dirty="0" smtClean="0">
              <a:solidFill>
                <a:srgbClr val="000000"/>
              </a:solidFill>
              <a:latin typeface="CorpoS" pitchFamily="2" charset="0"/>
              <a:cs typeface="+mn-cs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400050" y="6575425"/>
            <a:ext cx="704850" cy="20796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</a:defRPr>
            </a:lvl1pPr>
          </a:lstStyle>
          <a:p>
            <a:pPr>
              <a:defRPr/>
            </a:pPr>
            <a:fld id="{ED3F048E-1118-4FCC-B00D-03D56D19B414}" type="datetime1">
              <a:rPr lang="en-US" smtClean="0"/>
              <a:pPr>
                <a:defRPr/>
              </a:pPr>
              <a:t>3/25/2015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76549" y="6575425"/>
            <a:ext cx="3333751" cy="20796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UNEP DTIE Energy Branch                                    Jakob Fleischmann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93112" y="6569075"/>
            <a:ext cx="587376" cy="207963"/>
          </a:xfrm>
          <a:prstGeom prst="rect">
            <a:avLst/>
          </a:prstGeom>
        </p:spPr>
        <p:txBody>
          <a:bodyPr/>
          <a:lstStyle>
            <a:lvl1pPr>
              <a:defRPr sz="900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8148906-4C2C-48D5-8EFF-E86AF36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E3C5A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orpoS" pitchFamily="2" charset="0"/>
        </a:defRPr>
      </a:lvl9pPr>
    </p:titleStyle>
    <p:bodyStyle>
      <a:lvl1pPr marL="182563" indent="-182563" algn="l" rtl="0" eaLnBrk="1" fontAlgn="base" hangingPunct="1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2925" indent="-180975" algn="l" rtl="0" eaLnBrk="1" fontAlgn="base" hangingPunct="1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Calibri" pitchFamily="34" charset="0"/>
        </a:defRPr>
      </a:lvl2pPr>
      <a:lvl3pPr marL="901700" indent="-179388" algn="l" rtl="0" eaLnBrk="1" fontAlgn="base" hangingPunct="1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Calibri" pitchFamily="34" charset="0"/>
        </a:defRPr>
      </a:lvl3pPr>
      <a:lvl4pPr marL="1262063" indent="-180975" algn="l" rtl="0" eaLnBrk="1" fontAlgn="base" hangingPunct="1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Calibri" pitchFamily="34" charset="0"/>
        </a:defRPr>
      </a:lvl4pPr>
      <a:lvl5pPr marL="1622425" indent="-180975" algn="l" rtl="0" eaLnBrk="1" fontAlgn="base" hangingPunct="1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Calibri" pitchFamily="34" charset="0"/>
        </a:defRPr>
      </a:lvl5pPr>
      <a:lvl6pPr marL="2079625" indent="-180975" algn="l" rtl="0" eaLnBrk="1" fontAlgn="base" hangingPunct="1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536825" indent="-180975" algn="l" rtl="0" eaLnBrk="1" fontAlgn="base" hangingPunct="1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2994025" indent="-180975" algn="l" rtl="0" eaLnBrk="1" fontAlgn="base" hangingPunct="1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451225" indent="-180975" algn="l" rtl="0" eaLnBrk="1" fontAlgn="base" hangingPunct="1">
        <a:lnSpc>
          <a:spcPts val="1900"/>
        </a:lnSpc>
        <a:spcBef>
          <a:spcPct val="0"/>
        </a:spcBef>
        <a:spcAft>
          <a:spcPct val="4200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.tiff"/><Relationship Id="rId21" Type="http://schemas.openxmlformats.org/officeDocument/2006/relationships/image" Target="../media/image32.jpeg"/><Relationship Id="rId7" Type="http://schemas.openxmlformats.org/officeDocument/2006/relationships/image" Target="../media/image5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6.jpe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5" Type="http://schemas.openxmlformats.org/officeDocument/2006/relationships/image" Target="../media/image4.pn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Relationship Id="rId22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854929"/>
            <a:ext cx="7239000" cy="820738"/>
          </a:xfrm>
        </p:spPr>
        <p:txBody>
          <a:bodyPr/>
          <a:lstStyle/>
          <a:p>
            <a:r>
              <a:rPr lang="en-GB" dirty="0"/>
              <a:t>Opportunities for </a:t>
            </a:r>
            <a:r>
              <a:rPr lang="en-GB" dirty="0" smtClean="0"/>
              <a:t>APEC Countries </a:t>
            </a:r>
            <a:br>
              <a:rPr lang="en-GB" dirty="0" smtClean="0"/>
            </a:br>
            <a:r>
              <a:rPr lang="en-GB" dirty="0" smtClean="0"/>
              <a:t>in Leapfrogging to Efficient Lighting, </a:t>
            </a:r>
            <a:br>
              <a:rPr lang="en-GB" dirty="0" smtClean="0"/>
            </a:br>
            <a:r>
              <a:rPr lang="en-GB" dirty="0" smtClean="0"/>
              <a:t>Appliances &amp; Equipment</a:t>
            </a:r>
            <a:endParaRPr lang="en-GB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57200" y="5054368"/>
            <a:ext cx="6520375" cy="143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400" b="1" dirty="0" smtClean="0">
                <a:latin typeface="Calibri Light" panose="020F0302020204030204" pitchFamily="34" charset="0"/>
              </a:rPr>
              <a:t>Pierre </a:t>
            </a:r>
            <a:r>
              <a:rPr lang="en-US" sz="1400" b="1" dirty="0" err="1" smtClean="0">
                <a:latin typeface="Calibri Light" panose="020F0302020204030204" pitchFamily="34" charset="0"/>
              </a:rPr>
              <a:t>Cazelles</a:t>
            </a:r>
            <a:r>
              <a:rPr lang="en-US" sz="1400" b="1" dirty="0" smtClean="0">
                <a:latin typeface="Calibri Light" panose="020F0302020204030204" pitchFamily="34" charset="0"/>
              </a:rPr>
              <a:t>, </a:t>
            </a:r>
            <a:r>
              <a:rPr lang="en-US" sz="1400" b="1" dirty="0">
                <a:latin typeface="Calibri Light" panose="020F0302020204030204" pitchFamily="34" charset="0"/>
              </a:rPr>
              <a:t>International Copper Alliance</a:t>
            </a:r>
          </a:p>
          <a:p>
            <a:pPr>
              <a:spcAft>
                <a:spcPts val="300"/>
              </a:spcAft>
            </a:pPr>
            <a:endParaRPr lang="en-US" sz="1200" b="1" dirty="0">
              <a:latin typeface="Calibri Light" panose="020F03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400" dirty="0">
                <a:latin typeface="Calibri Light" panose="020F0302020204030204" pitchFamily="34" charset="0"/>
              </a:rPr>
              <a:t>In partnership with: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latin typeface="Calibri Light" panose="020F0302020204030204" pitchFamily="34" charset="0"/>
              </a:rPr>
              <a:t>United Nations Environment </a:t>
            </a:r>
            <a:r>
              <a:rPr lang="en-US" sz="1400" dirty="0" err="1">
                <a:latin typeface="Calibri Light" panose="020F0302020204030204" pitchFamily="34" charset="0"/>
              </a:rPr>
              <a:t>Programme</a:t>
            </a:r>
            <a:r>
              <a:rPr lang="en-US" sz="1400" dirty="0">
                <a:latin typeface="Calibri Light" panose="020F0302020204030204" pitchFamily="34" charset="0"/>
              </a:rPr>
              <a:t>, United Nations Development </a:t>
            </a:r>
            <a:r>
              <a:rPr lang="en-US" sz="1400" dirty="0" err="1">
                <a:latin typeface="Calibri Light" panose="020F0302020204030204" pitchFamily="34" charset="0"/>
              </a:rPr>
              <a:t>Programme</a:t>
            </a:r>
            <a:r>
              <a:rPr lang="en-US" sz="1400" dirty="0">
                <a:latin typeface="Calibri Light" panose="020F0302020204030204" pitchFamily="34" charset="0"/>
              </a:rPr>
              <a:t>, CLASP &amp; t</a:t>
            </a:r>
            <a:r>
              <a:rPr lang="en-US" sz="1400" dirty="0" smtClean="0">
                <a:latin typeface="Calibri Light" panose="020F0302020204030204" pitchFamily="34" charset="0"/>
              </a:rPr>
              <a:t>he </a:t>
            </a:r>
            <a:r>
              <a:rPr lang="en-US" sz="1400" dirty="0">
                <a:latin typeface="Calibri Light" panose="020F0302020204030204" pitchFamily="34" charset="0"/>
              </a:rPr>
              <a:t>Natural Resources Defense </a:t>
            </a:r>
            <a:r>
              <a:rPr lang="en-US" sz="1400" dirty="0" smtClean="0">
                <a:latin typeface="Calibri Light" panose="020F0302020204030204" pitchFamily="34" charset="0"/>
              </a:rPr>
              <a:t>Council,</a:t>
            </a:r>
            <a:endParaRPr lang="en-US" sz="1400" dirty="0">
              <a:latin typeface="Calibri Light" panose="020F03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400" dirty="0" smtClean="0">
                <a:latin typeface="Calibri Light" panose="020F0302020204030204" pitchFamily="34" charset="0"/>
              </a:rPr>
              <a:t>with </a:t>
            </a:r>
            <a:r>
              <a:rPr lang="en-US" sz="1400" dirty="0">
                <a:latin typeface="Calibri Light" panose="020F0302020204030204" pitchFamily="34" charset="0"/>
              </a:rPr>
              <a:t>the financial support of the Global Environment Facility</a:t>
            </a:r>
            <a:endParaRPr lang="en-US" sz="1400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9" y="424105"/>
            <a:ext cx="2901571" cy="109093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744765" y="424105"/>
            <a:ext cx="2030487" cy="983354"/>
            <a:chOff x="5843627" y="2452669"/>
            <a:chExt cx="2048222" cy="9919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1746"/>
            <a:stretch/>
          </p:blipFill>
          <p:spPr>
            <a:xfrm>
              <a:off x="6129505" y="2686200"/>
              <a:ext cx="1762344" cy="758412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843627" y="2452669"/>
              <a:ext cx="1290135" cy="317036"/>
            </a:xfrm>
            <a:prstGeom prst="rect">
              <a:avLst/>
            </a:prstGeom>
          </p:spPr>
          <p:txBody>
            <a:bodyPr/>
            <a:lstStyle>
              <a:lvl1pPr marL="808038" indent="-808038" algn="l" rtl="0" eaLnBrk="1" fontAlgn="base" hangingPunct="1">
                <a:lnSpc>
                  <a:spcPct val="1080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lang="en-US" sz="1600" b="0" kern="1200" dirty="0">
                  <a:solidFill>
                    <a:schemeClr val="bg2"/>
                  </a:solidFill>
                  <a:latin typeface="Calibri Light" panose="020F0302020204030204" pitchFamily="34" charset="0"/>
                  <a:ea typeface="+mn-ea"/>
                  <a:cs typeface="Arial" charset="0"/>
                </a:defRPr>
              </a:lvl1pPr>
              <a:lvl2pPr marL="5429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sz="1600" b="0">
                  <a:solidFill>
                    <a:schemeClr val="bg2"/>
                  </a:solidFill>
                  <a:latin typeface="Calibri" pitchFamily="34" charset="0"/>
                </a:defRPr>
              </a:lvl2pPr>
              <a:lvl3pPr marL="901700" indent="-179388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sz="1600" b="0">
                  <a:solidFill>
                    <a:schemeClr val="bg2"/>
                  </a:solidFill>
                  <a:latin typeface="Calibri" pitchFamily="34" charset="0"/>
                </a:defRPr>
              </a:lvl3pPr>
              <a:lvl4pPr marL="1262063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sz="1600" b="0">
                  <a:solidFill>
                    <a:schemeClr val="bg2"/>
                  </a:solidFill>
                  <a:latin typeface="Calibri" pitchFamily="34" charset="0"/>
                </a:defRPr>
              </a:lvl4pPr>
              <a:lvl5pPr marL="16224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sz="1600" b="0">
                  <a:solidFill>
                    <a:schemeClr val="bg2"/>
                  </a:solidFill>
                  <a:latin typeface="Calibri" pitchFamily="34" charset="0"/>
                </a:defRPr>
              </a:lvl5pPr>
              <a:lvl6pPr marL="20796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>
                  <a:solidFill>
                    <a:schemeClr val="tx1"/>
                  </a:solidFill>
                  <a:latin typeface="+mn-lt"/>
                </a:defRPr>
              </a:lvl6pPr>
              <a:lvl7pPr marL="25368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>
                  <a:solidFill>
                    <a:schemeClr val="tx1"/>
                  </a:solidFill>
                  <a:latin typeface="+mn-lt"/>
                </a:defRPr>
              </a:lvl7pPr>
              <a:lvl8pPr marL="29940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>
                  <a:solidFill>
                    <a:schemeClr val="tx1"/>
                  </a:solidFill>
                  <a:latin typeface="+mn-lt"/>
                </a:defRPr>
              </a:lvl8pPr>
              <a:lvl9pPr marL="34512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defTabSz="914400">
                <a:buFontTx/>
                <a:buNone/>
              </a:pPr>
              <a:r>
                <a:rPr lang="en-GB" sz="1100" dirty="0" smtClean="0">
                  <a:solidFill>
                    <a:schemeClr val="tx1"/>
                  </a:solidFill>
                </a:rPr>
                <a:t>In support of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475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3281680" cy="47244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UNEP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Gustau</a:t>
            </a:r>
            <a:r>
              <a:rPr lang="en-US" dirty="0" smtClean="0"/>
              <a:t> </a:t>
            </a:r>
            <a:r>
              <a:rPr lang="en-US" dirty="0" err="1" smtClean="0"/>
              <a:t>Mañez</a:t>
            </a:r>
            <a:r>
              <a:rPr lang="en-US" dirty="0" smtClean="0"/>
              <a:t> Gomis </a:t>
            </a:r>
            <a:br>
              <a:rPr lang="en-US" dirty="0" smtClean="0"/>
            </a:br>
            <a:r>
              <a:rPr lang="en-US" dirty="0" smtClean="0"/>
              <a:t>Project Manager </a:t>
            </a:r>
            <a:br>
              <a:rPr lang="en-US" dirty="0" smtClean="0"/>
            </a:br>
            <a:r>
              <a:rPr lang="en-US" dirty="0" smtClean="0"/>
              <a:t>UNEP </a:t>
            </a:r>
            <a:r>
              <a:rPr lang="en-US" dirty="0" err="1" smtClean="0"/>
              <a:t>en.lighten</a:t>
            </a:r>
            <a:r>
              <a:rPr lang="en-US" dirty="0" smtClean="0"/>
              <a:t> initiative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Email: Gustavo.Manez@unep.org</a:t>
            </a:r>
            <a:br>
              <a:rPr lang="en-US" dirty="0" smtClean="0"/>
            </a:br>
            <a:r>
              <a:rPr lang="en-US" dirty="0" smtClean="0"/>
              <a:t>Tel: +33 1 44 37 19 97 </a:t>
            </a:r>
            <a:br>
              <a:rPr lang="en-US" dirty="0" smtClean="0"/>
            </a:br>
            <a:r>
              <a:rPr lang="en-US" dirty="0" smtClean="0"/>
              <a:t>Cell: + 33 614 502 254 </a:t>
            </a:r>
            <a:br>
              <a:rPr lang="en-US" dirty="0" smtClean="0"/>
            </a:br>
            <a:r>
              <a:rPr lang="en-US" dirty="0" smtClean="0"/>
              <a:t>www.enlighten-initiative.org </a:t>
            </a:r>
            <a:br>
              <a:rPr lang="en-US" dirty="0" smtClean="0"/>
            </a:br>
            <a:r>
              <a:rPr lang="en-US" dirty="0" smtClean="0"/>
              <a:t>www.enlighten-initiative.org/forum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BA18-7ADC-4193-9BBC-4E3EBC1D76F2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91280" y="1524000"/>
            <a:ext cx="3804920" cy="4724400"/>
          </a:xfrm>
          <a:prstGeom prst="rect">
            <a:avLst/>
          </a:prstGeom>
        </p:spPr>
        <p:txBody>
          <a:bodyPr/>
          <a:lstStyle/>
          <a:p>
            <a:pPr marL="808038" marR="0" lvl="0" indent="-808038" algn="l" defTabSz="914400" rtl="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rPr>
              <a:t>ICA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600" dirty="0" smtClean="0">
                <a:latin typeface="Calibri Light" panose="020F0302020204030204" pitchFamily="34" charset="0"/>
              </a:rPr>
              <a:t>Pierre Cazelles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600" dirty="0" smtClean="0">
                <a:latin typeface="Calibri Light" panose="020F0302020204030204" pitchFamily="34" charset="0"/>
              </a:rPr>
              <a:t>Director – Partnerships Asia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600" dirty="0" smtClean="0">
                <a:latin typeface="Calibri Light" panose="020F0302020204030204" pitchFamily="34" charset="0"/>
              </a:rPr>
              <a:t>Email</a:t>
            </a:r>
            <a:r>
              <a:rPr lang="en-US" sz="1600" dirty="0" smtClean="0">
                <a:latin typeface="Calibri Light" panose="020F0302020204030204" pitchFamily="34" charset="0"/>
              </a:rPr>
              <a:t>: pierre.cazelles@copperalliance.asia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600" dirty="0" smtClean="0">
                <a:latin typeface="Calibri Light" panose="020F0302020204030204" pitchFamily="34" charset="0"/>
              </a:rPr>
              <a:t>Tel</a:t>
            </a:r>
            <a:r>
              <a:rPr lang="en-US" sz="1600" dirty="0" smtClean="0">
                <a:latin typeface="Calibri Light" panose="020F0302020204030204" pitchFamily="34" charset="0"/>
              </a:rPr>
              <a:t>: 86-159-0100-7376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1"/>
            <a:ext cx="7490657" cy="1205458"/>
          </a:xfrm>
        </p:spPr>
        <p:txBody>
          <a:bodyPr/>
          <a:lstStyle/>
          <a:p>
            <a:r>
              <a:rPr lang="en-US" dirty="0" smtClean="0"/>
              <a:t>Efficient Appliances &amp; Equipment – taking the en.lighten approach to the next </a:t>
            </a:r>
            <a:r>
              <a:rPr lang="en-US" i="1" dirty="0" smtClean="0"/>
              <a:t>low hanging fruits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5365" y="6569075"/>
            <a:ext cx="587376" cy="207963"/>
          </a:xfrm>
        </p:spPr>
        <p:txBody>
          <a:bodyPr/>
          <a:lstStyle/>
          <a:p>
            <a:fld id="{D681BA18-7ADC-4193-9BBC-4E3EBC1D76F2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39750" y="3085591"/>
            <a:ext cx="6742670" cy="2875663"/>
          </a:xfrm>
        </p:spPr>
        <p:txBody>
          <a:bodyPr/>
          <a:lstStyle/>
          <a:p>
            <a:pPr marL="265113" indent="-265113">
              <a:lnSpc>
                <a:spcPct val="100000"/>
              </a:lnSpc>
              <a:spcAft>
                <a:spcPts val="1200"/>
              </a:spcAft>
            </a:pPr>
            <a:r>
              <a:rPr lang="en-GB" dirty="0" smtClean="0">
                <a:solidFill>
                  <a:schemeClr val="tx1"/>
                </a:solidFill>
              </a:rPr>
              <a:t>UNEP, UNDP, ICA, CLASP and NRDC launched the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Efficient Appliances &amp; Equipment Programme in 2014</a:t>
            </a:r>
          </a:p>
          <a:p>
            <a:pPr marL="265113" indent="-265113">
              <a:lnSpc>
                <a:spcPct val="100000"/>
              </a:lnSpc>
              <a:spcAft>
                <a:spcPts val="1200"/>
              </a:spcAft>
            </a:pPr>
            <a:r>
              <a:rPr lang="en-GB" dirty="0"/>
              <a:t>The Programme aims to join forces with private and public sector </a:t>
            </a:r>
            <a:br>
              <a:rPr lang="en-GB" dirty="0"/>
            </a:br>
            <a:r>
              <a:rPr lang="en-GB" dirty="0"/>
              <a:t>to expand the </a:t>
            </a:r>
            <a:r>
              <a:rPr lang="en-GB" dirty="0" err="1"/>
              <a:t>en.lighten</a:t>
            </a:r>
            <a:r>
              <a:rPr lang="en-GB" dirty="0"/>
              <a:t> approach to the next </a:t>
            </a:r>
            <a:r>
              <a:rPr lang="en-GB" i="1" dirty="0"/>
              <a:t>high impact </a:t>
            </a:r>
            <a:r>
              <a:rPr lang="en-GB" i="1" dirty="0" smtClean="0"/>
              <a:t>opportunities,</a:t>
            </a:r>
            <a:endParaRPr lang="en-GB" i="1" dirty="0"/>
          </a:p>
          <a:p>
            <a:pPr marL="265113" indent="-265113">
              <a:lnSpc>
                <a:spcPct val="100000"/>
              </a:lnSpc>
              <a:spcAft>
                <a:spcPts val="1200"/>
              </a:spcAft>
            </a:pPr>
            <a:r>
              <a:rPr lang="en-GB" dirty="0" smtClean="0"/>
              <a:t>supporting </a:t>
            </a:r>
            <a:r>
              <a:rPr lang="en-GB" dirty="0"/>
              <a:t>the second goal of the Secretary General’s SE4ALL initiative: double the global rate of improvement in energy </a:t>
            </a:r>
            <a:r>
              <a:rPr lang="en-GB" dirty="0" smtClean="0"/>
              <a:t>efficiency</a:t>
            </a:r>
          </a:p>
          <a:p>
            <a:pPr marL="265113" indent="-265113">
              <a:lnSpc>
                <a:spcPct val="100000"/>
              </a:lnSpc>
              <a:spcAft>
                <a:spcPts val="1200"/>
              </a:spcAft>
            </a:pPr>
            <a:r>
              <a:rPr lang="en-GB" dirty="0" smtClean="0"/>
              <a:t>The programme forms part of the SE4ALL Energy Efficiency Accelerator </a:t>
            </a:r>
            <a:br>
              <a:rPr lang="en-GB" dirty="0" smtClean="0"/>
            </a:br>
            <a:r>
              <a:rPr lang="en-GB" dirty="0" smtClean="0"/>
              <a:t>on Appliances &amp; Equipment</a:t>
            </a:r>
            <a:endParaRPr lang="en-GB" dirty="0"/>
          </a:p>
        </p:txBody>
      </p:sp>
      <p:pic>
        <p:nvPicPr>
          <p:cNvPr id="14" name="il_fi" descr="gef_logo_1_330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735" y="1599614"/>
            <a:ext cx="868472" cy="82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2" t="9800" r="10474" b="34421"/>
          <a:stretch/>
        </p:blipFill>
        <p:spPr>
          <a:xfrm>
            <a:off x="550375" y="1606069"/>
            <a:ext cx="1498495" cy="79967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2818964" y="1958741"/>
            <a:ext cx="2900425" cy="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210" y="1580552"/>
            <a:ext cx="2041116" cy="767417"/>
          </a:xfrm>
          <a:prstGeom prst="rect">
            <a:avLst/>
          </a:prstGeom>
        </p:spPr>
      </p:pic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248953" y="2449706"/>
            <a:ext cx="1643636" cy="796004"/>
            <a:chOff x="5843627" y="2452669"/>
            <a:chExt cx="2048222" cy="9919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1746"/>
            <a:stretch/>
          </p:blipFill>
          <p:spPr>
            <a:xfrm>
              <a:off x="6129505" y="2686200"/>
              <a:ext cx="1762344" cy="758412"/>
            </a:xfrm>
            <a:prstGeom prst="rect">
              <a:avLst/>
            </a:prstGeom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843627" y="2452669"/>
              <a:ext cx="1290135" cy="317036"/>
            </a:xfrm>
            <a:prstGeom prst="rect">
              <a:avLst/>
            </a:prstGeom>
          </p:spPr>
          <p:txBody>
            <a:bodyPr/>
            <a:lstStyle>
              <a:lvl1pPr marL="808038" indent="-808038" algn="l" rtl="0" eaLnBrk="1" fontAlgn="base" hangingPunct="1">
                <a:lnSpc>
                  <a:spcPct val="1080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lang="en-US" sz="1600" b="0" kern="1200" dirty="0">
                  <a:solidFill>
                    <a:schemeClr val="bg2"/>
                  </a:solidFill>
                  <a:latin typeface="Calibri Light" panose="020F0302020204030204" pitchFamily="34" charset="0"/>
                  <a:ea typeface="+mn-ea"/>
                  <a:cs typeface="Arial" charset="0"/>
                </a:defRPr>
              </a:lvl1pPr>
              <a:lvl2pPr marL="5429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sz="1600" b="0">
                  <a:solidFill>
                    <a:schemeClr val="bg2"/>
                  </a:solidFill>
                  <a:latin typeface="Calibri" pitchFamily="34" charset="0"/>
                </a:defRPr>
              </a:lvl2pPr>
              <a:lvl3pPr marL="901700" indent="-179388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sz="1600" b="0">
                  <a:solidFill>
                    <a:schemeClr val="bg2"/>
                  </a:solidFill>
                  <a:latin typeface="Calibri" pitchFamily="34" charset="0"/>
                </a:defRPr>
              </a:lvl3pPr>
              <a:lvl4pPr marL="1262063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sz="1600" b="0">
                  <a:solidFill>
                    <a:schemeClr val="bg2"/>
                  </a:solidFill>
                  <a:latin typeface="Calibri" pitchFamily="34" charset="0"/>
                </a:defRPr>
              </a:lvl4pPr>
              <a:lvl5pPr marL="16224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 sz="1600" b="0">
                  <a:solidFill>
                    <a:schemeClr val="bg2"/>
                  </a:solidFill>
                  <a:latin typeface="Calibri" pitchFamily="34" charset="0"/>
                </a:defRPr>
              </a:lvl5pPr>
              <a:lvl6pPr marL="20796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>
                  <a:solidFill>
                    <a:schemeClr val="tx1"/>
                  </a:solidFill>
                  <a:latin typeface="+mn-lt"/>
                </a:defRPr>
              </a:lvl6pPr>
              <a:lvl7pPr marL="25368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>
                  <a:solidFill>
                    <a:schemeClr val="tx1"/>
                  </a:solidFill>
                  <a:latin typeface="+mn-lt"/>
                </a:defRPr>
              </a:lvl7pPr>
              <a:lvl8pPr marL="29940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>
                  <a:solidFill>
                    <a:schemeClr val="tx1"/>
                  </a:solidFill>
                  <a:latin typeface="+mn-lt"/>
                </a:defRPr>
              </a:lvl8pPr>
              <a:lvl9pPr marL="3451225" indent="-180975" algn="l" rtl="0" eaLnBrk="1" fontAlgn="base" hangingPunct="1">
                <a:lnSpc>
                  <a:spcPts val="1900"/>
                </a:lnSpc>
                <a:spcBef>
                  <a:spcPct val="0"/>
                </a:spcBef>
                <a:spcAft>
                  <a:spcPct val="42000"/>
                </a:spcAft>
                <a:buSzPct val="75000"/>
                <a:buChar char="•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defTabSz="914400">
                <a:buFontTx/>
                <a:buNone/>
              </a:pPr>
              <a:r>
                <a:rPr lang="en-GB" sz="1100" dirty="0" smtClean="0">
                  <a:solidFill>
                    <a:schemeClr val="tx1"/>
                  </a:solidFill>
                </a:rPr>
                <a:t>In support of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3" name="Content Placeholder 2"/>
          <p:cNvSpPr txBox="1">
            <a:spLocks/>
          </p:cNvSpPr>
          <p:nvPr/>
        </p:nvSpPr>
        <p:spPr>
          <a:xfrm>
            <a:off x="460006" y="2596483"/>
            <a:ext cx="5762368" cy="570800"/>
          </a:xfrm>
          <a:prstGeom prst="rect">
            <a:avLst/>
          </a:prstGeom>
        </p:spPr>
        <p:txBody>
          <a:bodyPr/>
          <a:lstStyle>
            <a:lvl1pPr marL="808038" indent="-808038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lang="en-US" sz="1600" b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 marL="5429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1600" b="0">
                <a:solidFill>
                  <a:schemeClr val="bg2"/>
                </a:solidFill>
                <a:latin typeface="Calibri" pitchFamily="34" charset="0"/>
              </a:defRPr>
            </a:lvl2pPr>
            <a:lvl3pPr marL="901700" indent="-179388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1600" b="0">
                <a:solidFill>
                  <a:schemeClr val="bg2"/>
                </a:solidFill>
                <a:latin typeface="Calibri" pitchFamily="34" charset="0"/>
              </a:defRPr>
            </a:lvl3pPr>
            <a:lvl4pPr marL="1262063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1600" b="0">
                <a:solidFill>
                  <a:schemeClr val="bg2"/>
                </a:solidFill>
                <a:latin typeface="Calibri" pitchFamily="34" charset="0"/>
              </a:defRPr>
            </a:lvl4pPr>
            <a:lvl5pPr marL="16224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1600" b="0">
                <a:solidFill>
                  <a:schemeClr val="bg2"/>
                </a:solidFill>
                <a:latin typeface="Calibri" pitchFamily="34" charset="0"/>
              </a:defRPr>
            </a:lvl5pPr>
            <a:lvl6pPr marL="20796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5368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9940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4512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0975" indent="-180975" defTabSz="91440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4" name="Content Placeholder 2"/>
          <p:cNvSpPr txBox="1">
            <a:spLocks/>
          </p:cNvSpPr>
          <p:nvPr/>
        </p:nvSpPr>
        <p:spPr>
          <a:xfrm>
            <a:off x="455830" y="3440094"/>
            <a:ext cx="7356258" cy="570800"/>
          </a:xfrm>
          <a:prstGeom prst="rect">
            <a:avLst/>
          </a:prstGeom>
        </p:spPr>
        <p:txBody>
          <a:bodyPr/>
          <a:lstStyle>
            <a:lvl1pPr marL="808038" indent="-808038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lang="en-US" sz="1600" b="0" kern="1200" dirty="0">
                <a:solidFill>
                  <a:schemeClr val="bg2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1pPr>
            <a:lvl2pPr marL="5429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1600" b="0">
                <a:solidFill>
                  <a:schemeClr val="bg2"/>
                </a:solidFill>
                <a:latin typeface="Calibri" pitchFamily="34" charset="0"/>
              </a:defRPr>
            </a:lvl2pPr>
            <a:lvl3pPr marL="901700" indent="-179388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1600" b="0">
                <a:solidFill>
                  <a:schemeClr val="bg2"/>
                </a:solidFill>
                <a:latin typeface="Calibri" pitchFamily="34" charset="0"/>
              </a:defRPr>
            </a:lvl3pPr>
            <a:lvl4pPr marL="1262063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1600" b="0">
                <a:solidFill>
                  <a:schemeClr val="bg2"/>
                </a:solidFill>
                <a:latin typeface="Calibri" pitchFamily="34" charset="0"/>
              </a:defRPr>
            </a:lvl4pPr>
            <a:lvl5pPr marL="16224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 sz="1600" b="0">
                <a:solidFill>
                  <a:schemeClr val="bg2"/>
                </a:solidFill>
                <a:latin typeface="Calibri" pitchFamily="34" charset="0"/>
              </a:defRPr>
            </a:lvl5pPr>
            <a:lvl6pPr marL="20796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5368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9940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451225" indent="-180975" algn="l" rtl="0" eaLnBrk="1" fontAlgn="base" hangingPunct="1">
              <a:lnSpc>
                <a:spcPts val="1900"/>
              </a:lnSpc>
              <a:spcBef>
                <a:spcPct val="0"/>
              </a:spcBef>
              <a:spcAft>
                <a:spcPct val="42000"/>
              </a:spcAft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0975" indent="-180975" defTabSz="914400"/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7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1718" cy="820738"/>
          </a:xfrm>
        </p:spPr>
        <p:txBody>
          <a:bodyPr/>
          <a:lstStyle/>
          <a:p>
            <a:r>
              <a:rPr lang="en-US" spc="-40" dirty="0" smtClean="0"/>
              <a:t>Project Partners on Lighting, Appliances &amp; Equipment</a:t>
            </a:r>
            <a:endParaRPr lang="en-US" b="0" spc="-4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3112" y="6489790"/>
            <a:ext cx="587376" cy="207963"/>
          </a:xfrm>
        </p:spPr>
        <p:txBody>
          <a:bodyPr/>
          <a:lstStyle/>
          <a:p>
            <a:fld id="{D681BA18-7ADC-4193-9BBC-4E3EBC1D76F2}" type="slidenum">
              <a:rPr lang="hu-HU" smtClean="0">
                <a:solidFill>
                  <a:schemeClr val="tx1"/>
                </a:solidFill>
              </a:rPr>
              <a:pPr/>
              <a:t>3</a:t>
            </a:fld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57200" y="2485010"/>
            <a:ext cx="7200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2032223" y="1130300"/>
            <a:ext cx="0" cy="509587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7199" y="1397000"/>
            <a:ext cx="157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Donors and International organizations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31440"/>
            <a:ext cx="157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Partner Organizations</a:t>
            </a:r>
            <a:endParaRPr lang="en-US" dirty="0">
              <a:latin typeface="Calibri Light"/>
              <a:cs typeface="Calibri Ligh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57199" y="4087359"/>
            <a:ext cx="7200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50683" y="4859311"/>
            <a:ext cx="157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Supportive Private Sector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14" name="il_fi" descr="gef_logo_1_330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767" y="1369903"/>
            <a:ext cx="818290" cy="78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8444" y="1134729"/>
            <a:ext cx="616759" cy="1251402"/>
          </a:xfrm>
          <a:prstGeom prst="rect">
            <a:avLst/>
          </a:prstGeom>
        </p:spPr>
      </p:pic>
      <p:pic>
        <p:nvPicPr>
          <p:cNvPr id="16" name="Picture 15" descr="Screen Shot 2015-03-09 at 3.19.1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44" t="16016" r="1344" b="10006"/>
          <a:stretch/>
        </p:blipFill>
        <p:spPr>
          <a:xfrm>
            <a:off x="3445782" y="3230750"/>
            <a:ext cx="942635" cy="3420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486" y="1242025"/>
            <a:ext cx="888809" cy="102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LAS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616" y="2711108"/>
            <a:ext cx="993196" cy="423704"/>
          </a:xfrm>
          <a:prstGeom prst="rect">
            <a:avLst/>
          </a:prstGeom>
          <a:noFill/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3391" y="2571704"/>
            <a:ext cx="773759" cy="7737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391" y="3658458"/>
            <a:ext cx="1943571" cy="2825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991" y="4368128"/>
            <a:ext cx="1065953" cy="415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587" y="5610945"/>
            <a:ext cx="1077687" cy="3113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7357" y="5580562"/>
            <a:ext cx="1421081" cy="452934"/>
          </a:xfrm>
          <a:prstGeom prst="rect">
            <a:avLst/>
          </a:prstGeom>
        </p:spPr>
      </p:pic>
      <p:pic>
        <p:nvPicPr>
          <p:cNvPr id="24" name="Picture 23" descr="osram and bu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18412" y="4433124"/>
            <a:ext cx="1247798" cy="337668"/>
          </a:xfrm>
          <a:prstGeom prst="rect">
            <a:avLst/>
          </a:prstGeom>
        </p:spPr>
      </p:pic>
      <p:pic>
        <p:nvPicPr>
          <p:cNvPr id="25" name="Picture 24" descr="Screen Shot 2015-03-09 at 3.19.09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109" y="5013228"/>
            <a:ext cx="1151664" cy="331198"/>
          </a:xfrm>
          <a:prstGeom prst="rect">
            <a:avLst/>
          </a:prstGeom>
        </p:spPr>
      </p:pic>
      <p:pic>
        <p:nvPicPr>
          <p:cNvPr id="26" name="Picture 25" descr="Screen Shot 2015-03-09 at 3.20.06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2962" y="4797388"/>
            <a:ext cx="1133256" cy="685918"/>
          </a:xfrm>
          <a:prstGeom prst="rect">
            <a:avLst/>
          </a:prstGeom>
        </p:spPr>
      </p:pic>
      <p:pic>
        <p:nvPicPr>
          <p:cNvPr id="29" name="Picture 28" descr="High-res-Australian-AID-Identifier-blue-red-cmyk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6217" y="1574876"/>
            <a:ext cx="1020981" cy="459052"/>
          </a:xfrm>
          <a:prstGeom prst="rect">
            <a:avLst/>
          </a:prstGeom>
        </p:spPr>
      </p:pic>
      <p:pic>
        <p:nvPicPr>
          <p:cNvPr id="31" name="Picture 30" descr="Screen Shot 2015-03-09 at 6.46.45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390" y="4964889"/>
            <a:ext cx="1433807" cy="379537"/>
          </a:xfrm>
          <a:prstGeom prst="rect">
            <a:avLst/>
          </a:prstGeom>
        </p:spPr>
      </p:pic>
      <p:pic>
        <p:nvPicPr>
          <p:cNvPr id="32" name="Picture 31" descr="Screen Shot 2015-03-09 at 6.47.35 P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4871" y="5600884"/>
            <a:ext cx="1307693" cy="466169"/>
          </a:xfrm>
          <a:prstGeom prst="rect">
            <a:avLst/>
          </a:prstGeom>
        </p:spPr>
      </p:pic>
      <p:pic>
        <p:nvPicPr>
          <p:cNvPr id="33" name="Picture 32" descr="Screen Shot 2015-03-09 at 3.20.01 P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591" y="4892898"/>
            <a:ext cx="1197298" cy="6022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2" t="23058" r="6342" b="19735"/>
          <a:stretch/>
        </p:blipFill>
        <p:spPr>
          <a:xfrm>
            <a:off x="2117631" y="2719691"/>
            <a:ext cx="1987477" cy="486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8" b="22456"/>
          <a:stretch/>
        </p:blipFill>
        <p:spPr>
          <a:xfrm>
            <a:off x="6374674" y="5580886"/>
            <a:ext cx="1472616" cy="4783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327" y="2582109"/>
            <a:ext cx="859310" cy="926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791" y="3002966"/>
            <a:ext cx="671095" cy="74267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 bwMode="auto">
          <a:xfrm flipV="1">
            <a:off x="5298861" y="1104161"/>
            <a:ext cx="0" cy="14040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64" b="12010"/>
          <a:stretch/>
        </p:blipFill>
        <p:spPr>
          <a:xfrm>
            <a:off x="4384625" y="3542270"/>
            <a:ext cx="759336" cy="4942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2866" y="4375792"/>
            <a:ext cx="1233850" cy="36422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830142" y="6300782"/>
            <a:ext cx="2963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…the network </a:t>
            </a:r>
            <a:r>
              <a:rPr lang="en-US" dirty="0" smtClean="0">
                <a:latin typeface="Calibri Light" panose="020F0302020204030204" pitchFamily="34" charset="0"/>
              </a:rPr>
              <a:t>is </a:t>
            </a:r>
            <a:r>
              <a:rPr lang="en-US" dirty="0">
                <a:latin typeface="Calibri Light" panose="020F0302020204030204" pitchFamily="34" charset="0"/>
              </a:rPr>
              <a:t>growing </a:t>
            </a:r>
            <a:r>
              <a:rPr lang="en-US" dirty="0" smtClean="0">
                <a:latin typeface="Calibri Light" panose="020F0302020204030204" pitchFamily="34" charset="0"/>
              </a:rPr>
              <a:t>fast 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/>
          <a:srcRect l="4923" t="36373" r="2562" b="43722"/>
          <a:stretch/>
        </p:blipFill>
        <p:spPr>
          <a:xfrm>
            <a:off x="2238157" y="3641795"/>
            <a:ext cx="1999235" cy="3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7239000" cy="1205458"/>
          </a:xfrm>
        </p:spPr>
        <p:txBody>
          <a:bodyPr/>
          <a:lstStyle/>
          <a:p>
            <a:r>
              <a:rPr lang="en-US" dirty="0" smtClean="0"/>
              <a:t>Efficient </a:t>
            </a:r>
            <a:r>
              <a:rPr lang="en-US" dirty="0"/>
              <a:t>L</a:t>
            </a:r>
            <a:r>
              <a:rPr lang="en-US" dirty="0" smtClean="0"/>
              <a:t>ighting, Appliances </a:t>
            </a:r>
            <a:r>
              <a:rPr lang="en-US" dirty="0"/>
              <a:t>&amp;</a:t>
            </a:r>
            <a:r>
              <a:rPr lang="en-US" dirty="0" smtClean="0"/>
              <a:t> Equipment</a:t>
            </a:r>
            <a:br>
              <a:rPr lang="en-US" dirty="0" smtClean="0"/>
            </a:br>
            <a:r>
              <a:rPr lang="en-US" dirty="0" smtClean="0"/>
              <a:t>The Global Potential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5365" y="6569075"/>
            <a:ext cx="587376" cy="207963"/>
          </a:xfrm>
        </p:spPr>
        <p:txBody>
          <a:bodyPr/>
          <a:lstStyle/>
          <a:p>
            <a:fld id="{D681BA18-7ADC-4193-9BBC-4E3EBC1D76F2}" type="slidenum">
              <a:rPr lang="hu-HU" smtClean="0">
                <a:solidFill>
                  <a:schemeClr val="tx1"/>
                </a:solidFill>
              </a:rPr>
              <a:pPr/>
              <a:t>4</a:t>
            </a:fld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6560199"/>
            <a:ext cx="7577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050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Source: </a:t>
            </a:r>
            <a:r>
              <a:rPr lang="en-US" sz="1050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UNEP, 2014 (annual figures for 2030)</a:t>
            </a:r>
            <a:endParaRPr lang="en-US" sz="1050" dirty="0">
              <a:solidFill>
                <a:srgbClr val="00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8231" y="1836436"/>
            <a:ext cx="7288331" cy="4304122"/>
            <a:chOff x="628231" y="1836436"/>
            <a:chExt cx="7288331" cy="43041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231" y="1929900"/>
              <a:ext cx="595954" cy="40227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120"/>
            <a:stretch/>
          </p:blipFill>
          <p:spPr>
            <a:xfrm>
              <a:off x="1219203" y="1853486"/>
              <a:ext cx="5049792" cy="42870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6614" y="1836436"/>
              <a:ext cx="1729948" cy="430412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47546" y="1174376"/>
            <a:ext cx="6929016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4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Lighting, industrial motors, transformers, ACs, refrigerators, fans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17"/>
          <p:cNvSpPr txBox="1">
            <a:spLocks/>
          </p:cNvSpPr>
          <p:nvPr/>
        </p:nvSpPr>
        <p:spPr>
          <a:xfrm>
            <a:off x="8034248" y="6581189"/>
            <a:ext cx="1091821" cy="2768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14093952-4C73-4D0A-A628-3C248EEA9ED6}" type="slidenum">
              <a:rPr lang="en-US" smtClean="0">
                <a:solidFill>
                  <a:schemeClr val="tx1"/>
                </a:solidFill>
              </a:rPr>
              <a:pPr algn="ctr"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1105989" y="1543588"/>
            <a:ext cx="6681884" cy="3476122"/>
            <a:chOff x="471140" y="2324025"/>
            <a:chExt cx="8100843" cy="3878263"/>
          </a:xfrm>
        </p:grpSpPr>
        <p:sp>
          <p:nvSpPr>
            <p:cNvPr id="41" name="Freeform 3"/>
            <p:cNvSpPr>
              <a:spLocks/>
            </p:cNvSpPr>
            <p:nvPr/>
          </p:nvSpPr>
          <p:spPr bwMode="auto">
            <a:xfrm>
              <a:off x="471140" y="2324025"/>
              <a:ext cx="4051647" cy="1893888"/>
            </a:xfrm>
            <a:custGeom>
              <a:avLst/>
              <a:gdLst/>
              <a:ahLst/>
              <a:cxnLst>
                <a:cxn ang="0">
                  <a:pos x="0" y="1193"/>
                </a:cxn>
                <a:cxn ang="0">
                  <a:pos x="1507" y="1193"/>
                </a:cxn>
                <a:cxn ang="0">
                  <a:pos x="1507" y="815"/>
                </a:cxn>
                <a:cxn ang="0">
                  <a:pos x="2450" y="815"/>
                </a:cxn>
                <a:cxn ang="0">
                  <a:pos x="2450" y="0"/>
                </a:cxn>
                <a:cxn ang="0">
                  <a:pos x="6" y="0"/>
                </a:cxn>
              </a:cxnLst>
              <a:rect l="0" t="0" r="r" b="b"/>
              <a:pathLst>
                <a:path w="2450" h="1193">
                  <a:moveTo>
                    <a:pt x="0" y="1193"/>
                  </a:moveTo>
                  <a:lnTo>
                    <a:pt x="1507" y="1193"/>
                  </a:lnTo>
                  <a:lnTo>
                    <a:pt x="1507" y="815"/>
                  </a:lnTo>
                  <a:lnTo>
                    <a:pt x="2450" y="815"/>
                  </a:lnTo>
                  <a:lnTo>
                    <a:pt x="2450" y="0"/>
                  </a:lnTo>
                  <a:lnTo>
                    <a:pt x="6" y="0"/>
                  </a:lnTo>
                </a:path>
              </a:pathLst>
            </a:custGeom>
            <a:noFill/>
            <a:ln w="25400" cap="flat" cmpd="sng">
              <a:solidFill>
                <a:srgbClr val="0070C0"/>
              </a:solidFill>
              <a:prstDash val="solid"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914400"/>
              <a:endParaRPr lang="en-US" smtClean="0">
                <a:solidFill>
                  <a:srgbClr val="000000"/>
                </a:solidFill>
                <a:latin typeface="CorpoS" pitchFamily="2" charset="0"/>
                <a:cs typeface="+mn-cs"/>
              </a:endParaRPr>
            </a:p>
          </p:txBody>
        </p:sp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3062969" y="3673270"/>
              <a:ext cx="3011500" cy="1172939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0" rIns="0" bIns="0" anchor="ctr"/>
            <a:lstStyle/>
            <a:p>
              <a:pPr algn="ctr" defTabSz="914400" eaLnBrk="0" hangingPunct="0"/>
              <a:endParaRPr lang="en-US" sz="2000" smtClean="0">
                <a:solidFill>
                  <a:srgbClr val="000000"/>
                </a:solidFill>
                <a:latin typeface="CorpoS" pitchFamily="2" charset="0"/>
                <a:cs typeface="+mn-cs"/>
              </a:endParaRPr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 flipH="1">
              <a:off x="3580512" y="3943207"/>
              <a:ext cx="2513902" cy="549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387350" eaLnBrk="0" hangingPunct="0"/>
              <a:r>
                <a:rPr lang="en-US" sz="16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+mn-cs"/>
                </a:rPr>
                <a:t>Successful market transformation</a:t>
              </a:r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 flipH="1">
              <a:off x="4652889" y="2324025"/>
              <a:ext cx="3919094" cy="1893888"/>
            </a:xfrm>
            <a:custGeom>
              <a:avLst/>
              <a:gdLst/>
              <a:ahLst/>
              <a:cxnLst>
                <a:cxn ang="0">
                  <a:pos x="0" y="1193"/>
                </a:cxn>
                <a:cxn ang="0">
                  <a:pos x="1507" y="1193"/>
                </a:cxn>
                <a:cxn ang="0">
                  <a:pos x="1507" y="815"/>
                </a:cxn>
                <a:cxn ang="0">
                  <a:pos x="2450" y="815"/>
                </a:cxn>
                <a:cxn ang="0">
                  <a:pos x="2450" y="0"/>
                </a:cxn>
                <a:cxn ang="0">
                  <a:pos x="6" y="0"/>
                </a:cxn>
              </a:cxnLst>
              <a:rect l="0" t="0" r="r" b="b"/>
              <a:pathLst>
                <a:path w="2450" h="1193">
                  <a:moveTo>
                    <a:pt x="0" y="1193"/>
                  </a:moveTo>
                  <a:lnTo>
                    <a:pt x="1507" y="1193"/>
                  </a:lnTo>
                  <a:lnTo>
                    <a:pt x="1507" y="815"/>
                  </a:lnTo>
                  <a:lnTo>
                    <a:pt x="2450" y="815"/>
                  </a:lnTo>
                  <a:lnTo>
                    <a:pt x="2450" y="0"/>
                  </a:lnTo>
                  <a:lnTo>
                    <a:pt x="6" y="0"/>
                  </a:lnTo>
                </a:path>
              </a:pathLst>
            </a:custGeom>
            <a:noFill/>
            <a:ln w="25400" cap="flat" cmpd="sng">
              <a:solidFill>
                <a:srgbClr val="0070C0"/>
              </a:solidFill>
              <a:prstDash val="solid"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914400"/>
              <a:endParaRPr lang="en-US" smtClean="0">
                <a:solidFill>
                  <a:srgbClr val="000000"/>
                </a:solidFill>
                <a:latin typeface="CorpoS" pitchFamily="2" charset="0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 flipV="1">
              <a:off x="471140" y="4308400"/>
              <a:ext cx="4051647" cy="1893888"/>
            </a:xfrm>
            <a:custGeom>
              <a:avLst/>
              <a:gdLst/>
              <a:ahLst/>
              <a:cxnLst>
                <a:cxn ang="0">
                  <a:pos x="0" y="1193"/>
                </a:cxn>
                <a:cxn ang="0">
                  <a:pos x="1507" y="1193"/>
                </a:cxn>
                <a:cxn ang="0">
                  <a:pos x="1507" y="815"/>
                </a:cxn>
                <a:cxn ang="0">
                  <a:pos x="2450" y="815"/>
                </a:cxn>
                <a:cxn ang="0">
                  <a:pos x="2450" y="0"/>
                </a:cxn>
                <a:cxn ang="0">
                  <a:pos x="6" y="0"/>
                </a:cxn>
              </a:cxnLst>
              <a:rect l="0" t="0" r="r" b="b"/>
              <a:pathLst>
                <a:path w="2450" h="1193">
                  <a:moveTo>
                    <a:pt x="0" y="1193"/>
                  </a:moveTo>
                  <a:lnTo>
                    <a:pt x="1507" y="1193"/>
                  </a:lnTo>
                  <a:lnTo>
                    <a:pt x="1507" y="815"/>
                  </a:lnTo>
                  <a:lnTo>
                    <a:pt x="2450" y="815"/>
                  </a:lnTo>
                  <a:lnTo>
                    <a:pt x="2450" y="0"/>
                  </a:lnTo>
                  <a:lnTo>
                    <a:pt x="6" y="0"/>
                  </a:lnTo>
                </a:path>
              </a:pathLst>
            </a:custGeom>
            <a:noFill/>
            <a:ln w="25400" cap="flat" cmpd="sng">
              <a:solidFill>
                <a:srgbClr val="0070C0"/>
              </a:solidFill>
              <a:prstDash val="solid"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914400"/>
              <a:endParaRPr lang="en-US" smtClean="0">
                <a:solidFill>
                  <a:srgbClr val="000000"/>
                </a:solidFill>
                <a:latin typeface="CorpoS" pitchFamily="2" charset="0"/>
                <a:cs typeface="+mn-cs"/>
              </a:endParaRPr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 flipH="1" flipV="1">
              <a:off x="4621213" y="4308400"/>
              <a:ext cx="3919094" cy="1893888"/>
            </a:xfrm>
            <a:custGeom>
              <a:avLst/>
              <a:gdLst/>
              <a:ahLst/>
              <a:cxnLst>
                <a:cxn ang="0">
                  <a:pos x="0" y="1193"/>
                </a:cxn>
                <a:cxn ang="0">
                  <a:pos x="1507" y="1193"/>
                </a:cxn>
                <a:cxn ang="0">
                  <a:pos x="1507" y="815"/>
                </a:cxn>
                <a:cxn ang="0">
                  <a:pos x="2450" y="815"/>
                </a:cxn>
                <a:cxn ang="0">
                  <a:pos x="2450" y="0"/>
                </a:cxn>
                <a:cxn ang="0">
                  <a:pos x="6" y="0"/>
                </a:cxn>
              </a:cxnLst>
              <a:rect l="0" t="0" r="r" b="b"/>
              <a:pathLst>
                <a:path w="2450" h="1193">
                  <a:moveTo>
                    <a:pt x="0" y="1193"/>
                  </a:moveTo>
                  <a:lnTo>
                    <a:pt x="1507" y="1193"/>
                  </a:lnTo>
                  <a:lnTo>
                    <a:pt x="1507" y="815"/>
                  </a:lnTo>
                  <a:lnTo>
                    <a:pt x="2450" y="815"/>
                  </a:lnTo>
                  <a:lnTo>
                    <a:pt x="2450" y="0"/>
                  </a:lnTo>
                  <a:lnTo>
                    <a:pt x="6" y="0"/>
                  </a:lnTo>
                </a:path>
              </a:pathLst>
            </a:custGeom>
            <a:noFill/>
            <a:ln w="25400" cap="flat" cmpd="sng">
              <a:solidFill>
                <a:srgbClr val="0070C0"/>
              </a:solidFill>
              <a:prstDash val="solid"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914400"/>
              <a:endParaRPr lang="en-US" smtClean="0">
                <a:solidFill>
                  <a:srgbClr val="000000"/>
                </a:solidFill>
                <a:latin typeface="CorpoS" pitchFamily="2" charset="0"/>
                <a:cs typeface="+mn-cs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clrChange>
              <a:clrFrom>
                <a:srgbClr val="1A7ABD"/>
              </a:clrFrom>
              <a:clrTo>
                <a:srgbClr val="1A7A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589" y="2929244"/>
            <a:ext cx="576382" cy="385639"/>
          </a:xfrm>
          <a:prstGeom prst="rect">
            <a:avLst/>
          </a:prstGeom>
        </p:spPr>
      </p:pic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1160207" y="1635653"/>
            <a:ext cx="2915411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587" lvl="1" defTabSz="330200">
              <a:lnSpc>
                <a:spcPts val="1900"/>
              </a:lnSpc>
              <a:buSzPct val="75000"/>
              <a:tabLst>
                <a:tab pos="385763" algn="l"/>
                <a:tab pos="758825" algn="l"/>
                <a:tab pos="1146175" algn="l"/>
                <a:tab pos="1519238" algn="l"/>
                <a:tab pos="1905000" algn="l"/>
                <a:tab pos="2290763" algn="l"/>
                <a:tab pos="2663825" algn="l"/>
                <a:tab pos="3051175" algn="l"/>
                <a:tab pos="3424238" algn="l"/>
                <a:tab pos="8521700" algn="r"/>
              </a:tabLst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M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inimum Energy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Performance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tandards  </a:t>
            </a:r>
            <a:r>
              <a:rPr lang="en-US" altLang="de-DE" sz="14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+mn-cs"/>
              </a:rPr>
              <a:t> 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4669739" y="1609530"/>
            <a:ext cx="3092008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587" lvl="1" defTabSz="330200">
              <a:lnSpc>
                <a:spcPts val="1900"/>
              </a:lnSpc>
              <a:buSzPct val="75000"/>
              <a:tabLst>
                <a:tab pos="385763" algn="l"/>
                <a:tab pos="758825" algn="l"/>
                <a:tab pos="1146175" algn="l"/>
                <a:tab pos="1519238" algn="l"/>
                <a:tab pos="1905000" algn="l"/>
                <a:tab pos="2290763" algn="l"/>
                <a:tab pos="2663825" algn="l"/>
                <a:tab pos="3051175" algn="l"/>
                <a:tab pos="3424238" algn="l"/>
                <a:tab pos="8521700" algn="r"/>
              </a:tabLst>
            </a:pPr>
            <a:r>
              <a:rPr lang="en-US" sz="1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Supporting policies </a:t>
            </a:r>
            <a:r>
              <a:rPr lang="en-US" sz="1400" b="1" dirty="0" smtClean="0">
                <a:solidFill>
                  <a:srgbClr val="76787A">
                    <a:lumMod val="50000"/>
                  </a:srgbClr>
                </a:solidFill>
                <a:latin typeface="Calibri Light" panose="020F0302020204030204" pitchFamily="34" charset="0"/>
              </a:rPr>
              <a:t/>
            </a:r>
            <a:br>
              <a:rPr lang="en-US" sz="1400" b="1" dirty="0" smtClean="0">
                <a:solidFill>
                  <a:srgbClr val="76787A">
                    <a:lumMod val="50000"/>
                  </a:srgbClr>
                </a:solidFill>
                <a:latin typeface="Calibri Light" panose="020F0302020204030204" pitchFamily="34" charset="0"/>
              </a:rPr>
            </a:br>
            <a:r>
              <a:rPr lang="en-US" sz="1400" dirty="0" smtClean="0">
                <a:latin typeface="Calibri Light" panose="020F0302020204030204" pitchFamily="34" charset="0"/>
              </a:rPr>
              <a:t>promoting </a:t>
            </a:r>
            <a:r>
              <a:rPr lang="en-US" sz="1400" dirty="0">
                <a:latin typeface="Calibri Light" panose="020F0302020204030204" pitchFamily="34" charset="0"/>
              </a:rPr>
              <a:t>demand for </a:t>
            </a:r>
            <a:r>
              <a:rPr lang="en-US" sz="1400" dirty="0" smtClean="0">
                <a:latin typeface="Calibri Light" panose="020F0302020204030204" pitchFamily="34" charset="0"/>
              </a:rPr>
              <a:t>efficient products incl.</a:t>
            </a:r>
            <a:r>
              <a:rPr lang="en-US" sz="1400" dirty="0" smtClean="0">
                <a:latin typeface="Calibri Light" panose="020F0302020204030204" pitchFamily="34" charset="0"/>
                <a:cs typeface="+mn-cs"/>
              </a:rPr>
              <a:t> </a:t>
            </a:r>
            <a:r>
              <a:rPr lang="en-US" altLang="de-DE" sz="1400" dirty="0" smtClean="0">
                <a:latin typeface="Calibri Light" panose="020F0302020204030204" pitchFamily="34" charset="0"/>
                <a:cs typeface="+mn-cs"/>
              </a:rPr>
              <a:t>innovative financing mechanisms, loans and grants</a:t>
            </a: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4742345" y="3931629"/>
            <a:ext cx="310177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Environmentally 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sound </a:t>
            </a:r>
            <a:b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</a:b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life-cycle </a:t>
            </a:r>
            <a:r>
              <a:rPr lang="en-US" sz="1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management</a:t>
            </a:r>
            <a:r>
              <a:rPr lang="en-US" sz="1400" dirty="0">
                <a:latin typeface="Calibri Light" panose="020F0302020204030204" pitchFamily="34" charset="0"/>
              </a:rPr>
              <a:t> </a:t>
            </a:r>
            <a:r>
              <a:rPr lang="en-US" sz="1400" dirty="0" smtClean="0">
                <a:latin typeface="Calibri Light" panose="020F0302020204030204" pitchFamily="34" charset="0"/>
              </a:rPr>
              <a:t/>
            </a:r>
            <a:br>
              <a:rPr lang="en-US" sz="1400" dirty="0" smtClean="0">
                <a:latin typeface="Calibri Light" panose="020F0302020204030204" pitchFamily="34" charset="0"/>
              </a:rPr>
            </a:br>
            <a:r>
              <a:rPr lang="en-US" sz="1400" dirty="0" smtClean="0">
                <a:latin typeface="Calibri Light" panose="020F0302020204030204" pitchFamily="34" charset="0"/>
              </a:rPr>
              <a:t>mercury,</a:t>
            </a:r>
            <a:r>
              <a:rPr lang="en-US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electronic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waste, ozone depleting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substances…</a:t>
            </a:r>
            <a:endParaRPr lang="en-US" altLang="de-DE" sz="1400" dirty="0" smtClean="0">
              <a:solidFill>
                <a:srgbClr val="000000"/>
              </a:solidFill>
              <a:latin typeface="Calibri Light" panose="020F0302020204030204" pitchFamily="34" charset="0"/>
              <a:cs typeface="+mn-cs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1116986" y="3930076"/>
            <a:ext cx="3220265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587" lvl="1" defTabSz="330200">
              <a:lnSpc>
                <a:spcPts val="1900"/>
              </a:lnSpc>
              <a:buSzPct val="75000"/>
              <a:tabLst>
                <a:tab pos="385763" algn="l"/>
                <a:tab pos="758825" algn="l"/>
                <a:tab pos="1146175" algn="l"/>
                <a:tab pos="1519238" algn="l"/>
                <a:tab pos="1905000" algn="l"/>
                <a:tab pos="8521700" algn="r"/>
              </a:tabLst>
            </a:pPr>
            <a:r>
              <a:rPr lang="en-US" sz="1400" b="1" dirty="0">
                <a:solidFill>
                  <a:srgbClr val="0070C0"/>
                </a:solidFill>
                <a:latin typeface="Calibri Light" panose="020F0302020204030204" pitchFamily="34" charset="0"/>
              </a:rPr>
              <a:t>Monitoring, verification and enforcement </a:t>
            </a:r>
            <a:r>
              <a:rPr lang="en-US" sz="1400" dirty="0">
                <a:solidFill>
                  <a:srgbClr val="76787A">
                    <a:lumMod val="50000"/>
                  </a:srgbClr>
                </a:solidFill>
                <a:latin typeface="Calibri Light" panose="020F0302020204030204" pitchFamily="34" charset="0"/>
              </a:rPr>
              <a:t>programmes discouraging  </a:t>
            </a:r>
            <a:r>
              <a:rPr lang="en-US" sz="1400" dirty="0" smtClean="0">
                <a:solidFill>
                  <a:srgbClr val="76787A">
                    <a:lumMod val="50000"/>
                  </a:srgbClr>
                </a:solidFill>
                <a:latin typeface="Calibri Light" panose="020F0302020204030204" pitchFamily="34" charset="0"/>
              </a:rPr>
              <a:t>non-compliant products</a:t>
            </a:r>
            <a:r>
              <a:rPr lang="en-US" altLang="de-DE" sz="1400" dirty="0" smtClean="0">
                <a:solidFill>
                  <a:srgbClr val="000000"/>
                </a:solidFill>
                <a:latin typeface="Calibri Light" panose="020F0302020204030204" pitchFamily="34" charset="0"/>
                <a:cs typeface="+mn-cs"/>
              </a:rPr>
              <a:t> </a:t>
            </a:r>
          </a:p>
        </p:txBody>
      </p:sp>
      <p:sp>
        <p:nvSpPr>
          <p:cNvPr id="52" name="Text Box 28"/>
          <p:cNvSpPr txBox="1">
            <a:spLocks noChangeAspect="1" noChangeArrowheads="1"/>
          </p:cNvSpPr>
          <p:nvPr/>
        </p:nvSpPr>
        <p:spPr bwMode="auto">
          <a:xfrm>
            <a:off x="441498" y="940587"/>
            <a:ext cx="5006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ヒラギノ角ゴ Pro W3"/>
                <a:cs typeface="ヒラギノ角ゴ Pro W3"/>
              </a:rPr>
              <a:t>The Integrated 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ヒラギノ角ゴ Pro W3"/>
                <a:cs typeface="ヒラギノ角ゴ Pro W3"/>
              </a:rPr>
              <a:t>policy </a:t>
            </a:r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ヒラギノ角ゴ Pro W3"/>
                <a:cs typeface="ヒラギノ角ゴ Pro W3"/>
              </a:rPr>
              <a:t>approach</a:t>
            </a:r>
            <a:endParaRPr lang="en-GB" sz="1400" baseline="-250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Program Approach</a:t>
            </a:r>
            <a:endParaRPr lang="en-GB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32694" y="1443609"/>
            <a:ext cx="568179" cy="3549974"/>
            <a:chOff x="432694" y="2146779"/>
            <a:chExt cx="601942" cy="376092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>
              <a:lum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2694" y="2146779"/>
              <a:ext cx="601942" cy="332366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t="85663"/>
            <a:stretch/>
          </p:blipFill>
          <p:spPr>
            <a:xfrm>
              <a:off x="498558" y="5468982"/>
              <a:ext cx="471405" cy="438719"/>
            </a:xfrm>
            <a:prstGeom prst="rect">
              <a:avLst/>
            </a:prstGeom>
          </p:spPr>
        </p:pic>
      </p:grpSp>
      <p:sp>
        <p:nvSpPr>
          <p:cNvPr id="20" name="Chevron 19"/>
          <p:cNvSpPr/>
          <p:nvPr/>
        </p:nvSpPr>
        <p:spPr bwMode="auto">
          <a:xfrm>
            <a:off x="5134285" y="5237712"/>
            <a:ext cx="2695339" cy="1299149"/>
          </a:xfrm>
          <a:prstGeom prst="chevron">
            <a:avLst>
              <a:gd name="adj" fmla="val 30510"/>
            </a:avLst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87313" defTabSz="914400"/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Implementation of national (regionally harmonized) projects </a:t>
            </a:r>
            <a:endParaRPr lang="en-GB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Pentagon 20"/>
          <p:cNvSpPr/>
          <p:nvPr/>
        </p:nvSpPr>
        <p:spPr bwMode="auto">
          <a:xfrm>
            <a:off x="539750" y="5237714"/>
            <a:ext cx="2329910" cy="1299149"/>
          </a:xfrm>
          <a:prstGeom prst="homePlate">
            <a:avLst>
              <a:gd name="adj" fmla="val 30611"/>
            </a:avLst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Development of knowledge and tools by the “Centre of  Excellence”</a:t>
            </a:r>
            <a:endParaRPr lang="en-GB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2617913" y="5237713"/>
            <a:ext cx="2761484" cy="1299149"/>
          </a:xfrm>
          <a:prstGeom prst="chevron">
            <a:avLst>
              <a:gd name="adj" fmla="val 30510"/>
            </a:avLst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87313" defTabSz="914400"/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Support to all partner countries to develop and implement the integrated policy approach</a:t>
            </a:r>
            <a:endParaRPr lang="en-GB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169268" y="6365401"/>
            <a:ext cx="360000" cy="360000"/>
          </a:xfrm>
          <a:prstGeom prst="ellipse">
            <a:avLst/>
          </a:prstGeom>
          <a:solidFill>
            <a:srgbClr val="FFA7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90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4686733" y="6337801"/>
            <a:ext cx="360000" cy="360000"/>
          </a:xfrm>
          <a:prstGeom prst="ellipse">
            <a:avLst/>
          </a:prstGeom>
          <a:solidFill>
            <a:srgbClr val="FFA7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90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chemeClr val="bg2"/>
                </a:solidFill>
                <a:latin typeface="Calibri Light" panose="020F0302020204030204" pitchFamily="34" charset="0"/>
              </a:rPr>
              <a:t>2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7204952" y="6310201"/>
            <a:ext cx="360000" cy="360000"/>
          </a:xfrm>
          <a:prstGeom prst="ellipse">
            <a:avLst/>
          </a:prstGeom>
          <a:solidFill>
            <a:srgbClr val="FFA7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900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3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983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80923" y="3845160"/>
            <a:ext cx="3686720" cy="2589277"/>
          </a:xfrm>
          <a:prstGeom prst="rect">
            <a:avLst/>
          </a:prstGeom>
          <a:solidFill>
            <a:srgbClr val="0070C0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144000" rtlCol="0">
            <a:noAutofit/>
          </a:bodyPr>
          <a:lstStyle/>
          <a:p>
            <a:pPr marL="457200" indent="-457200">
              <a:spcBef>
                <a:spcPts val="600"/>
              </a:spcBef>
            </a:pPr>
            <a:endParaRPr lang="en-US" sz="16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457200" indent="-457200">
              <a:spcBef>
                <a:spcPts val="600"/>
              </a:spcBef>
            </a:pPr>
            <a:endParaRPr lang="en-US" sz="1600" b="1" dirty="0">
              <a:solidFill>
                <a:schemeClr val="tx2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  <a:p>
            <a:pPr marL="457200" indent="-457200">
              <a:spcBef>
                <a:spcPts val="600"/>
              </a:spcBef>
            </a:pPr>
            <a:endParaRPr lang="en-US" sz="1600" b="1" dirty="0" smtClean="0">
              <a:solidFill>
                <a:schemeClr val="tx2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  <a:p>
            <a:pPr marL="457200" indent="-457200">
              <a:spcBef>
                <a:spcPts val="600"/>
              </a:spcBef>
            </a:pPr>
            <a:endParaRPr lang="en-US" sz="1600" b="1" dirty="0">
              <a:solidFill>
                <a:schemeClr val="tx2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  <a:p>
            <a:pPr marL="457200" indent="-457200">
              <a:spcBef>
                <a:spcPts val="600"/>
              </a:spcBef>
            </a:pPr>
            <a:endParaRPr lang="en-US" sz="1600" b="1" dirty="0" smtClean="0">
              <a:solidFill>
                <a:schemeClr val="tx2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  <a:p>
            <a:pPr marL="457200" indent="-457200">
              <a:spcBef>
                <a:spcPts val="600"/>
              </a:spcBef>
            </a:pPr>
            <a:endParaRPr lang="en-US" sz="1600" b="1" dirty="0">
              <a:solidFill>
                <a:schemeClr val="tx2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  <a:p>
            <a:pPr marL="457200" indent="-457200">
              <a:spcBef>
                <a:spcPts val="600"/>
              </a:spcBef>
            </a:pPr>
            <a:endParaRPr lang="en-US" sz="1600" b="1" dirty="0" smtClean="0">
              <a:solidFill>
                <a:schemeClr val="tx2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National Implementation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BA18-7ADC-4193-9BBC-4E3EBC1D76F2}" type="slidenum">
              <a:rPr lang="hu-HU" smtClean="0"/>
              <a:pPr/>
              <a:t>6</a:t>
            </a:fld>
            <a:endParaRPr lang="hu-HU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2546" y="3805810"/>
            <a:ext cx="75043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039046" y="1214438"/>
            <a:ext cx="0" cy="52200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69900" y="1333909"/>
            <a:ext cx="356914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600" b="1" dirty="0" smtClean="0">
                <a:latin typeface="Calibri Light" panose="020F0302020204030204" pitchFamily="34" charset="0"/>
              </a:rPr>
              <a:t>Example: Chile </a:t>
            </a:r>
            <a:endParaRPr lang="en-US" sz="1600" b="1" dirty="0" smtClean="0">
              <a:latin typeface="Calibri Light" panose="020F0302020204030204" pitchFamily="34" charset="0"/>
              <a:ea typeface="ＭＳ Ｐゴシック" pitchFamily="34" charset="-128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Adopted </a:t>
            </a:r>
            <a:r>
              <a:rPr lang="en-US" sz="1600" dirty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National </a:t>
            </a: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Efficient Lighting Strategy, December 2013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Phase-out of incandescent lamps started in 2014</a:t>
            </a:r>
            <a:endParaRPr lang="en-US" sz="1600" dirty="0">
              <a:latin typeface="Calibri Light" panose="020F0302020204030204" pitchFamily="34" charset="0"/>
              <a:ea typeface="ＭＳ Ｐゴシック" pitchFamily="34" charset="-128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National </a:t>
            </a:r>
            <a:r>
              <a:rPr lang="en-US" sz="1600" dirty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GEF-UNEP </a:t>
            </a: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project ($2.5 M) to implement </a:t>
            </a:r>
            <a:r>
              <a:rPr lang="en-US" sz="1600" dirty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the NELS &amp; </a:t>
            </a: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accelerated promotion </a:t>
            </a:r>
            <a:r>
              <a:rPr lang="en-US" sz="1600" dirty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of LEDs 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787" y="1114103"/>
            <a:ext cx="747344" cy="477470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075800" y="1370284"/>
            <a:ext cx="3721100" cy="18158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600" b="1" dirty="0" smtClean="0">
                <a:latin typeface="Calibri Light" panose="020F0302020204030204" pitchFamily="34" charset="0"/>
              </a:rPr>
              <a:t>Example: Peru </a:t>
            </a:r>
            <a:endParaRPr lang="en-US" sz="1600" b="1" dirty="0" smtClean="0">
              <a:latin typeface="Calibri Light" panose="020F0302020204030204" pitchFamily="34" charset="0"/>
              <a:ea typeface="ＭＳ Ｐゴシック" pitchFamily="34" charset="-128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Phase out of incandescent lamps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MEPS are being established for CFLs, fluorescent lamps, </a:t>
            </a:r>
            <a:r>
              <a:rPr lang="en-US" sz="1600" dirty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ballasts </a:t>
            </a:r>
            <a:endParaRPr lang="en-US" sz="1600" dirty="0" smtClean="0">
              <a:latin typeface="Calibri Light" panose="020F0302020204030204" pitchFamily="34" charset="0"/>
              <a:ea typeface="ＭＳ Ｐゴシック" pitchFamily="34" charset="-128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National </a:t>
            </a:r>
            <a:r>
              <a:rPr lang="en-US" sz="1600" dirty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GEF-UNEP project </a:t>
            </a: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($1.6 </a:t>
            </a:r>
            <a:r>
              <a:rPr lang="en-US" sz="1600" dirty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M) </a:t>
            </a: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to promote LEDs and quality control </a:t>
            </a:r>
            <a:endParaRPr lang="en-US" sz="1600" dirty="0">
              <a:latin typeface="Calibri Light" panose="020F0302020204030204" pitchFamily="34" charset="0"/>
              <a:ea typeface="ＭＳ Ｐゴシック" pitchFamily="34" charset="-128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900" y="4160258"/>
            <a:ext cx="3543746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600" b="1" dirty="0" smtClean="0">
                <a:latin typeface="Calibri Light" panose="020F0302020204030204" pitchFamily="34" charset="0"/>
              </a:rPr>
              <a:t>Example: Pakistan </a:t>
            </a:r>
            <a:endParaRPr lang="en-US" sz="1600" b="1" dirty="0" smtClean="0">
              <a:latin typeface="Calibri Light" panose="020F0302020204030204" pitchFamily="34" charset="0"/>
              <a:ea typeface="ＭＳ Ｐゴシック" pitchFamily="34" charset="-128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Adopts </a:t>
            </a:r>
            <a:r>
              <a:rPr lang="en-US" sz="1600" dirty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MEPs for CFLs and ballasts for linear fluorescent lamps.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Development of a revolving loan fund for lighting </a:t>
            </a:r>
            <a:endParaRPr lang="en-US" sz="1600" dirty="0">
              <a:latin typeface="Calibri Light" panose="020F0302020204030204" pitchFamily="34" charset="0"/>
              <a:ea typeface="ＭＳ Ｐゴシック" pitchFamily="34" charset="-128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National GEF-UNEP project ($1.5 </a:t>
            </a:r>
            <a:r>
              <a:rPr lang="en-US" sz="1600" dirty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M) focused </a:t>
            </a: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on development of financial instruments and promotion of LEDs.</a:t>
            </a:r>
          </a:p>
        </p:txBody>
      </p:sp>
      <p:pic>
        <p:nvPicPr>
          <p:cNvPr id="15" name="Picture 14" descr="Screen Shot 2015-03-09 at 7.51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241" y="3918706"/>
            <a:ext cx="737890" cy="484631"/>
          </a:xfrm>
          <a:prstGeom prst="rect">
            <a:avLst/>
          </a:prstGeom>
          <a:ln w="3175" cmpd="sng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Screen Shot 2015-03-09 at 7.59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141" y="1087516"/>
            <a:ext cx="726947" cy="484631"/>
          </a:xfrm>
          <a:prstGeom prst="rect">
            <a:avLst/>
          </a:prstGeom>
          <a:ln w="3175" cmpd="sng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" t="-326" b="1411"/>
          <a:stretch/>
        </p:blipFill>
        <p:spPr>
          <a:xfrm>
            <a:off x="7041880" y="5946492"/>
            <a:ext cx="734974" cy="4903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166046" y="3872242"/>
            <a:ext cx="3556446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Expanding the approach to appliances – </a:t>
            </a:r>
            <a:b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sz="160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first steps taken in Costa Rica: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45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Integrated policy approach successfully proven in residential lighting; current scale up in cooling products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45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National GEF-UNEP Project ($2M) focused on creating a revolving fund for promoting efficient refrigerators, </a:t>
            </a:r>
            <a:br>
              <a:rPr lang="en-US" sz="145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</a:br>
            <a:r>
              <a:rPr lang="en-US" sz="1450" dirty="0" smtClean="0">
                <a:latin typeface="Calibri Light" panose="020F0302020204030204" pitchFamily="34" charset="0"/>
                <a:ea typeface="ＭＳ Ｐゴシック" pitchFamily="34" charset="-128"/>
                <a:cs typeface="Calibri"/>
              </a:rPr>
              <a:t>air conditioners, and lighting</a:t>
            </a:r>
          </a:p>
        </p:txBody>
      </p:sp>
    </p:spTree>
    <p:extLst>
      <p:ext uri="{BB962C8B-B14F-4D97-AF65-F5344CB8AC3E}">
        <p14:creationId xmlns:p14="http://schemas.microsoft.com/office/powerpoint/2010/main" xmlns="" val="34381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44" b="55447"/>
          <a:stretch/>
        </p:blipFill>
        <p:spPr>
          <a:xfrm>
            <a:off x="2781705" y="4710712"/>
            <a:ext cx="5030384" cy="2143169"/>
          </a:xfrm>
          <a:prstGeom prst="rect">
            <a:avLst/>
          </a:prstGeom>
          <a:ln>
            <a:noFill/>
          </a:ln>
          <a:effectLst>
            <a:outerShdw blurRad="152400" dist="254000" dir="19800000" algn="ctr" rotWithShape="0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8" name="Pentagon 27"/>
          <p:cNvSpPr/>
          <p:nvPr/>
        </p:nvSpPr>
        <p:spPr>
          <a:xfrm>
            <a:off x="2932669" y="4132771"/>
            <a:ext cx="4879419" cy="540000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152400" dist="254000" dir="19800000" algn="ctr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Project </a:t>
            </a:r>
            <a:r>
              <a:rPr lang="en-GB" sz="16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implementation through National and Regional ‘Child Projects’</a:t>
            </a:r>
          </a:p>
        </p:txBody>
      </p:sp>
      <p:sp>
        <p:nvSpPr>
          <p:cNvPr id="100" name="Slide Number Placeholder 17"/>
          <p:cNvSpPr txBox="1">
            <a:spLocks/>
          </p:cNvSpPr>
          <p:nvPr/>
        </p:nvSpPr>
        <p:spPr>
          <a:xfrm>
            <a:off x="8034248" y="6581189"/>
            <a:ext cx="1091821" cy="2768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fld id="{14093952-4C73-4D0A-A628-3C248EEA9ED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097997" y="3155620"/>
            <a:ext cx="3810430" cy="540000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52400" dist="254000" dir="19800000" algn="ctr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Preparatory phase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18 months medium size GEF project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359" y="2757674"/>
            <a:ext cx="98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Mid 2014</a:t>
            </a:r>
            <a:endParaRPr lang="en-US" sz="1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76"/>
          <p:cNvSpPr>
            <a:spLocks noChangeShapeType="1"/>
          </p:cNvSpPr>
          <p:nvPr/>
        </p:nvSpPr>
        <p:spPr bwMode="auto">
          <a:xfrm flipH="1">
            <a:off x="544414" y="2783312"/>
            <a:ext cx="0" cy="1196542"/>
          </a:xfrm>
          <a:prstGeom prst="line">
            <a:avLst/>
          </a:prstGeom>
          <a:noFill/>
          <a:ln w="19050">
            <a:noFill/>
            <a:prstDash val="solid"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46800" rIns="90000" bIns="46800" anchor="ctr">
            <a:spAutoFit/>
          </a:bodyPr>
          <a:lstStyle/>
          <a:p>
            <a:pPr defTabSz="914400"/>
            <a:endParaRPr lang="en-US" dirty="0" smtClean="0">
              <a:solidFill>
                <a:srgbClr val="00000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10800000">
            <a:off x="5479950" y="2768545"/>
            <a:ext cx="306421" cy="270607"/>
          </a:xfrm>
          <a:prstGeom prst="triangle">
            <a:avLst/>
          </a:prstGeom>
          <a:solidFill>
            <a:srgbClr val="76DD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2496" y="2764237"/>
            <a:ext cx="1396847" cy="307777"/>
          </a:xfrm>
          <a:prstGeom prst="rect">
            <a:avLst/>
          </a:prstGeom>
          <a:noFill/>
          <a:effectLst>
            <a:outerShdw blurRad="152400" dist="254000" dir="19800000" algn="ctr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Q4 2016</a:t>
            </a:r>
            <a:endParaRPr lang="en-US" sz="1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 rot="10800000">
            <a:off x="391203" y="2768545"/>
            <a:ext cx="306421" cy="270607"/>
          </a:xfrm>
          <a:prstGeom prst="triangle">
            <a:avLst/>
          </a:prstGeom>
          <a:solidFill>
            <a:srgbClr val="76DD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254000" dir="19800000" algn="ctr" rotWithShape="0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rot="10800000">
            <a:off x="1946591" y="2752135"/>
            <a:ext cx="306421" cy="270607"/>
          </a:xfrm>
          <a:prstGeom prst="triangle">
            <a:avLst/>
          </a:prstGeom>
          <a:solidFill>
            <a:srgbClr val="76DD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1740" y="2746267"/>
            <a:ext cx="1533048" cy="307777"/>
          </a:xfrm>
          <a:prstGeom prst="rect">
            <a:avLst/>
          </a:prstGeom>
          <a:noFill/>
          <a:effectLst>
            <a:outerShdw blurRad="152400" dist="254000" dir="19800000" algn="ctr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Q2 2015</a:t>
            </a:r>
            <a:endParaRPr lang="en-US" sz="1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537406" y="3151856"/>
            <a:ext cx="1715606" cy="540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52400" dist="254000" dir="19800000" algn="ctr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/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Project</a:t>
            </a:r>
          </a:p>
          <a:p>
            <a:pPr marL="285750"/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Launch</a:t>
            </a:r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79950" y="5449278"/>
            <a:ext cx="21275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14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Public and private investment in energy efficiency programmes </a:t>
            </a:r>
            <a:br>
              <a:rPr lang="en-GB" sz="1400" dirty="0" smtClean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&amp; grants and loans </a:t>
            </a:r>
            <a:br>
              <a:rPr lang="en-GB" sz="1400" dirty="0" smtClean="0"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to facilitate the uptake</a:t>
            </a:r>
            <a:endParaRPr lang="en-GB" sz="1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2784518" y="4787968"/>
            <a:ext cx="306421" cy="270607"/>
          </a:xfrm>
          <a:prstGeom prst="triangle">
            <a:avLst/>
          </a:prstGeom>
          <a:solidFill>
            <a:srgbClr val="76DD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254000" dir="19800000" algn="ctr" rotWithShape="0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406" y="4769382"/>
            <a:ext cx="222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Start of ‘child projects’ varies, but does not need to wait for completion of the preparatory phase.</a:t>
            </a:r>
            <a:endParaRPr lang="en-US" sz="1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41740" y="1591839"/>
            <a:ext cx="3460757" cy="1431752"/>
            <a:chOff x="2336312" y="3405894"/>
            <a:chExt cx="3460757" cy="1431752"/>
          </a:xfrm>
          <a:effectLst>
            <a:outerShdw blurRad="152400" dist="254000" dir="19800000" algn="ctr" rotWithShape="0">
              <a:srgbClr val="000000">
                <a:alpha val="1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7" name="TextBox 36"/>
            <p:cNvSpPr txBox="1"/>
            <p:nvPr/>
          </p:nvSpPr>
          <p:spPr>
            <a:xfrm>
              <a:off x="2336312" y="3461709"/>
              <a:ext cx="1498526" cy="523220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Calibri Light" panose="020F0302020204030204" pitchFamily="34" charset="0"/>
                  <a:cs typeface="Arial" panose="020B0604020202020204" pitchFamily="34" charset="0"/>
                </a:rPr>
                <a:t>GEF funding: </a:t>
              </a:r>
              <a:br>
                <a:rPr lang="en-US" sz="1400" dirty="0" smtClean="0">
                  <a:latin typeface="Calibri Light" panose="020F0302020204030204" pitchFamily="34" charset="0"/>
                  <a:cs typeface="Arial" panose="020B0604020202020204" pitchFamily="34" charset="0"/>
                </a:rPr>
              </a:br>
              <a:r>
                <a:rPr lang="en-US" sz="1400" dirty="0" smtClean="0">
                  <a:latin typeface="Calibri Light" panose="020F0302020204030204" pitchFamily="34" charset="0"/>
                  <a:cs typeface="Arial" panose="020B0604020202020204" pitchFamily="34" charset="0"/>
                </a:rPr>
                <a:t>USD 1.5 million</a:t>
              </a:r>
              <a:endParaRPr lang="en-US" dirty="0" smtClean="0"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Oval 1"/>
            <p:cNvSpPr>
              <a:spLocks noChangeAspect="1"/>
            </p:cNvSpPr>
            <p:nvPr/>
          </p:nvSpPr>
          <p:spPr bwMode="auto">
            <a:xfrm>
              <a:off x="4340731" y="3405894"/>
              <a:ext cx="1456338" cy="143175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>
              <a:bevelT w="139700" h="139700"/>
            </a:sp3d>
          </p:spPr>
          <p:txBody>
            <a:bodyPr vert="horz" wrap="square" lIns="90000" tIns="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 Light" panose="020F0302020204030204" pitchFamily="34" charset="0"/>
                  <a:cs typeface="Arial" panose="020B0604020202020204" pitchFamily="34" charset="0"/>
                </a:rPr>
                <a:t>Total co-funding: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dirty="0" smtClean="0">
                  <a:latin typeface="Calibri Light" panose="020F0302020204030204" pitchFamily="34" charset="0"/>
                  <a:cs typeface="Arial" panose="020B0604020202020204" pitchFamily="34" charset="0"/>
                </a:rPr>
                <a:t>USD 8 million</a:t>
              </a: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3811148" y="3520979"/>
              <a:ext cx="504000" cy="504000"/>
            </a:xfrm>
            <a:prstGeom prst="ellipse">
              <a:avLst/>
            </a:prstGeom>
            <a:solidFill>
              <a:srgbClr val="76DD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>
              <a:bevelT w="139700" h="139700"/>
            </a:sp3d>
          </p:spPr>
          <p:txBody>
            <a:bodyPr vert="horz" wrap="square" lIns="0" tIns="7200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Programmatic Approach</a:t>
            </a:r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100919" y="915125"/>
            <a:ext cx="1694408" cy="1255750"/>
          </a:xfrm>
          <a:prstGeom prst="wedgeRoundRectCallout">
            <a:avLst>
              <a:gd name="adj1" fmla="val -89704"/>
              <a:gd name="adj2" fmla="val 3561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400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Co-funding </a:t>
            </a: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from private sector companies </a:t>
            </a:r>
            <a:r>
              <a:rPr lang="en-US" sz="1400" dirty="0" smtClean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through </a:t>
            </a: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in-kind </a:t>
            </a:r>
            <a:r>
              <a:rPr lang="en-US" sz="1400" i="1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or</a:t>
            </a:r>
            <a:r>
              <a:rPr lang="en-US" sz="14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cash contributions</a:t>
            </a:r>
            <a:r>
              <a:rPr lang="en-US" sz="105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43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30200">
              <a:lnSpc>
                <a:spcPct val="108000"/>
              </a:lnSpc>
              <a:spcAft>
                <a:spcPct val="42000"/>
              </a:spcAft>
              <a:buSzPct val="75000"/>
            </a:pPr>
            <a:r>
              <a:rPr lang="en-GB" dirty="0" smtClean="0">
                <a:ea typeface="PMingLiU" pitchFamily="18" charset="-120"/>
              </a:rPr>
              <a:t>Opportunities for APEC Countries</a:t>
            </a:r>
            <a:endParaRPr lang="en-GB" b="0" dirty="0">
              <a:ea typeface="PMingLiU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BA18-7ADC-4193-9BBC-4E3EBC1D76F2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10" name="Chevron 9"/>
          <p:cNvSpPr/>
          <p:nvPr/>
        </p:nvSpPr>
        <p:spPr bwMode="auto">
          <a:xfrm>
            <a:off x="1512897" y="1577228"/>
            <a:ext cx="2206088" cy="1741179"/>
          </a:xfrm>
          <a:prstGeom prst="chevron">
            <a:avLst>
              <a:gd name="adj" fmla="val 23771"/>
            </a:avLst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Develop national – or regional – strategies for energy efficiency</a:t>
            </a:r>
            <a:endParaRPr lang="en-GB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Chevron 10"/>
          <p:cNvSpPr/>
          <p:nvPr/>
        </p:nvSpPr>
        <p:spPr bwMode="auto">
          <a:xfrm>
            <a:off x="3334043" y="1577228"/>
            <a:ext cx="2666532" cy="1741179"/>
          </a:xfrm>
          <a:prstGeom prst="chevron">
            <a:avLst>
              <a:gd name="adj" fmla="val 23939"/>
            </a:avLst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Benefit from our </a:t>
            </a:r>
            <a:r>
              <a:rPr lang="en-GB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C</a:t>
            </a:r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entre of Excellence and our tools based on global best practice</a:t>
            </a:r>
            <a:endParaRPr lang="en-GB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5627077" y="1577228"/>
            <a:ext cx="2206088" cy="1741179"/>
          </a:xfrm>
          <a:prstGeom prst="chevron">
            <a:avLst>
              <a:gd name="adj" fmla="val 23771"/>
            </a:avLst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90488" defTabSz="914400"/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Implement national </a:t>
            </a:r>
            <a:b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– or regional – projects </a:t>
            </a:r>
            <a:endParaRPr lang="en-GB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Pentagon 2"/>
          <p:cNvSpPr/>
          <p:nvPr/>
        </p:nvSpPr>
        <p:spPr bwMode="auto">
          <a:xfrm>
            <a:off x="562703" y="1577228"/>
            <a:ext cx="1337760" cy="1741179"/>
          </a:xfrm>
          <a:prstGeom prst="homePlate">
            <a:avLst>
              <a:gd name="adj" fmla="val 30611"/>
            </a:avLst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GB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Join the </a:t>
            </a:r>
            <a:r>
              <a:rPr lang="en-GB" sz="1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partnership!</a:t>
            </a:r>
            <a:endParaRPr lang="en-GB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785291"/>
            <a:ext cx="1554017" cy="213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769" y="3785291"/>
            <a:ext cx="1506720" cy="21301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016" y="3747789"/>
            <a:ext cx="1597782" cy="2235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4152"/>
          <a:stretch/>
        </p:blipFill>
        <p:spPr>
          <a:xfrm>
            <a:off x="6000575" y="3785291"/>
            <a:ext cx="1521854" cy="21269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13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30200">
              <a:lnSpc>
                <a:spcPct val="108000"/>
              </a:lnSpc>
              <a:spcAft>
                <a:spcPct val="42000"/>
              </a:spcAft>
              <a:buSzPct val="75000"/>
            </a:pPr>
            <a:r>
              <a:rPr lang="en-GB" dirty="0" smtClean="0">
                <a:ea typeface="PMingLiU" pitchFamily="18" charset="-120"/>
              </a:rPr>
              <a:t>Next steps</a:t>
            </a:r>
            <a:endParaRPr lang="en-GB" b="0" dirty="0">
              <a:ea typeface="PMingLiU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BA18-7ADC-4193-9BBC-4E3EBC1D76F2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457200" y="1353671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Join the Program (</a:t>
            </a:r>
            <a:r>
              <a:rPr lang="en-US" dirty="0" smtClean="0"/>
              <a:t>Governments </a:t>
            </a:r>
            <a:r>
              <a:rPr lang="en-US" dirty="0" smtClean="0"/>
              <a:t>sign </a:t>
            </a:r>
            <a:r>
              <a:rPr lang="en-US" dirty="0" smtClean="0"/>
              <a:t>a letter stating that they "promote the transition to efficient products and </a:t>
            </a:r>
            <a:r>
              <a:rPr lang="en-US" dirty="0" smtClean="0"/>
              <a:t>equipment“)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Work with UNEP on defining “child project”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Work with your country’s GEF Operational Focal Point to mobilize GEF country allocation to commit STAR funding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Possibility for regional projects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UNEP will provide support to drafting/conceptualizing the Child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98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EP Theme">
  <a:themeElements>
    <a:clrScheme name="Daimler_Trucks_Master 1">
      <a:dk1>
        <a:srgbClr val="000000"/>
      </a:dk1>
      <a:lt1>
        <a:srgbClr val="FFFFFF"/>
      </a:lt1>
      <a:dk2>
        <a:srgbClr val="263F6A"/>
      </a:dk2>
      <a:lt2>
        <a:srgbClr val="3F9AC9"/>
      </a:lt2>
      <a:accent1>
        <a:srgbClr val="D2D4D6"/>
      </a:accent1>
      <a:accent2>
        <a:srgbClr val="76787A"/>
      </a:accent2>
      <a:accent3>
        <a:srgbClr val="FFFFFF"/>
      </a:accent3>
      <a:accent4>
        <a:srgbClr val="000000"/>
      </a:accent4>
      <a:accent5>
        <a:srgbClr val="E5E6E8"/>
      </a:accent5>
      <a:accent6>
        <a:srgbClr val="6A6C6E"/>
      </a:accent6>
      <a:hlink>
        <a:srgbClr val="AFB2B4"/>
      </a:hlink>
      <a:folHlink>
        <a:srgbClr val="DFE0E2"/>
      </a:folHlink>
    </a:clrScheme>
    <a:fontScheme name="Daimler_Trucks_Master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lnDef>
  </a:objectDefaults>
  <a:extraClrSchemeLst>
    <a:extraClrScheme>
      <a:clrScheme name="Daimler_Trucks_Master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33090</TotalTime>
  <Words>508</Words>
  <Application>Microsoft Office PowerPoint</Application>
  <PresentationFormat>On-screen Show (4:3)</PresentationFormat>
  <Paragraphs>106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UNEP Theme</vt:lpstr>
      <vt:lpstr>Opportunities for APEC Countries  in Leapfrogging to Efficient Lighting,  Appliances &amp; Equipment</vt:lpstr>
      <vt:lpstr>Efficient Appliances &amp; Equipment – taking the en.lighten approach to the next low hanging fruits</vt:lpstr>
      <vt:lpstr>Project Partners on Lighting, Appliances &amp; Equipment</vt:lpstr>
      <vt:lpstr>Efficient Lighting, Appliances &amp; Equipment The Global Potential </vt:lpstr>
      <vt:lpstr>Program Approach</vt:lpstr>
      <vt:lpstr>Examples for National Implementation Projects</vt:lpstr>
      <vt:lpstr>The Programmatic Approach</vt:lpstr>
      <vt:lpstr>Opportunities for APEC Countries</vt:lpstr>
      <vt:lpstr>Next steps</vt:lpstr>
      <vt:lpstr>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Megan Billings</dc:creator>
  <cp:lastModifiedBy>Pierre</cp:lastModifiedBy>
  <cp:revision>1621</cp:revision>
  <cp:lastPrinted>2015-03-12T16:09:35Z</cp:lastPrinted>
  <dcterms:created xsi:type="dcterms:W3CDTF">2012-05-24T13:13:36Z</dcterms:created>
  <dcterms:modified xsi:type="dcterms:W3CDTF">2015-03-25T05:15:25Z</dcterms:modified>
</cp:coreProperties>
</file>