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28" r:id="rId1"/>
  </p:sldMasterIdLst>
  <p:notesMasterIdLst>
    <p:notesMasterId r:id="rId15"/>
  </p:notesMasterIdLst>
  <p:sldIdLst>
    <p:sldId id="301" r:id="rId2"/>
    <p:sldId id="262" r:id="rId3"/>
    <p:sldId id="297" r:id="rId4"/>
    <p:sldId id="283" r:id="rId5"/>
    <p:sldId id="293" r:id="rId6"/>
    <p:sldId id="299" r:id="rId7"/>
    <p:sldId id="300" r:id="rId8"/>
    <p:sldId id="302" r:id="rId9"/>
    <p:sldId id="307" r:id="rId10"/>
    <p:sldId id="308" r:id="rId11"/>
    <p:sldId id="309" r:id="rId12"/>
    <p:sldId id="310" r:id="rId13"/>
    <p:sldId id="31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400" autoAdjust="0"/>
  </p:normalViewPr>
  <p:slideViewPr>
    <p:cSldViewPr>
      <p:cViewPr varScale="1">
        <p:scale>
          <a:sx n="60" d="100"/>
          <a:sy n="60" d="100"/>
        </p:scale>
        <p:origin x="1686" y="78"/>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2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055D1C-08D0-4E48-BA28-E52DCC423B48}" type="datetimeFigureOut">
              <a:rPr lang="en-US" smtClean="0"/>
              <a:t>3/23/2015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656E6D-B0CE-438F-8020-41DA80ACF211}" type="slidenum">
              <a:rPr lang="en-US" smtClean="0"/>
              <a:t>‹#›</a:t>
            </a:fld>
            <a:endParaRPr lang="en-US"/>
          </a:p>
        </p:txBody>
      </p:sp>
    </p:spTree>
    <p:extLst>
      <p:ext uri="{BB962C8B-B14F-4D97-AF65-F5344CB8AC3E}">
        <p14:creationId xmlns:p14="http://schemas.microsoft.com/office/powerpoint/2010/main" val="2177647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1143000" y="685800"/>
            <a:ext cx="4572000" cy="3429000"/>
          </a:xfrm>
          <a:ln/>
        </p:spPr>
      </p:sp>
      <p:sp>
        <p:nvSpPr>
          <p:cNvPr id="9219" name="Notes Placeholder 2"/>
          <p:cNvSpPr>
            <a:spLocks noGrp="1"/>
          </p:cNvSpPr>
          <p:nvPr>
            <p:ph type="body" idx="1"/>
          </p:nvPr>
        </p:nvSpPr>
        <p:spPr>
          <a:noFill/>
          <a:ln/>
        </p:spPr>
        <p:txBody>
          <a:bodyPr/>
          <a:lstStyle/>
          <a:p>
            <a:endParaRPr lang="en-US" dirty="0" smtClean="0"/>
          </a:p>
          <a:p>
            <a:r>
              <a:rPr lang="en-US" dirty="0" smtClean="0"/>
              <a:t>The multi year project M CTI 02 12, launched in 2012 and ending this year, has advanced SCSC work on green building, focusing on how regional communication and cooperation on standards and conformity assessment can facilitate trade and minimize technical barriers to trade in this fast-growing new technology area.</a:t>
            </a:r>
          </a:p>
        </p:txBody>
      </p:sp>
      <p:sp>
        <p:nvSpPr>
          <p:cNvPr id="11268" name="Slide Number Placeholder 3"/>
          <p:cNvSpPr>
            <a:spLocks noGrp="1"/>
          </p:cNvSpPr>
          <p:nvPr>
            <p:ph type="sldNum" sz="quarter" idx="5"/>
          </p:nvPr>
        </p:nvSpPr>
        <p:spPr/>
        <p:txBody>
          <a:bodyPr/>
          <a:lstStyle/>
          <a:p>
            <a:pPr>
              <a:defRPr/>
            </a:pPr>
            <a:fld id="{3CB1C062-636C-4990-A5AA-40992B801EFD}" type="slidenum">
              <a:rPr lang="en-US" smtClean="0"/>
              <a:pPr>
                <a:defRPr/>
              </a:pPr>
              <a:t>2</a:t>
            </a:fld>
            <a:endParaRPr lang="en-US" smtClean="0"/>
          </a:p>
        </p:txBody>
      </p:sp>
    </p:spTree>
    <p:extLst>
      <p:ext uri="{BB962C8B-B14F-4D97-AF65-F5344CB8AC3E}">
        <p14:creationId xmlns:p14="http://schemas.microsoft.com/office/powerpoint/2010/main" val="1715306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p:spPr>
        <p:txBody>
          <a:bodyPr/>
          <a:lstStyle/>
          <a:p>
            <a:r>
              <a:rPr lang="en-US" dirty="0" smtClean="0"/>
              <a:t>Due</a:t>
            </a:r>
            <a:r>
              <a:rPr lang="en-US" baseline="0" dirty="0" smtClean="0"/>
              <a:t> to the many outcomes and limited time under the project proposal, the SCSC ICT EEC Forum held a half day workshop on the margins of the 44th Meeting of the APEC Expert Group on Energy Efficiency and Conservation (EGEE&amp;C) to discuss a completion plan</a:t>
            </a:r>
          </a:p>
          <a:p>
            <a:endParaRPr lang="en-US" baseline="0" dirty="0" smtClean="0"/>
          </a:p>
          <a:p>
            <a:r>
              <a:rPr lang="en-US" baseline="0" dirty="0" smtClean="0"/>
              <a:t>Workshop attendees agreed that a project extension was required to complete the ambitious project goals and carry-out the proposed pilot projects</a:t>
            </a:r>
            <a:endParaRPr lang="en-US" dirty="0" smtClean="0"/>
          </a:p>
        </p:txBody>
      </p:sp>
      <p:sp>
        <p:nvSpPr>
          <p:cNvPr id="11268" name="Slide Number Placeholder 3"/>
          <p:cNvSpPr>
            <a:spLocks noGrp="1"/>
          </p:cNvSpPr>
          <p:nvPr>
            <p:ph type="sldNum" sz="quarter" idx="5"/>
          </p:nvPr>
        </p:nvSpPr>
        <p:spPr/>
        <p:txBody>
          <a:bodyPr/>
          <a:lstStyle/>
          <a:p>
            <a:pPr>
              <a:defRPr/>
            </a:pPr>
            <a:fld id="{3CB1C062-636C-4990-A5AA-40992B801EFD}" type="slidenum">
              <a:rPr lang="en-US" smtClean="0"/>
              <a:pPr>
                <a:defRPr/>
              </a:pPr>
              <a:t>12</a:t>
            </a:fld>
            <a:endParaRPr lang="en-US" smtClean="0"/>
          </a:p>
        </p:txBody>
      </p:sp>
    </p:spTree>
    <p:extLst>
      <p:ext uri="{BB962C8B-B14F-4D97-AF65-F5344CB8AC3E}">
        <p14:creationId xmlns:p14="http://schemas.microsoft.com/office/powerpoint/2010/main" val="1209369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56E6D-B0CE-438F-8020-41DA80ACF211}" type="slidenum">
              <a:rPr lang="en-US" smtClean="0"/>
              <a:t>13</a:t>
            </a:fld>
            <a:endParaRPr lang="en-US"/>
          </a:p>
        </p:txBody>
      </p:sp>
    </p:spTree>
    <p:extLst>
      <p:ext uri="{BB962C8B-B14F-4D97-AF65-F5344CB8AC3E}">
        <p14:creationId xmlns:p14="http://schemas.microsoft.com/office/powerpoint/2010/main" val="1949070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p:spPr>
        <p:txBody>
          <a:bodyPr/>
          <a:lstStyle/>
          <a:p>
            <a:endParaRPr lang="en-US" dirty="0" smtClean="0"/>
          </a:p>
          <a:p>
            <a:r>
              <a:rPr lang="en-US" dirty="0" smtClean="0"/>
              <a:t>The project has been multifaceted.  One element has been a series of workshops in 2013 and 2014 that have focused on two specific tools for improving building performance, namely 1) the use of green building codes and standards and 2) the application of building information modeling.</a:t>
            </a:r>
          </a:p>
          <a:p>
            <a:endParaRPr lang="en-US" dirty="0"/>
          </a:p>
          <a:p>
            <a:r>
              <a:rPr lang="en-US" dirty="0" smtClean="0"/>
              <a:t>Since the SCSC met in Beijing last August, the United States implemented the last of four workshops - - an event in New Orleans, Louisiana that took place on the margins of the </a:t>
            </a:r>
            <a:r>
              <a:rPr lang="en-US" dirty="0" err="1" smtClean="0"/>
              <a:t>Greenbuild</a:t>
            </a:r>
            <a:r>
              <a:rPr lang="en-US" dirty="0" smtClean="0"/>
              <a:t> trade show.  The focus of the workshop was on using green building codes to improve building performance.  Over 50 delegates from 13 economies attended the two-day workshop.  ASEAN delegates from Cambodia and Lao PDR also participated.</a:t>
            </a:r>
          </a:p>
        </p:txBody>
      </p:sp>
      <p:sp>
        <p:nvSpPr>
          <p:cNvPr id="11268" name="Slide Number Placeholder 3"/>
          <p:cNvSpPr>
            <a:spLocks noGrp="1"/>
          </p:cNvSpPr>
          <p:nvPr>
            <p:ph type="sldNum" sz="quarter" idx="5"/>
          </p:nvPr>
        </p:nvSpPr>
        <p:spPr/>
        <p:txBody>
          <a:bodyPr/>
          <a:lstStyle/>
          <a:p>
            <a:pPr>
              <a:defRPr/>
            </a:pPr>
            <a:fld id="{3CB1C062-636C-4990-A5AA-40992B801EFD}" type="slidenum">
              <a:rPr lang="en-US" smtClean="0"/>
              <a:pPr>
                <a:defRPr/>
              </a:pPr>
              <a:t>3</a:t>
            </a:fld>
            <a:endParaRPr lang="en-US" smtClean="0"/>
          </a:p>
        </p:txBody>
      </p:sp>
    </p:spTree>
    <p:extLst>
      <p:ext uri="{BB962C8B-B14F-4D97-AF65-F5344CB8AC3E}">
        <p14:creationId xmlns:p14="http://schemas.microsoft.com/office/powerpoint/2010/main" val="828632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Another facet of the project has been research on the state of play in the region and tools for economies to use.</a:t>
            </a:r>
          </a:p>
          <a:p>
            <a:endParaRPr lang="en-US" dirty="0"/>
          </a:p>
          <a:p>
            <a:r>
              <a:rPr lang="en-US" dirty="0" smtClean="0"/>
              <a:t>A building codes study was completed in 2013.</a:t>
            </a:r>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66B09D5-0283-490C-8EF2-D77DAA05DF79}" type="slidenum">
              <a:rPr lang="en-US" smtClean="0"/>
              <a:pPr/>
              <a:t>4</a:t>
            </a:fld>
            <a:endParaRPr lang="en-US" smtClean="0"/>
          </a:p>
        </p:txBody>
      </p:sp>
    </p:spTree>
    <p:extLst>
      <p:ext uri="{BB962C8B-B14F-4D97-AF65-F5344CB8AC3E}">
        <p14:creationId xmlns:p14="http://schemas.microsoft.com/office/powerpoint/2010/main" val="1633792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deliverable was a Start Up Guide for Building Information Modeling published in 2014.  There have been nearly 2000 hits on the Guide since it was posted on the APEC web site.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fld id="{6F656E6D-B0CE-438F-8020-41DA80ACF211}" type="slidenum">
              <a:rPr lang="en-US" smtClean="0"/>
              <a:t>5</a:t>
            </a:fld>
            <a:endParaRPr lang="en-US"/>
          </a:p>
        </p:txBody>
      </p:sp>
    </p:spTree>
    <p:extLst>
      <p:ext uri="{BB962C8B-B14F-4D97-AF65-F5344CB8AC3E}">
        <p14:creationId xmlns:p14="http://schemas.microsoft.com/office/powerpoint/2010/main" val="3851279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Work this year is focused on additional value-added deliverables that will enable APEC economies to utilize codes and BIM.</a:t>
            </a:r>
          </a:p>
          <a:p>
            <a:endParaRPr lang="en-US" dirty="0"/>
          </a:p>
          <a:p>
            <a:r>
              <a:rPr lang="en-US" dirty="0" smtClean="0"/>
              <a:t>A BIM Metrics Guide is currently being developed.  </a:t>
            </a:r>
          </a:p>
          <a:p>
            <a:r>
              <a:rPr lang="en-US" dirty="0" smtClean="0"/>
              <a:t>It will detail approaches economies can use to demonstrate the value of BIM as a tool to support green building policies and goals.</a:t>
            </a:r>
          </a:p>
          <a:p>
            <a:endParaRPr lang="en-US" dirty="0"/>
          </a:p>
          <a:p>
            <a:r>
              <a:rPr lang="en-US" dirty="0" smtClean="0"/>
              <a:t>The United States would like to thank the economies that responded to the survey on BIM policies circulated in December and January.  </a:t>
            </a:r>
          </a:p>
          <a:p>
            <a:endParaRPr lang="en-US" dirty="0"/>
          </a:p>
          <a:p>
            <a:r>
              <a:rPr lang="en-US" dirty="0" smtClean="0"/>
              <a:t>A draft will be ready in about one month, with the final guide ready by May.  SCSC members will have the opportunity to review and comment on the draft Metrics Guide.</a:t>
            </a:r>
            <a:endParaRPr lang="en-US" dirty="0"/>
          </a:p>
        </p:txBody>
      </p:sp>
      <p:sp>
        <p:nvSpPr>
          <p:cNvPr id="4" name="Slide Number Placeholder 3"/>
          <p:cNvSpPr>
            <a:spLocks noGrp="1"/>
          </p:cNvSpPr>
          <p:nvPr>
            <p:ph type="sldNum" sz="quarter" idx="10"/>
          </p:nvPr>
        </p:nvSpPr>
        <p:spPr/>
        <p:txBody>
          <a:bodyPr/>
          <a:lstStyle/>
          <a:p>
            <a:fld id="{6F656E6D-B0CE-438F-8020-41DA80ACF211}" type="slidenum">
              <a:rPr lang="en-US" smtClean="0"/>
              <a:t>6</a:t>
            </a:fld>
            <a:endParaRPr lang="en-US"/>
          </a:p>
        </p:txBody>
      </p:sp>
    </p:spTree>
    <p:extLst>
      <p:ext uri="{BB962C8B-B14F-4D97-AF65-F5344CB8AC3E}">
        <p14:creationId xmlns:p14="http://schemas.microsoft.com/office/powerpoint/2010/main" val="127621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Additionally, the United States is preparing a Green Codes Infrastructure Guide that will identify best practices that support the successful development and application of green building codes.  The idea is that the completion of a green code isn’t enough; a fulsome infrastructure is necessary to ensure that the code performs as intended.  </a:t>
            </a:r>
          </a:p>
          <a:p>
            <a:endParaRPr lang="en-US" dirty="0"/>
          </a:p>
          <a:p>
            <a:r>
              <a:rPr lang="en-US" dirty="0" smtClean="0"/>
              <a:t>The Guide will be ready this spring.</a:t>
            </a:r>
          </a:p>
          <a:p>
            <a:endParaRPr lang="en-US" dirty="0"/>
          </a:p>
          <a:p>
            <a:r>
              <a:rPr lang="en-US" smtClean="0"/>
              <a:t>Thank you.</a:t>
            </a:r>
            <a:endParaRPr lang="en-US" dirty="0"/>
          </a:p>
        </p:txBody>
      </p:sp>
      <p:sp>
        <p:nvSpPr>
          <p:cNvPr id="4" name="Slide Number Placeholder 3"/>
          <p:cNvSpPr>
            <a:spLocks noGrp="1"/>
          </p:cNvSpPr>
          <p:nvPr>
            <p:ph type="sldNum" sz="quarter" idx="10"/>
          </p:nvPr>
        </p:nvSpPr>
        <p:spPr/>
        <p:txBody>
          <a:bodyPr/>
          <a:lstStyle/>
          <a:p>
            <a:fld id="{6F656E6D-B0CE-438F-8020-41DA80ACF211}" type="slidenum">
              <a:rPr lang="en-US" smtClean="0"/>
              <a:t>7</a:t>
            </a:fld>
            <a:endParaRPr lang="en-US"/>
          </a:p>
        </p:txBody>
      </p:sp>
    </p:spTree>
    <p:extLst>
      <p:ext uri="{BB962C8B-B14F-4D97-AF65-F5344CB8AC3E}">
        <p14:creationId xmlns:p14="http://schemas.microsoft.com/office/powerpoint/2010/main" val="1949070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1143000" y="685800"/>
            <a:ext cx="4572000" cy="3429000"/>
          </a:xfrm>
          <a:ln/>
        </p:spPr>
      </p:sp>
      <p:sp>
        <p:nvSpPr>
          <p:cNvPr id="9219" name="Notes Placeholder 2"/>
          <p:cNvSpPr>
            <a:spLocks noGrp="1"/>
          </p:cNvSpPr>
          <p:nvPr>
            <p:ph type="body" idx="1"/>
          </p:nvPr>
        </p:nvSpPr>
        <p:spPr>
          <a:noFill/>
          <a:ln/>
        </p:spPr>
        <p:txBody>
          <a:bodyPr/>
          <a:lstStyle/>
          <a:p>
            <a:endParaRPr lang="en-US" dirty="0" smtClean="0"/>
          </a:p>
        </p:txBody>
      </p:sp>
      <p:sp>
        <p:nvSpPr>
          <p:cNvPr id="11268" name="Slide Number Placeholder 3"/>
          <p:cNvSpPr>
            <a:spLocks noGrp="1"/>
          </p:cNvSpPr>
          <p:nvPr>
            <p:ph type="sldNum" sz="quarter" idx="5"/>
          </p:nvPr>
        </p:nvSpPr>
        <p:spPr/>
        <p:txBody>
          <a:bodyPr/>
          <a:lstStyle/>
          <a:p>
            <a:pPr>
              <a:defRPr/>
            </a:pPr>
            <a:fld id="{3CB1C062-636C-4990-A5AA-40992B801EFD}" type="slidenum">
              <a:rPr lang="en-US" smtClean="0">
                <a:solidFill>
                  <a:prstClr val="black"/>
                </a:solidFill>
              </a:rPr>
              <a:pPr>
                <a:defRPr/>
              </a:pPr>
              <a:t>9</a:t>
            </a:fld>
            <a:endParaRPr lang="en-US" smtClean="0">
              <a:solidFill>
                <a:prstClr val="black"/>
              </a:solidFill>
            </a:endParaRPr>
          </a:p>
        </p:txBody>
      </p:sp>
    </p:spTree>
    <p:extLst>
      <p:ext uri="{BB962C8B-B14F-4D97-AF65-F5344CB8AC3E}">
        <p14:creationId xmlns:p14="http://schemas.microsoft.com/office/powerpoint/2010/main" val="372315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p:spPr>
        <p:txBody>
          <a:bodyPr/>
          <a:lstStyle/>
          <a:p>
            <a:r>
              <a:rPr lang="en-US" dirty="0" smtClean="0"/>
              <a:t>Last year the SCSC held a one day workshop to share information and ideas on priority products for harmonizing efficiency testing methods and use of common data sources as a means for aligning energy efficiency regulations with the objective of promoting trade, consumer product choice, innovation, and longer-term energy efficiency gains. </a:t>
            </a:r>
          </a:p>
          <a:p>
            <a:endParaRPr lang="en-US" dirty="0" smtClean="0"/>
          </a:p>
          <a:p>
            <a:r>
              <a:rPr lang="en-US" dirty="0" smtClean="0"/>
              <a:t>The</a:t>
            </a:r>
            <a:r>
              <a:rPr lang="en-US" baseline="0" dirty="0" smtClean="0"/>
              <a:t> workshop was followed by the first meeting of the ICT Energy Efficiency Convergence Forum (ICT EEC), which brought together regulators and representatives from the APEC Economies to discuss the workshop outcomes and agreement to actions to improve alignment of energy efficiency regulations for ICT products.</a:t>
            </a:r>
          </a:p>
          <a:p>
            <a:endParaRPr lang="en-US" baseline="0" dirty="0" smtClean="0"/>
          </a:p>
          <a:p>
            <a:r>
              <a:rPr lang="en-US" baseline="0" dirty="0" smtClean="0"/>
              <a:t>APEC Expert Group on Energy Efficiency and Conservation (EGEE&amp;C) members participated in the workshop and forum and EGEE&amp;C Chair, Terry Collins, co-chaired the ICT EEC Forum</a:t>
            </a:r>
          </a:p>
          <a:p>
            <a:endParaRPr lang="en-US" baseline="0" dirty="0" smtClean="0"/>
          </a:p>
          <a:p>
            <a:r>
              <a:rPr lang="en-US" dirty="0" smtClean="0"/>
              <a:t>A half-day workshop was held on the margins of the 44</a:t>
            </a:r>
            <a:r>
              <a:rPr lang="en-US" baseline="30000" dirty="0" smtClean="0"/>
              <a:t>th</a:t>
            </a:r>
            <a:r>
              <a:rPr lang="en-US" dirty="0" smtClean="0"/>
              <a:t> Meeting of the APEC Expert Group on Energy Efficiency and Conservation (EGEE&amp;C)</a:t>
            </a:r>
            <a:r>
              <a:rPr lang="en-US" baseline="0" dirty="0" smtClean="0"/>
              <a:t> to discuss </a:t>
            </a:r>
            <a:r>
              <a:rPr lang="en-US" dirty="0" smtClean="0"/>
              <a:t>pilot projects to test the usability of the IECEE E3 program for personal computers (IEC 62623) </a:t>
            </a:r>
            <a:r>
              <a:rPr lang="en-US" baseline="0" dirty="0" smtClean="0"/>
              <a:t> and plan for project completion</a:t>
            </a:r>
            <a:endParaRPr lang="en-US" dirty="0" smtClean="0"/>
          </a:p>
        </p:txBody>
      </p:sp>
      <p:sp>
        <p:nvSpPr>
          <p:cNvPr id="11268" name="Slide Number Placeholder 3"/>
          <p:cNvSpPr>
            <a:spLocks noGrp="1"/>
          </p:cNvSpPr>
          <p:nvPr>
            <p:ph type="sldNum" sz="quarter" idx="5"/>
          </p:nvPr>
        </p:nvSpPr>
        <p:spPr/>
        <p:txBody>
          <a:bodyPr/>
          <a:lstStyle/>
          <a:p>
            <a:pPr>
              <a:defRPr/>
            </a:pPr>
            <a:fld id="{3CB1C062-636C-4990-A5AA-40992B801EFD}" type="slidenum">
              <a:rPr lang="en-US" smtClean="0"/>
              <a:pPr>
                <a:defRPr/>
              </a:pPr>
              <a:t>10</a:t>
            </a:fld>
            <a:endParaRPr lang="en-US" smtClean="0"/>
          </a:p>
        </p:txBody>
      </p:sp>
    </p:spTree>
    <p:extLst>
      <p:ext uri="{BB962C8B-B14F-4D97-AF65-F5344CB8AC3E}">
        <p14:creationId xmlns:p14="http://schemas.microsoft.com/office/powerpoint/2010/main" val="1397415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p:spPr>
        <p:txBody>
          <a:bodyPr/>
          <a:lstStyle/>
          <a:p>
            <a:r>
              <a:rPr lang="en-US" dirty="0" smtClean="0"/>
              <a:t>The August Workshop</a:t>
            </a:r>
            <a:r>
              <a:rPr lang="en-US" baseline="0" dirty="0" smtClean="0"/>
              <a:t> and Forum concluded with multiple outcomes, including endorsing work with the Energy Working Group on EWG 12/2013A Assessment of Verification Testing Capacity in the APEC Region and Identification of Cost Effective Options for Collaborations; and </a:t>
            </a:r>
          </a:p>
          <a:p>
            <a:endParaRPr lang="en-US" baseline="0" dirty="0" smtClean="0"/>
          </a:p>
          <a:p>
            <a:r>
              <a:rPr lang="en-US" baseline="0" dirty="0" smtClean="0"/>
              <a:t>Supporting work with the Pacific Area Standards Congress (PASC) to discuss recommendation for APEC Member Economies to monitor or participate in the revision of IEC62623 and in the finalization of the IEC62623 Test Report Form (TRF)</a:t>
            </a:r>
          </a:p>
          <a:p>
            <a:endParaRPr lang="en-US" dirty="0" smtClean="0"/>
          </a:p>
        </p:txBody>
      </p:sp>
      <p:sp>
        <p:nvSpPr>
          <p:cNvPr id="11268" name="Slide Number Placeholder 3"/>
          <p:cNvSpPr>
            <a:spLocks noGrp="1"/>
          </p:cNvSpPr>
          <p:nvPr>
            <p:ph type="sldNum" sz="quarter" idx="5"/>
          </p:nvPr>
        </p:nvSpPr>
        <p:spPr/>
        <p:txBody>
          <a:bodyPr/>
          <a:lstStyle/>
          <a:p>
            <a:pPr>
              <a:defRPr/>
            </a:pPr>
            <a:fld id="{3CB1C062-636C-4990-A5AA-40992B801EFD}" type="slidenum">
              <a:rPr lang="en-US" smtClean="0"/>
              <a:pPr>
                <a:defRPr/>
              </a:pPr>
              <a:t>11</a:t>
            </a:fld>
            <a:endParaRPr lang="en-US" smtClean="0"/>
          </a:p>
        </p:txBody>
      </p:sp>
    </p:spTree>
    <p:extLst>
      <p:ext uri="{BB962C8B-B14F-4D97-AF65-F5344CB8AC3E}">
        <p14:creationId xmlns:p14="http://schemas.microsoft.com/office/powerpoint/2010/main" val="2331238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BD5C77F-7993-42DD-890B-7EFA34014826}" type="datetimeFigureOut">
              <a:rPr lang="en-US" smtClean="0"/>
              <a:t>3/23/2015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CB00A2F-45A6-4F34-8640-184E32A29AF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D5C77F-7993-42DD-890B-7EFA34014826}" type="datetimeFigureOut">
              <a:rPr lang="en-US" smtClean="0"/>
              <a:t>3/23/2015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00A2F-45A6-4F34-8640-184E32A29AF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D5C77F-7993-42DD-890B-7EFA34014826}" type="datetimeFigureOut">
              <a:rPr lang="en-US" smtClean="0"/>
              <a:t>3/23/2015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00A2F-45A6-4F34-8640-184E32A29AF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D5C77F-7993-42DD-890B-7EFA34014826}" type="datetimeFigureOut">
              <a:rPr lang="en-US" smtClean="0"/>
              <a:t>3/23/2015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00A2F-45A6-4F34-8640-184E32A29AF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BD5C77F-7993-42DD-890B-7EFA34014826}" type="datetimeFigureOut">
              <a:rPr lang="en-US" smtClean="0"/>
              <a:t>3/23/2015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00A2F-45A6-4F34-8640-184E32A29AF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D5C77F-7993-42DD-890B-7EFA34014826}" type="datetimeFigureOut">
              <a:rPr lang="en-US" smtClean="0"/>
              <a:t>3/23/2015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B00A2F-45A6-4F34-8640-184E32A29AF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BD5C77F-7993-42DD-890B-7EFA34014826}" type="datetimeFigureOut">
              <a:rPr lang="en-US" smtClean="0"/>
              <a:t>3/23/2015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B00A2F-45A6-4F34-8640-184E32A29AF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BD5C77F-7993-42DD-890B-7EFA34014826}" type="datetimeFigureOut">
              <a:rPr lang="en-US" smtClean="0"/>
              <a:t>3/23/2015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B00A2F-45A6-4F34-8640-184E32A29AF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D5C77F-7993-42DD-890B-7EFA34014826}" type="datetimeFigureOut">
              <a:rPr lang="en-US" smtClean="0"/>
              <a:t>3/23/2015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B00A2F-45A6-4F34-8640-184E32A29AF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D5C77F-7993-42DD-890B-7EFA34014826}" type="datetimeFigureOut">
              <a:rPr lang="en-US" smtClean="0"/>
              <a:t>3/23/2015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B00A2F-45A6-4F34-8640-184E32A29AF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BD5C77F-7993-42DD-890B-7EFA34014826}" type="datetimeFigureOut">
              <a:rPr lang="en-US" smtClean="0"/>
              <a:t>3/23/2015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1"/>
            <a:ext cx="609600" cy="365125"/>
          </a:xfrm>
        </p:spPr>
        <p:txBody>
          <a:bodyPr/>
          <a:lstStyle/>
          <a:p>
            <a:fld id="{CCB00A2F-45A6-4F34-8640-184E32A29AF5}"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BD5C77F-7993-42DD-890B-7EFA34014826}" type="datetimeFigureOut">
              <a:rPr lang="en-US" smtClean="0"/>
              <a:t>3/23/2015</a:t>
            </a:fld>
            <a:endParaRPr lang="en-US"/>
          </a:p>
        </p:txBody>
      </p:sp>
      <p:sp>
        <p:nvSpPr>
          <p:cNvPr id="22" name="Footer Placeholder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CB00A2F-45A6-4F34-8640-184E32A29AF5}"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mtClean="0"/>
              <a:t/>
            </a:r>
            <a:br>
              <a:rPr lang="en-US" smtClean="0"/>
            </a:br>
            <a:r>
              <a:rPr lang="en-US" smtClean="0"/>
              <a:t/>
            </a:r>
            <a:br>
              <a:rPr lang="en-US" smtClean="0"/>
            </a:br>
            <a:r>
              <a:rPr lang="en-US" smtClean="0"/>
              <a:t/>
            </a:r>
            <a:br>
              <a:rPr lang="en-US" smtClean="0"/>
            </a:br>
            <a:r>
              <a:rPr lang="en-US" smtClean="0"/>
              <a:t/>
            </a:r>
            <a:br>
              <a:rPr lang="en-US" smtClean="0"/>
            </a:br>
            <a:endParaRPr lang="en-US" dirty="0"/>
          </a:p>
        </p:txBody>
      </p:sp>
      <p:sp>
        <p:nvSpPr>
          <p:cNvPr id="3" name="Subtitle 2"/>
          <p:cNvSpPr>
            <a:spLocks noGrp="1"/>
          </p:cNvSpPr>
          <p:nvPr>
            <p:ph type="subTitle" idx="1"/>
          </p:nvPr>
        </p:nvSpPr>
        <p:spPr/>
        <p:txBody>
          <a:bodyPr>
            <a:noAutofit/>
          </a:bodyPr>
          <a:lstStyle/>
          <a:p>
            <a:r>
              <a:rPr lang="en-US" sz="2800" dirty="0" smtClean="0"/>
              <a:t>Update from the United States</a:t>
            </a:r>
          </a:p>
          <a:p>
            <a:endParaRPr lang="en-US" sz="2800" dirty="0" smtClean="0"/>
          </a:p>
          <a:p>
            <a:r>
              <a:rPr lang="en-US" sz="2000" dirty="0" smtClean="0"/>
              <a:t>Standards  and Conformity Assessment Work in the</a:t>
            </a:r>
          </a:p>
          <a:p>
            <a:r>
              <a:rPr lang="en-US" sz="2000" dirty="0" smtClean="0"/>
              <a:t> Sub Committee on Standards and Conformance</a:t>
            </a:r>
          </a:p>
        </p:txBody>
      </p:sp>
    </p:spTree>
    <p:extLst>
      <p:ext uri="{BB962C8B-B14F-4D97-AF65-F5344CB8AC3E}">
        <p14:creationId xmlns:p14="http://schemas.microsoft.com/office/powerpoint/2010/main" val="38477539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0"/>
            <a:ext cx="8229600" cy="762000"/>
          </a:xfrm>
        </p:spPr>
        <p:txBody>
          <a:bodyPr>
            <a:noAutofit/>
          </a:bodyPr>
          <a:lstStyle/>
          <a:p>
            <a:pPr algn="ctr"/>
            <a:r>
              <a:rPr lang="en-US" sz="2600" b="1" dirty="0">
                <a:cs typeface="Arial" charset="0"/>
              </a:rPr>
              <a:t/>
            </a:r>
            <a:br>
              <a:rPr lang="en-US" sz="2600" b="1" dirty="0">
                <a:cs typeface="Arial" charset="0"/>
              </a:rPr>
            </a:br>
            <a:r>
              <a:rPr lang="en-US" sz="3600" b="1" dirty="0" smtClean="0">
                <a:cs typeface="Arial" charset="0"/>
              </a:rPr>
              <a:t>Work Completed</a:t>
            </a:r>
            <a:endParaRPr lang="en-US" sz="3600" dirty="0"/>
          </a:p>
        </p:txBody>
      </p:sp>
      <p:sp>
        <p:nvSpPr>
          <p:cNvPr id="4" name="Rectangle 3"/>
          <p:cNvSpPr/>
          <p:nvPr/>
        </p:nvSpPr>
        <p:spPr>
          <a:xfrm>
            <a:off x="2286000" y="2828836"/>
            <a:ext cx="4572000" cy="369332"/>
          </a:xfrm>
          <a:prstGeom prst="rect">
            <a:avLst/>
          </a:prstGeom>
        </p:spPr>
        <p:txBody>
          <a:bodyPr>
            <a:spAutoFit/>
          </a:bodyPr>
          <a:lstStyle/>
          <a:p>
            <a:pPr algn="ctr"/>
            <a:r>
              <a:rPr lang="en-US" b="1" dirty="0" smtClean="0">
                <a:solidFill>
                  <a:schemeClr val="bg1"/>
                </a:solidFill>
              </a:rPr>
              <a:t>The</a:t>
            </a:r>
            <a:endParaRPr lang="en-US" b="1" dirty="0" smtClean="0"/>
          </a:p>
        </p:txBody>
      </p:sp>
      <p:graphicFrame>
        <p:nvGraphicFramePr>
          <p:cNvPr id="2" name="Table 1"/>
          <p:cNvGraphicFramePr>
            <a:graphicFrameLocks noGrp="1"/>
          </p:cNvGraphicFramePr>
          <p:nvPr>
            <p:extLst>
              <p:ext uri="{D42A27DB-BD31-4B8C-83A1-F6EECF244321}">
                <p14:modId xmlns:p14="http://schemas.microsoft.com/office/powerpoint/2010/main" val="429752543"/>
              </p:ext>
            </p:extLst>
          </p:nvPr>
        </p:nvGraphicFramePr>
        <p:xfrm>
          <a:off x="304800" y="2286000"/>
          <a:ext cx="8534400" cy="3779520"/>
        </p:xfrm>
        <a:graphic>
          <a:graphicData uri="http://schemas.openxmlformats.org/drawingml/2006/table">
            <a:tbl>
              <a:tblPr firstRow="1" bandRow="1">
                <a:tableStyleId>{5C22544A-7EE6-4342-B048-85BDC9FD1C3A}</a:tableStyleId>
              </a:tblPr>
              <a:tblGrid>
                <a:gridCol w="1447800"/>
                <a:gridCol w="2133600"/>
                <a:gridCol w="4953000"/>
              </a:tblGrid>
              <a:tr h="944880">
                <a:tc>
                  <a:txBody>
                    <a:bodyPr/>
                    <a:lstStyle/>
                    <a:p>
                      <a:r>
                        <a:rPr lang="en-US" b="1" dirty="0" smtClean="0">
                          <a:solidFill>
                            <a:schemeClr val="tx1"/>
                          </a:solidFill>
                          <a:latin typeface="+mj-lt"/>
                        </a:rPr>
                        <a:t>Workshop</a:t>
                      </a:r>
                      <a:endParaRPr lang="en-US" b="1" dirty="0">
                        <a:solidFill>
                          <a:schemeClr val="tx1"/>
                        </a:solidFill>
                        <a:latin typeface="+mj-lt"/>
                      </a:endParaRPr>
                    </a:p>
                  </a:txBody>
                  <a:tcPr>
                    <a:noFill/>
                  </a:tcPr>
                </a:tc>
                <a:tc>
                  <a:txBody>
                    <a:bodyPr/>
                    <a:lstStyle/>
                    <a:p>
                      <a:r>
                        <a:rPr lang="en-US" b="0" dirty="0" smtClean="0">
                          <a:solidFill>
                            <a:schemeClr val="tx1"/>
                          </a:solidFill>
                          <a:latin typeface="+mj-lt"/>
                        </a:rPr>
                        <a:t>Beijing China</a:t>
                      </a:r>
                    </a:p>
                    <a:p>
                      <a:r>
                        <a:rPr lang="en-US" b="0" dirty="0" smtClean="0">
                          <a:solidFill>
                            <a:schemeClr val="tx1"/>
                          </a:solidFill>
                          <a:latin typeface="+mj-lt"/>
                        </a:rPr>
                        <a:t>August 7 2014</a:t>
                      </a:r>
                      <a:endParaRPr lang="en-US" b="0" dirty="0">
                        <a:solidFill>
                          <a:schemeClr val="tx1"/>
                        </a:solidFill>
                        <a:latin typeface="+mj-lt"/>
                      </a:endParaRPr>
                    </a:p>
                  </a:txBody>
                  <a:tcPr>
                    <a:noFill/>
                  </a:tcPr>
                </a:tc>
                <a:tc>
                  <a:txBody>
                    <a:bodyPr/>
                    <a:lstStyle/>
                    <a:p>
                      <a:r>
                        <a:rPr lang="en-US" dirty="0" smtClean="0">
                          <a:solidFill>
                            <a:schemeClr val="tx1"/>
                          </a:solidFill>
                          <a:latin typeface="+mj-lt"/>
                        </a:rPr>
                        <a:t>Aligning Energy Efficiency for ICT Products – Implementing a Strategic Approach Workshop</a:t>
                      </a:r>
                      <a:endParaRPr lang="en-US" dirty="0">
                        <a:solidFill>
                          <a:schemeClr val="tx1"/>
                        </a:solidFill>
                        <a:latin typeface="+mj-lt"/>
                      </a:endParaRPr>
                    </a:p>
                  </a:txBody>
                  <a:tcPr>
                    <a:noFill/>
                  </a:tcPr>
                </a:tc>
              </a:tr>
              <a:tr h="944880">
                <a:tc>
                  <a:txBody>
                    <a:bodyPr/>
                    <a:lstStyle/>
                    <a:p>
                      <a:r>
                        <a:rPr lang="en-US" b="1" dirty="0" smtClean="0">
                          <a:solidFill>
                            <a:schemeClr val="tx1"/>
                          </a:solidFill>
                          <a:latin typeface="+mj-lt"/>
                        </a:rPr>
                        <a:t>Forum</a:t>
                      </a:r>
                      <a:endParaRPr lang="en-US" b="1" dirty="0">
                        <a:solidFill>
                          <a:schemeClr val="tx1"/>
                        </a:solidFill>
                        <a:latin typeface="+mj-lt"/>
                      </a:endParaRPr>
                    </a:p>
                  </a:txBody>
                  <a:tcPr>
                    <a:noFill/>
                  </a:tcPr>
                </a:tc>
                <a:tc>
                  <a:txBody>
                    <a:bodyPr/>
                    <a:lstStyle/>
                    <a:p>
                      <a:r>
                        <a:rPr lang="en-US" dirty="0" smtClean="0">
                          <a:solidFill>
                            <a:schemeClr val="tx1"/>
                          </a:solidFill>
                          <a:latin typeface="+mj-lt"/>
                        </a:rPr>
                        <a:t>Beijing, China</a:t>
                      </a:r>
                    </a:p>
                    <a:p>
                      <a:r>
                        <a:rPr lang="en-US" dirty="0" smtClean="0">
                          <a:solidFill>
                            <a:schemeClr val="tx1"/>
                          </a:solidFill>
                          <a:latin typeface="+mj-lt"/>
                        </a:rPr>
                        <a:t>August 8 2014</a:t>
                      </a:r>
                      <a:endParaRPr lang="en-US" dirty="0">
                        <a:solidFill>
                          <a:schemeClr val="tx1"/>
                        </a:solidFill>
                        <a:latin typeface="+mj-lt"/>
                      </a:endParaRPr>
                    </a:p>
                  </a:txBody>
                  <a:tcPr>
                    <a:noFill/>
                  </a:tcPr>
                </a:tc>
                <a:tc>
                  <a:txBody>
                    <a:bodyPr/>
                    <a:lstStyle/>
                    <a:p>
                      <a:r>
                        <a:rPr lang="en-US" b="1" dirty="0" smtClean="0">
                          <a:solidFill>
                            <a:schemeClr val="tx1"/>
                          </a:solidFill>
                          <a:latin typeface="+mj-lt"/>
                        </a:rPr>
                        <a:t>ICT Energy Efficiency Convergence (ICT EEC) Forum</a:t>
                      </a:r>
                      <a:endParaRPr lang="en-US" b="1" dirty="0">
                        <a:solidFill>
                          <a:schemeClr val="tx1"/>
                        </a:solidFill>
                        <a:latin typeface="+mj-lt"/>
                      </a:endParaRPr>
                    </a:p>
                  </a:txBody>
                  <a:tcPr>
                    <a:noFill/>
                  </a:tcPr>
                </a:tc>
              </a:tr>
              <a:tr h="944880">
                <a:tc>
                  <a:txBody>
                    <a:bodyPr/>
                    <a:lstStyle/>
                    <a:p>
                      <a:r>
                        <a:rPr lang="en-US" b="1" dirty="0" smtClean="0">
                          <a:solidFill>
                            <a:schemeClr val="tx1"/>
                          </a:solidFill>
                          <a:latin typeface="+mj-lt"/>
                        </a:rPr>
                        <a:t>Workshop</a:t>
                      </a:r>
                      <a:endParaRPr lang="en-US" b="1" dirty="0">
                        <a:solidFill>
                          <a:schemeClr val="tx1"/>
                        </a:solidFill>
                        <a:latin typeface="+mj-lt"/>
                      </a:endParaRPr>
                    </a:p>
                  </a:txBody>
                  <a:tcPr>
                    <a:noFill/>
                  </a:tcPr>
                </a:tc>
                <a:tc>
                  <a:txBody>
                    <a:bodyPr/>
                    <a:lstStyle/>
                    <a:p>
                      <a:r>
                        <a:rPr lang="en-US" dirty="0" smtClean="0">
                          <a:solidFill>
                            <a:schemeClr val="tx1"/>
                          </a:solidFill>
                          <a:latin typeface="+mj-lt"/>
                        </a:rPr>
                        <a:t>Beijing, China</a:t>
                      </a:r>
                    </a:p>
                    <a:p>
                      <a:r>
                        <a:rPr lang="en-US" dirty="0" smtClean="0">
                          <a:solidFill>
                            <a:schemeClr val="tx1"/>
                          </a:solidFill>
                          <a:latin typeface="+mj-lt"/>
                        </a:rPr>
                        <a:t>October</a:t>
                      </a:r>
                      <a:r>
                        <a:rPr lang="en-US" baseline="0" dirty="0" smtClean="0">
                          <a:solidFill>
                            <a:schemeClr val="tx1"/>
                          </a:solidFill>
                          <a:latin typeface="+mj-lt"/>
                        </a:rPr>
                        <a:t> 24</a:t>
                      </a:r>
                      <a:r>
                        <a:rPr lang="en-US" dirty="0" smtClean="0">
                          <a:solidFill>
                            <a:schemeClr val="tx1"/>
                          </a:solidFill>
                          <a:latin typeface="+mj-lt"/>
                        </a:rPr>
                        <a:t>,</a:t>
                      </a:r>
                      <a:r>
                        <a:rPr lang="en-US" baseline="0" dirty="0" smtClean="0">
                          <a:solidFill>
                            <a:schemeClr val="tx1"/>
                          </a:solidFill>
                          <a:latin typeface="+mj-lt"/>
                        </a:rPr>
                        <a:t> </a:t>
                      </a:r>
                      <a:r>
                        <a:rPr lang="en-US" dirty="0" smtClean="0">
                          <a:solidFill>
                            <a:schemeClr val="tx1"/>
                          </a:solidFill>
                          <a:latin typeface="+mj-lt"/>
                        </a:rPr>
                        <a:t>2014</a:t>
                      </a:r>
                      <a:endParaRPr lang="en-US" dirty="0">
                        <a:solidFill>
                          <a:schemeClr val="tx1"/>
                        </a:solidFill>
                        <a:latin typeface="+mj-lt"/>
                      </a:endParaRPr>
                    </a:p>
                  </a:txBody>
                  <a:tcPr>
                    <a:noFill/>
                  </a:tcPr>
                </a:tc>
                <a:tc>
                  <a:txBody>
                    <a:bodyPr/>
                    <a:lstStyle/>
                    <a:p>
                      <a:r>
                        <a:rPr lang="en-US" b="1" baseline="0" dirty="0" smtClean="0">
                          <a:solidFill>
                            <a:schemeClr val="tx1"/>
                          </a:solidFill>
                          <a:latin typeface="+mj-lt"/>
                        </a:rPr>
                        <a:t>SCSC Workshop on Margins of 44th Meeting of the APEC EGEE&amp;C</a:t>
                      </a:r>
                    </a:p>
                    <a:p>
                      <a:endParaRPr lang="en-US" b="1" dirty="0">
                        <a:solidFill>
                          <a:schemeClr val="tx1"/>
                        </a:solidFill>
                        <a:latin typeface="+mj-lt"/>
                      </a:endParaRPr>
                    </a:p>
                  </a:txBody>
                  <a:tcPr>
                    <a:noFill/>
                  </a:tcPr>
                </a:tc>
              </a:tr>
              <a:tr h="944880">
                <a:tc>
                  <a:txBody>
                    <a:bodyPr/>
                    <a:lstStyle/>
                    <a:p>
                      <a:endParaRPr lang="en-US" b="1" dirty="0">
                        <a:solidFill>
                          <a:schemeClr val="tx1"/>
                        </a:solidFill>
                        <a:latin typeface="+mj-lt"/>
                      </a:endParaRPr>
                    </a:p>
                  </a:txBody>
                  <a:tcPr>
                    <a:noFill/>
                  </a:tcPr>
                </a:tc>
                <a:tc>
                  <a:txBody>
                    <a:bodyPr/>
                    <a:lstStyle/>
                    <a:p>
                      <a:endParaRPr lang="en-US" dirty="0">
                        <a:solidFill>
                          <a:schemeClr val="tx1"/>
                        </a:solidFill>
                        <a:latin typeface="+mj-lt"/>
                      </a:endParaRPr>
                    </a:p>
                  </a:txBody>
                  <a:tcPr>
                    <a:noFill/>
                  </a:tcPr>
                </a:tc>
                <a:tc>
                  <a:txBody>
                    <a:bodyPr/>
                    <a:lstStyle/>
                    <a:p>
                      <a:endParaRPr lang="en-US" b="1" dirty="0">
                        <a:solidFill>
                          <a:schemeClr val="tx1"/>
                        </a:solidFill>
                        <a:latin typeface="+mj-lt"/>
                      </a:endParaRPr>
                    </a:p>
                  </a:txBody>
                  <a:tcPr>
                    <a:noFill/>
                  </a:tcPr>
                </a:tc>
              </a:tr>
            </a:tbl>
          </a:graphicData>
        </a:graphic>
      </p:graphicFrame>
    </p:spTree>
    <p:extLst>
      <p:ext uri="{BB962C8B-B14F-4D97-AF65-F5344CB8AC3E}">
        <p14:creationId xmlns:p14="http://schemas.microsoft.com/office/powerpoint/2010/main" val="9755606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0"/>
            <a:ext cx="8229600" cy="762000"/>
          </a:xfrm>
        </p:spPr>
        <p:txBody>
          <a:bodyPr>
            <a:noAutofit/>
          </a:bodyPr>
          <a:lstStyle/>
          <a:p>
            <a:pPr algn="ctr"/>
            <a:r>
              <a:rPr lang="en-US" sz="2600" b="1" dirty="0">
                <a:cs typeface="Arial" charset="0"/>
              </a:rPr>
              <a:t/>
            </a:r>
            <a:br>
              <a:rPr lang="en-US" sz="2600" b="1" dirty="0">
                <a:cs typeface="Arial" charset="0"/>
              </a:rPr>
            </a:br>
            <a:r>
              <a:rPr lang="en-US" sz="3600" b="1" dirty="0" smtClean="0">
                <a:cs typeface="Arial" charset="0"/>
              </a:rPr>
              <a:t>August Workshop and Forum Outcomes</a:t>
            </a:r>
            <a:endParaRPr lang="en-US" sz="3600" dirty="0"/>
          </a:p>
        </p:txBody>
      </p:sp>
      <p:sp>
        <p:nvSpPr>
          <p:cNvPr id="4" name="Rectangle 3"/>
          <p:cNvSpPr/>
          <p:nvPr/>
        </p:nvSpPr>
        <p:spPr>
          <a:xfrm>
            <a:off x="2286000" y="2828836"/>
            <a:ext cx="4572000" cy="369332"/>
          </a:xfrm>
          <a:prstGeom prst="rect">
            <a:avLst/>
          </a:prstGeom>
        </p:spPr>
        <p:txBody>
          <a:bodyPr>
            <a:spAutoFit/>
          </a:bodyPr>
          <a:lstStyle/>
          <a:p>
            <a:pPr algn="ctr"/>
            <a:r>
              <a:rPr lang="en-US" b="1" dirty="0" smtClean="0">
                <a:solidFill>
                  <a:schemeClr val="bg1"/>
                </a:solidFill>
              </a:rPr>
              <a:t>The</a:t>
            </a:r>
            <a:endParaRPr lang="en-US" b="1" dirty="0" smtClean="0"/>
          </a:p>
        </p:txBody>
      </p:sp>
      <p:graphicFrame>
        <p:nvGraphicFramePr>
          <p:cNvPr id="2" name="Table 1"/>
          <p:cNvGraphicFramePr>
            <a:graphicFrameLocks noGrp="1"/>
          </p:cNvGraphicFramePr>
          <p:nvPr>
            <p:extLst>
              <p:ext uri="{D42A27DB-BD31-4B8C-83A1-F6EECF244321}">
                <p14:modId xmlns:p14="http://schemas.microsoft.com/office/powerpoint/2010/main" val="1628949185"/>
              </p:ext>
            </p:extLst>
          </p:nvPr>
        </p:nvGraphicFramePr>
        <p:xfrm>
          <a:off x="304800" y="1600200"/>
          <a:ext cx="8534400" cy="5492496"/>
        </p:xfrm>
        <a:graphic>
          <a:graphicData uri="http://schemas.openxmlformats.org/drawingml/2006/table">
            <a:tbl>
              <a:tblPr firstRow="1" bandRow="1">
                <a:tableStyleId>{5C22544A-7EE6-4342-B048-85BDC9FD1C3A}</a:tableStyleId>
              </a:tblPr>
              <a:tblGrid>
                <a:gridCol w="8534400"/>
              </a:tblGrid>
              <a:tr h="5492496">
                <a:tc>
                  <a:txBody>
                    <a:bodyPr/>
                    <a:lstStyle/>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13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rPr>
                        <a:t>Identify pilot participants</a:t>
                      </a: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endParaRPr kumimoji="0" lang="en-US" sz="13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endParaRP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13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rPr>
                        <a:t>Facilitate ongoing communication and information sharing between the APEC  ICT EEC and SEAD, including evaluation of the SEAD Toolkit for the establishment of voluntary and mandatory programs</a:t>
                      </a: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endParaRPr kumimoji="0" lang="en-US" sz="13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endParaRP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13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rPr>
                        <a:t>Provide input to enable finalization of the IEC62623 Test Report Form (TRF)</a:t>
                      </a: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endParaRPr kumimoji="0" lang="en-US" sz="13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endParaRP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13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rPr>
                        <a:t>Invite EE regulators to engage through the IECEE economy representation process either directly or via a liaison to IECEE E3</a:t>
                      </a: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endParaRPr kumimoji="0" lang="en-US" sz="13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endParaRP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13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rPr>
                        <a:t>Monitor or participate in the revision of IEC62623, by inviting all stakeholders , including EE regulators, to engage in IEC economy representation process either directly or via a liaison to IEC TC 100</a:t>
                      </a: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endParaRPr kumimoji="0" lang="en-US" sz="13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endParaRP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13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rPr>
                        <a:t>APEC ICT EEC will evaluate capacity building assistance needs for developing economies and consider drafting a future project proposal to accomplish this work; this may include the IECEE E3 program and products in the scope </a:t>
                      </a: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endParaRPr kumimoji="0" lang="en-US" sz="13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endParaRP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13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rPr>
                        <a:t>Endorse use of the IECEE E3 program via leveraging of the IEC62623 TRF for transportability of test results </a:t>
                      </a: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endParaRPr kumimoji="0" lang="en-US" sz="13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endParaRP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13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rPr>
                        <a:t>SCSC will engage with EWG 12/2013A Assessment of Verification Testing Capacity in the APEC Region and Identification of Cost Effective Options for Collaborations by providing information on the monitoring, verification and enforcement of EE equipment to ensure EE regulators are confident with the accuracy and reproducibility of ICT products to IEC62623 and aligned energy efficiency standards</a:t>
                      </a:r>
                      <a:r>
                        <a:rPr kumimoji="0" lang="en-US" sz="14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rPr>
                        <a:t>. </a:t>
                      </a:r>
                    </a:p>
                  </a:txBody>
                  <a:tcPr>
                    <a:noFill/>
                  </a:tcPr>
                </a:tc>
              </a:tr>
            </a:tbl>
          </a:graphicData>
        </a:graphic>
      </p:graphicFrame>
    </p:spTree>
    <p:extLst>
      <p:ext uri="{BB962C8B-B14F-4D97-AF65-F5344CB8AC3E}">
        <p14:creationId xmlns:p14="http://schemas.microsoft.com/office/powerpoint/2010/main" val="2109698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0"/>
            <a:ext cx="8229600" cy="762000"/>
          </a:xfrm>
        </p:spPr>
        <p:txBody>
          <a:bodyPr>
            <a:noAutofit/>
          </a:bodyPr>
          <a:lstStyle/>
          <a:p>
            <a:pPr algn="ctr"/>
            <a:r>
              <a:rPr lang="en-US" sz="2600" b="1" dirty="0">
                <a:cs typeface="Arial" charset="0"/>
              </a:rPr>
              <a:t/>
            </a:r>
            <a:br>
              <a:rPr lang="en-US" sz="2600" b="1" dirty="0">
                <a:cs typeface="Arial" charset="0"/>
              </a:rPr>
            </a:br>
            <a:r>
              <a:rPr lang="en-US" sz="3600" b="1" dirty="0" smtClean="0">
                <a:cs typeface="Arial" charset="0"/>
              </a:rPr>
              <a:t>October Workshop Outcomes</a:t>
            </a:r>
            <a:endParaRPr lang="en-US" sz="3600" dirty="0"/>
          </a:p>
        </p:txBody>
      </p:sp>
      <p:sp>
        <p:nvSpPr>
          <p:cNvPr id="4" name="Rectangle 3"/>
          <p:cNvSpPr/>
          <p:nvPr/>
        </p:nvSpPr>
        <p:spPr>
          <a:xfrm>
            <a:off x="2286000" y="2828836"/>
            <a:ext cx="4572000" cy="369332"/>
          </a:xfrm>
          <a:prstGeom prst="rect">
            <a:avLst/>
          </a:prstGeom>
        </p:spPr>
        <p:txBody>
          <a:bodyPr>
            <a:spAutoFit/>
          </a:bodyPr>
          <a:lstStyle/>
          <a:p>
            <a:pPr algn="ctr"/>
            <a:r>
              <a:rPr lang="en-US" b="1" dirty="0" smtClean="0">
                <a:solidFill>
                  <a:schemeClr val="bg1"/>
                </a:solidFill>
              </a:rPr>
              <a:t>The</a:t>
            </a:r>
            <a:endParaRPr lang="en-US" b="1" dirty="0" smtClean="0"/>
          </a:p>
        </p:txBody>
      </p:sp>
      <p:graphicFrame>
        <p:nvGraphicFramePr>
          <p:cNvPr id="2" name="Table 1"/>
          <p:cNvGraphicFramePr>
            <a:graphicFrameLocks noGrp="1"/>
          </p:cNvGraphicFramePr>
          <p:nvPr>
            <p:extLst>
              <p:ext uri="{D42A27DB-BD31-4B8C-83A1-F6EECF244321}">
                <p14:modId xmlns:p14="http://schemas.microsoft.com/office/powerpoint/2010/main" val="3103409502"/>
              </p:ext>
            </p:extLst>
          </p:nvPr>
        </p:nvGraphicFramePr>
        <p:xfrm>
          <a:off x="304800" y="1828801"/>
          <a:ext cx="8534400" cy="5401392"/>
        </p:xfrm>
        <a:graphic>
          <a:graphicData uri="http://schemas.openxmlformats.org/drawingml/2006/table">
            <a:tbl>
              <a:tblPr firstRow="1" bandRow="1">
                <a:tableStyleId>{5C22544A-7EE6-4342-B048-85BDC9FD1C3A}</a:tableStyleId>
              </a:tblPr>
              <a:tblGrid>
                <a:gridCol w="8534400"/>
              </a:tblGrid>
              <a:tr h="3861479">
                <a:tc>
                  <a:txBody>
                    <a:bodyPr/>
                    <a:lstStyle/>
                    <a:p>
                      <a:pPr marL="393192" marR="0" lvl="1" indent="0" algn="l" defTabSz="914400" rtl="0" eaLnBrk="1" fontAlgn="auto" latinLnBrk="0" hangingPunct="1">
                        <a:lnSpc>
                          <a:spcPct val="100000"/>
                        </a:lnSpc>
                        <a:spcBef>
                          <a:spcPct val="20000"/>
                        </a:spcBef>
                        <a:spcAft>
                          <a:spcPts val="0"/>
                        </a:spcAft>
                        <a:buClr>
                          <a:srgbClr val="0F6FC6"/>
                        </a:buClr>
                        <a:buSzPct val="85000"/>
                        <a:buFont typeface="Wingdings 2"/>
                        <a:buNone/>
                        <a:tabLst/>
                        <a:defRPr/>
                      </a:pPr>
                      <a:r>
                        <a:rPr kumimoji="0" lang="en-US" sz="1800" b="1"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rPr>
                        <a:t>Attendees agreed that an extension to the project should be requested from the APEC Secretariat</a:t>
                      </a:r>
                    </a:p>
                    <a:p>
                      <a:pPr marL="393192" marR="0" lvl="1" indent="0" algn="l" defTabSz="914400" rtl="0" eaLnBrk="1" fontAlgn="auto" latinLnBrk="0" hangingPunct="1">
                        <a:lnSpc>
                          <a:spcPct val="100000"/>
                        </a:lnSpc>
                        <a:spcBef>
                          <a:spcPct val="20000"/>
                        </a:spcBef>
                        <a:spcAft>
                          <a:spcPts val="0"/>
                        </a:spcAft>
                        <a:buClr>
                          <a:srgbClr val="0F6FC6"/>
                        </a:buClr>
                        <a:buSzPct val="85000"/>
                        <a:buFont typeface="Wingdings 2"/>
                        <a:buNone/>
                        <a:tabLst/>
                        <a:defRPr/>
                      </a:pPr>
                      <a:endParaRPr kumimoji="0" lang="en-US" sz="15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endParaRP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16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rPr>
                        <a:t>Comments on IEC 62623 Test Report Form (TRF) should be collected from the economy representatives in SCSC</a:t>
                      </a:r>
                    </a:p>
                    <a:p>
                      <a:pPr marL="1097280" marR="0" lvl="2"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16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rPr>
                        <a:t>IEC EE should be coordinated to collect feedbacks from its certified laboratories. </a:t>
                      </a:r>
                    </a:p>
                    <a:p>
                      <a:pPr marL="1097280" marR="0" lvl="2"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16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rPr>
                        <a:t>Input should be used to refine the TRF </a:t>
                      </a: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endParaRPr kumimoji="0" lang="en-US" sz="16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endParaRP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16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rPr>
                        <a:t>Pilot testing for verifying the TRF should be implemented in volunteer economies once  the updates to TRF were completed  </a:t>
                      </a: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endParaRPr kumimoji="0" lang="en-US" sz="16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endParaRP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16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rPr>
                        <a:t>A workshop should be organized to discuss barriers for adopting IEC 62623 and the TRF and seek the endorsement of policy makers for accepting transportable testing results based on IEC 62623.</a:t>
                      </a: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endParaRPr kumimoji="0" lang="en-US" sz="16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endParaRPr>
                    </a:p>
                    <a:p>
                      <a:pPr marL="640080" marR="0" lvl="1" indent="-246888" algn="l" defTabSz="914400" rtl="0" eaLnBrk="1" fontAlgn="auto" latinLnBrk="0" hangingPunct="1">
                        <a:lnSpc>
                          <a:spcPct val="100000"/>
                        </a:lnSpc>
                        <a:spcBef>
                          <a:spcPct val="20000"/>
                        </a:spcBef>
                        <a:spcAft>
                          <a:spcPts val="0"/>
                        </a:spcAft>
                        <a:buClr>
                          <a:srgbClr val="0F6FC6"/>
                        </a:buClr>
                        <a:buSzPct val="85000"/>
                        <a:buFont typeface="Wingdings 2"/>
                        <a:buChar char=""/>
                        <a:tabLst/>
                        <a:defRPr/>
                      </a:pPr>
                      <a:r>
                        <a:rPr kumimoji="0" lang="en-US" sz="16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rPr>
                        <a:t>Training and round robin testing should be carried out to assess the testing capacity in APEC and improve the reliability of the test results.</a:t>
                      </a:r>
                    </a:p>
                  </a:txBody>
                  <a:tcPr>
                    <a:noFill/>
                  </a:tcPr>
                </a:tc>
              </a:tr>
              <a:tr h="634320">
                <a:tc>
                  <a:txBody>
                    <a:bodyPr/>
                    <a:lstStyle/>
                    <a:p>
                      <a:pPr marL="393192" marR="0" lvl="1" indent="0" algn="l" defTabSz="914400" rtl="0" eaLnBrk="1" fontAlgn="auto" latinLnBrk="0" hangingPunct="1">
                        <a:lnSpc>
                          <a:spcPct val="100000"/>
                        </a:lnSpc>
                        <a:spcBef>
                          <a:spcPct val="20000"/>
                        </a:spcBef>
                        <a:spcAft>
                          <a:spcPts val="0"/>
                        </a:spcAft>
                        <a:buClr>
                          <a:srgbClr val="0F6FC6"/>
                        </a:buClr>
                        <a:buSzPct val="85000"/>
                        <a:buFont typeface="Wingdings 2"/>
                        <a:buNone/>
                        <a:tabLst/>
                        <a:defRPr/>
                      </a:pPr>
                      <a:endParaRPr kumimoji="0" lang="en-US" sz="1500" b="0" i="0" u="sng" strike="noStrike" kern="1200" cap="none" spc="0" normalizeH="0" baseline="0" noProof="0" dirty="0" smtClean="0">
                        <a:ln>
                          <a:noFill/>
                        </a:ln>
                        <a:solidFill>
                          <a:prstClr val="black"/>
                        </a:solidFill>
                        <a:effectLst/>
                        <a:uLnTx/>
                        <a:uFillTx/>
                        <a:latin typeface="+mj-lt"/>
                        <a:ea typeface="Tahoma" pitchFamily="34" charset="0"/>
                        <a:cs typeface="Tahoma" pitchFamily="34" charset="0"/>
                      </a:endParaRPr>
                    </a:p>
                  </a:txBody>
                  <a:tcPr>
                    <a:noFill/>
                  </a:tcPr>
                </a:tc>
              </a:tr>
            </a:tbl>
          </a:graphicData>
        </a:graphic>
      </p:graphicFrame>
    </p:spTree>
    <p:extLst>
      <p:ext uri="{BB962C8B-B14F-4D97-AF65-F5344CB8AC3E}">
        <p14:creationId xmlns:p14="http://schemas.microsoft.com/office/powerpoint/2010/main" val="41123406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2015 Deliverables</a:t>
            </a:r>
            <a:endParaRPr lang="en-US" sz="3600" b="1" dirty="0"/>
          </a:p>
        </p:txBody>
      </p:sp>
      <p:sp>
        <p:nvSpPr>
          <p:cNvPr id="3" name="Content Placeholder 2"/>
          <p:cNvSpPr>
            <a:spLocks noGrp="1"/>
          </p:cNvSpPr>
          <p:nvPr>
            <p:ph idx="1"/>
          </p:nvPr>
        </p:nvSpPr>
        <p:spPr/>
        <p:txBody>
          <a:bodyPr>
            <a:normAutofit/>
          </a:bodyPr>
          <a:lstStyle/>
          <a:p>
            <a:pPr marL="0" indent="0">
              <a:buNone/>
            </a:pPr>
            <a:endParaRPr lang="en-US" sz="2400" b="1" dirty="0" smtClean="0">
              <a:latin typeface="+mj-lt"/>
            </a:endParaRPr>
          </a:p>
          <a:p>
            <a:r>
              <a:rPr lang="en-US" sz="2400" b="1" dirty="0" smtClean="0">
                <a:latin typeface="+mj-lt"/>
              </a:rPr>
              <a:t>CTI </a:t>
            </a:r>
            <a:r>
              <a:rPr lang="en-US" sz="2400" b="1" dirty="0">
                <a:latin typeface="+mj-lt"/>
              </a:rPr>
              <a:t>27 </a:t>
            </a:r>
            <a:r>
              <a:rPr lang="en-US" sz="2400" b="1" dirty="0" smtClean="0">
                <a:latin typeface="+mj-lt"/>
              </a:rPr>
              <a:t>2013 received an extension until December 2015</a:t>
            </a:r>
          </a:p>
          <a:p>
            <a:endParaRPr lang="en-US" sz="2400" dirty="0">
              <a:latin typeface="+mj-lt"/>
            </a:endParaRPr>
          </a:p>
          <a:p>
            <a:r>
              <a:rPr lang="en-US" sz="2400" b="1" dirty="0">
                <a:latin typeface="+mj-lt"/>
              </a:rPr>
              <a:t>Primary </a:t>
            </a:r>
            <a:r>
              <a:rPr lang="en-US" sz="2400" b="1" dirty="0" smtClean="0">
                <a:latin typeface="+mj-lt"/>
              </a:rPr>
              <a:t> 2015 Deliverable</a:t>
            </a:r>
            <a:r>
              <a:rPr lang="en-US" sz="2400" b="1" dirty="0">
                <a:latin typeface="+mj-lt"/>
              </a:rPr>
              <a:t>:</a:t>
            </a:r>
            <a:r>
              <a:rPr lang="en-US" sz="2400" dirty="0">
                <a:latin typeface="+mj-lt"/>
              </a:rPr>
              <a:t> </a:t>
            </a:r>
            <a:r>
              <a:rPr lang="en-US" sz="2400" dirty="0" smtClean="0">
                <a:latin typeface="+mj-lt"/>
              </a:rPr>
              <a:t>Complete pilot project </a:t>
            </a:r>
            <a:r>
              <a:rPr lang="en-US" sz="2400" dirty="0">
                <a:latin typeface="+mj-lt"/>
              </a:rPr>
              <a:t>testing for verifying </a:t>
            </a:r>
            <a:r>
              <a:rPr lang="en-US" sz="2400" dirty="0" smtClean="0">
                <a:latin typeface="+mj-lt"/>
              </a:rPr>
              <a:t>the IEC 62623 Test Report Form(TRF</a:t>
            </a:r>
            <a:r>
              <a:rPr lang="en-US" sz="2400" dirty="0">
                <a:latin typeface="+mj-lt"/>
              </a:rPr>
              <a:t>) for transportability of test results </a:t>
            </a:r>
          </a:p>
        </p:txBody>
      </p:sp>
    </p:spTree>
    <p:extLst>
      <p:ext uri="{BB962C8B-B14F-4D97-AF65-F5344CB8AC3E}">
        <p14:creationId xmlns:p14="http://schemas.microsoft.com/office/powerpoint/2010/main" val="4039227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3639" y="304800"/>
            <a:ext cx="8229600" cy="1143000"/>
          </a:xfrm>
        </p:spPr>
        <p:txBody>
          <a:bodyPr/>
          <a:lstStyle/>
          <a:p>
            <a:pPr algn="ctr" eaLnBrk="1" hangingPunct="1">
              <a:lnSpc>
                <a:spcPct val="80000"/>
              </a:lnSpc>
            </a:pPr>
            <a:r>
              <a:rPr lang="en-US" sz="3200" dirty="0" smtClean="0"/>
              <a:t/>
            </a:r>
            <a:br>
              <a:rPr lang="en-US" sz="3200" dirty="0" smtClean="0"/>
            </a:br>
            <a:endParaRPr lang="en-US" sz="3200" dirty="0" smtClean="0"/>
          </a:p>
        </p:txBody>
      </p:sp>
      <p:sp>
        <p:nvSpPr>
          <p:cNvPr id="4099" name="Rectangle 3"/>
          <p:cNvSpPr>
            <a:spLocks noGrp="1" noChangeArrowheads="1"/>
          </p:cNvSpPr>
          <p:nvPr>
            <p:ph idx="1"/>
          </p:nvPr>
        </p:nvSpPr>
        <p:spPr>
          <a:xfrm>
            <a:off x="457200" y="2362202"/>
            <a:ext cx="8229600" cy="4413160"/>
          </a:xfrm>
        </p:spPr>
        <p:txBody>
          <a:bodyPr lIns="0" rIns="0">
            <a:normAutofit/>
          </a:bodyPr>
          <a:lstStyle/>
          <a:p>
            <a:pPr>
              <a:buFontTx/>
              <a:buNone/>
            </a:pPr>
            <a:r>
              <a:rPr lang="en-US" dirty="0" smtClean="0">
                <a:latin typeface="+mj-lt"/>
              </a:rPr>
              <a:t>Objectives: </a:t>
            </a:r>
          </a:p>
          <a:p>
            <a:pPr>
              <a:buFontTx/>
              <a:buNone/>
            </a:pPr>
            <a:r>
              <a:rPr lang="en-US" dirty="0">
                <a:latin typeface="+mj-lt"/>
              </a:rPr>
              <a:t>	</a:t>
            </a:r>
            <a:r>
              <a:rPr lang="en-US" dirty="0" smtClean="0">
                <a:latin typeface="+mj-lt"/>
              </a:rPr>
              <a:t>Encourage </a:t>
            </a:r>
            <a:r>
              <a:rPr lang="en-US" dirty="0">
                <a:latin typeface="+mj-lt"/>
              </a:rPr>
              <a:t>consistent, transparent, and appropriate green building standards-related measures, thus avoiding the creation of unnecessary obstacles to trade. </a:t>
            </a:r>
            <a:endParaRPr lang="en-US" dirty="0" smtClean="0">
              <a:latin typeface="+mj-lt"/>
            </a:endParaRPr>
          </a:p>
          <a:p>
            <a:pPr>
              <a:buFontTx/>
              <a:buNone/>
            </a:pPr>
            <a:r>
              <a:rPr lang="en-US" dirty="0" smtClean="0">
                <a:latin typeface="+mj-lt"/>
              </a:rPr>
              <a:t>	Identify </a:t>
            </a:r>
            <a:r>
              <a:rPr lang="en-US" dirty="0">
                <a:latin typeface="+mj-lt"/>
              </a:rPr>
              <a:t>best practices in standards and code development, and testing and rating of building </a:t>
            </a:r>
            <a:r>
              <a:rPr lang="en-US" dirty="0" smtClean="0">
                <a:latin typeface="+mj-lt"/>
              </a:rPr>
              <a:t>products that support a </a:t>
            </a:r>
            <a:r>
              <a:rPr lang="en-US" dirty="0">
                <a:latin typeface="+mj-lt"/>
              </a:rPr>
              <a:t>cleaner, more energy efficient commercial building sector. </a:t>
            </a:r>
            <a:endParaRPr lang="en-US" dirty="0">
              <a:latin typeface="+mj-lt"/>
              <a:cs typeface="Arial" charset="0"/>
            </a:endParaRPr>
          </a:p>
          <a:p>
            <a:pPr>
              <a:buFontTx/>
              <a:buNone/>
            </a:pPr>
            <a:r>
              <a:rPr lang="en-US" sz="2400" dirty="0" smtClean="0">
                <a:latin typeface="+mj-lt"/>
                <a:cs typeface="Arial" charset="0"/>
              </a:rPr>
              <a:t> </a:t>
            </a:r>
          </a:p>
          <a:p>
            <a:pPr>
              <a:buFontTx/>
              <a:buNone/>
            </a:pPr>
            <a:endParaRPr lang="en-US" sz="2000" dirty="0" smtClean="0">
              <a:cs typeface="Arial" charset="0"/>
            </a:endParaRPr>
          </a:p>
          <a:p>
            <a:endParaRPr lang="en-US" sz="2000" dirty="0" smtClean="0"/>
          </a:p>
        </p:txBody>
      </p:sp>
      <p:sp>
        <p:nvSpPr>
          <p:cNvPr id="4" name="Rectangle 3"/>
          <p:cNvSpPr/>
          <p:nvPr/>
        </p:nvSpPr>
        <p:spPr>
          <a:xfrm>
            <a:off x="2286000" y="2828836"/>
            <a:ext cx="4572000" cy="369332"/>
          </a:xfrm>
          <a:prstGeom prst="rect">
            <a:avLst/>
          </a:prstGeom>
        </p:spPr>
        <p:txBody>
          <a:bodyPr>
            <a:spAutoFit/>
          </a:bodyPr>
          <a:lstStyle/>
          <a:p>
            <a:pPr algn="ctr"/>
            <a:r>
              <a:rPr lang="en-US" b="1" dirty="0" smtClean="0">
                <a:solidFill>
                  <a:schemeClr val="bg1"/>
                </a:solidFill>
              </a:rPr>
              <a:t>The</a:t>
            </a:r>
            <a:endParaRPr lang="en-US" b="1" dirty="0" smtClean="0"/>
          </a:p>
        </p:txBody>
      </p:sp>
      <p:sp>
        <p:nvSpPr>
          <p:cNvPr id="5" name="Rectangle 4"/>
          <p:cNvSpPr/>
          <p:nvPr/>
        </p:nvSpPr>
        <p:spPr>
          <a:xfrm>
            <a:off x="145281" y="228600"/>
            <a:ext cx="8846321" cy="198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smtClean="0">
              <a:latin typeface="+mj-lt"/>
            </a:endParaRPr>
          </a:p>
          <a:p>
            <a:pPr algn="ctr"/>
            <a:r>
              <a:rPr lang="en-US" sz="2800" b="1" dirty="0" smtClean="0">
                <a:latin typeface="+mj-lt"/>
              </a:rPr>
              <a:t>Project:  </a:t>
            </a:r>
          </a:p>
          <a:p>
            <a:pPr algn="ctr"/>
            <a:r>
              <a:rPr lang="en-US" sz="2800" b="1" dirty="0" smtClean="0">
                <a:latin typeface="+mj-lt"/>
                <a:cs typeface="Arial" charset="0"/>
              </a:rPr>
              <a:t>The Role of Standards and Conformity Assessment Measures in Enhancing the Performance of the Commercial Building Sector (M CTI 02 12A)</a:t>
            </a:r>
          </a:p>
          <a:p>
            <a:pPr algn="ctr"/>
            <a:r>
              <a:rPr lang="en-US" sz="2000" b="1" dirty="0" smtClean="0"/>
              <a:t> </a:t>
            </a:r>
          </a:p>
        </p:txBody>
      </p:sp>
    </p:spTree>
    <p:extLst>
      <p:ext uri="{BB962C8B-B14F-4D97-AF65-F5344CB8AC3E}">
        <p14:creationId xmlns:p14="http://schemas.microsoft.com/office/powerpoint/2010/main" val="2379990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0"/>
            <a:ext cx="8229600" cy="762000"/>
          </a:xfrm>
        </p:spPr>
        <p:txBody>
          <a:bodyPr>
            <a:noAutofit/>
          </a:bodyPr>
          <a:lstStyle/>
          <a:p>
            <a:pPr algn="ctr"/>
            <a:r>
              <a:rPr lang="en-US" sz="2600" b="1" dirty="0">
                <a:cs typeface="Arial" charset="0"/>
              </a:rPr>
              <a:t/>
            </a:r>
            <a:br>
              <a:rPr lang="en-US" sz="2600" b="1" dirty="0">
                <a:cs typeface="Arial" charset="0"/>
              </a:rPr>
            </a:br>
            <a:r>
              <a:rPr lang="en-US" sz="3600" b="1" dirty="0" smtClean="0">
                <a:cs typeface="Arial" charset="0"/>
              </a:rPr>
              <a:t>Workshops Completed</a:t>
            </a:r>
            <a:endParaRPr lang="en-US" sz="3600" dirty="0"/>
          </a:p>
        </p:txBody>
      </p:sp>
      <p:sp>
        <p:nvSpPr>
          <p:cNvPr id="4099" name="Rectangle 3"/>
          <p:cNvSpPr>
            <a:spLocks noGrp="1" noChangeArrowheads="1"/>
          </p:cNvSpPr>
          <p:nvPr>
            <p:ph idx="1"/>
          </p:nvPr>
        </p:nvSpPr>
        <p:spPr>
          <a:xfrm>
            <a:off x="304800" y="1828800"/>
            <a:ext cx="8610600" cy="4770120"/>
          </a:xfrm>
        </p:spPr>
        <p:txBody>
          <a:bodyPr lIns="0" rIns="0">
            <a:normAutofit/>
          </a:bodyPr>
          <a:lstStyle/>
          <a:p>
            <a:pPr>
              <a:buFontTx/>
              <a:buNone/>
            </a:pPr>
            <a:r>
              <a:rPr lang="en-US" sz="2200" dirty="0" smtClean="0">
                <a:latin typeface="+mj-lt"/>
                <a:cs typeface="Arial" charset="0"/>
              </a:rPr>
              <a:t>Multi-Year project focal areas:  tools to increase building performance</a:t>
            </a:r>
          </a:p>
          <a:p>
            <a:pPr>
              <a:buFont typeface="Wingdings" panose="05000000000000000000" pitchFamily="2" charset="2"/>
              <a:buChar char="§"/>
            </a:pPr>
            <a:r>
              <a:rPr lang="en-US" sz="2200" dirty="0">
                <a:latin typeface="+mj-lt"/>
                <a:cs typeface="Arial" charset="0"/>
              </a:rPr>
              <a:t>B</a:t>
            </a:r>
            <a:r>
              <a:rPr lang="en-US" sz="2200" dirty="0" smtClean="0">
                <a:latin typeface="+mj-lt"/>
                <a:cs typeface="Arial" charset="0"/>
              </a:rPr>
              <a:t>uilding codes and green building codes</a:t>
            </a:r>
          </a:p>
          <a:p>
            <a:pPr>
              <a:buFont typeface="Wingdings" panose="05000000000000000000" pitchFamily="2" charset="2"/>
              <a:buChar char="§"/>
            </a:pPr>
            <a:r>
              <a:rPr lang="en-US" sz="2200" dirty="0" smtClean="0">
                <a:latin typeface="+mj-lt"/>
                <a:cs typeface="Arial" charset="0"/>
              </a:rPr>
              <a:t>Building Information Modeling (BIM)</a:t>
            </a:r>
            <a:endParaRPr lang="en-US" sz="2200" dirty="0">
              <a:latin typeface="+mj-lt"/>
              <a:cs typeface="Arial" charset="0"/>
            </a:endParaRPr>
          </a:p>
        </p:txBody>
      </p:sp>
      <p:sp>
        <p:nvSpPr>
          <p:cNvPr id="4" name="Rectangle 3"/>
          <p:cNvSpPr/>
          <p:nvPr/>
        </p:nvSpPr>
        <p:spPr>
          <a:xfrm>
            <a:off x="2286000" y="2828836"/>
            <a:ext cx="4572000" cy="369332"/>
          </a:xfrm>
          <a:prstGeom prst="rect">
            <a:avLst/>
          </a:prstGeom>
        </p:spPr>
        <p:txBody>
          <a:bodyPr>
            <a:spAutoFit/>
          </a:bodyPr>
          <a:lstStyle/>
          <a:p>
            <a:pPr algn="ctr"/>
            <a:r>
              <a:rPr lang="en-US" b="1" dirty="0" smtClean="0">
                <a:solidFill>
                  <a:schemeClr val="bg1"/>
                </a:solidFill>
              </a:rPr>
              <a:t>The</a:t>
            </a:r>
            <a:endParaRPr lang="en-US" b="1" dirty="0" smtClean="0"/>
          </a:p>
        </p:txBody>
      </p:sp>
      <p:graphicFrame>
        <p:nvGraphicFramePr>
          <p:cNvPr id="2" name="Table 1"/>
          <p:cNvGraphicFramePr>
            <a:graphicFrameLocks noGrp="1"/>
          </p:cNvGraphicFramePr>
          <p:nvPr>
            <p:extLst>
              <p:ext uri="{D42A27DB-BD31-4B8C-83A1-F6EECF244321}">
                <p14:modId xmlns:p14="http://schemas.microsoft.com/office/powerpoint/2010/main" val="2325283810"/>
              </p:ext>
            </p:extLst>
          </p:nvPr>
        </p:nvGraphicFramePr>
        <p:xfrm>
          <a:off x="304800" y="3505200"/>
          <a:ext cx="8534400" cy="2560320"/>
        </p:xfrm>
        <a:graphic>
          <a:graphicData uri="http://schemas.openxmlformats.org/drawingml/2006/table">
            <a:tbl>
              <a:tblPr firstRow="1" bandRow="1">
                <a:tableStyleId>{5C22544A-7EE6-4342-B048-85BDC9FD1C3A}</a:tableStyleId>
              </a:tblPr>
              <a:tblGrid>
                <a:gridCol w="1447800"/>
                <a:gridCol w="2133600"/>
                <a:gridCol w="4953000"/>
              </a:tblGrid>
              <a:tr h="487680">
                <a:tc>
                  <a:txBody>
                    <a:bodyPr/>
                    <a:lstStyle/>
                    <a:p>
                      <a:r>
                        <a:rPr lang="en-US" b="1" dirty="0" smtClean="0">
                          <a:solidFill>
                            <a:schemeClr val="tx1"/>
                          </a:solidFill>
                          <a:latin typeface="+mj-lt"/>
                        </a:rPr>
                        <a:t>Workshop 1</a:t>
                      </a:r>
                      <a:endParaRPr lang="en-US" b="1" dirty="0">
                        <a:solidFill>
                          <a:schemeClr val="tx1"/>
                        </a:solidFill>
                        <a:latin typeface="+mj-lt"/>
                      </a:endParaRPr>
                    </a:p>
                  </a:txBody>
                  <a:tcPr>
                    <a:noFill/>
                  </a:tcPr>
                </a:tc>
                <a:tc>
                  <a:txBody>
                    <a:bodyPr/>
                    <a:lstStyle/>
                    <a:p>
                      <a:r>
                        <a:rPr lang="en-US" b="0" dirty="0" smtClean="0">
                          <a:solidFill>
                            <a:schemeClr val="tx1"/>
                          </a:solidFill>
                          <a:latin typeface="+mj-lt"/>
                        </a:rPr>
                        <a:t>Lima, Peru</a:t>
                      </a:r>
                    </a:p>
                    <a:p>
                      <a:r>
                        <a:rPr lang="en-US" b="0" dirty="0" smtClean="0">
                          <a:solidFill>
                            <a:schemeClr val="tx1"/>
                          </a:solidFill>
                          <a:latin typeface="+mj-lt"/>
                        </a:rPr>
                        <a:t>March 2013</a:t>
                      </a:r>
                      <a:endParaRPr lang="en-US" b="0" dirty="0">
                        <a:solidFill>
                          <a:schemeClr val="tx1"/>
                        </a:solidFill>
                        <a:latin typeface="+mj-lt"/>
                      </a:endParaRPr>
                    </a:p>
                  </a:txBody>
                  <a:tcPr>
                    <a:noFill/>
                  </a:tcPr>
                </a:tc>
                <a:tc>
                  <a:txBody>
                    <a:bodyPr/>
                    <a:lstStyle/>
                    <a:p>
                      <a:r>
                        <a:rPr lang="en-US" dirty="0" smtClean="0">
                          <a:solidFill>
                            <a:schemeClr val="tx1"/>
                          </a:solidFill>
                          <a:latin typeface="+mj-lt"/>
                        </a:rPr>
                        <a:t>Sharing Experiences in the Design &amp; Implementation of Green Building Codes</a:t>
                      </a:r>
                      <a:endParaRPr lang="en-US" dirty="0">
                        <a:solidFill>
                          <a:schemeClr val="tx1"/>
                        </a:solidFill>
                        <a:latin typeface="+mj-lt"/>
                      </a:endParaRPr>
                    </a:p>
                  </a:txBody>
                  <a:tcPr>
                    <a:noFill/>
                  </a:tcPr>
                </a:tc>
              </a:tr>
              <a:tr h="370840">
                <a:tc>
                  <a:txBody>
                    <a:bodyPr/>
                    <a:lstStyle/>
                    <a:p>
                      <a:r>
                        <a:rPr lang="en-US" b="1" dirty="0" smtClean="0">
                          <a:solidFill>
                            <a:schemeClr val="tx1"/>
                          </a:solidFill>
                          <a:latin typeface="+mj-lt"/>
                        </a:rPr>
                        <a:t>Workshop 2</a:t>
                      </a:r>
                      <a:endParaRPr lang="en-US" b="1" dirty="0">
                        <a:solidFill>
                          <a:schemeClr val="tx1"/>
                        </a:solidFill>
                        <a:latin typeface="+mj-lt"/>
                      </a:endParaRPr>
                    </a:p>
                  </a:txBody>
                  <a:tcPr>
                    <a:noFill/>
                  </a:tcPr>
                </a:tc>
                <a:tc>
                  <a:txBody>
                    <a:bodyPr/>
                    <a:lstStyle/>
                    <a:p>
                      <a:r>
                        <a:rPr lang="en-US" dirty="0" smtClean="0">
                          <a:solidFill>
                            <a:schemeClr val="tx1"/>
                          </a:solidFill>
                          <a:latin typeface="+mj-lt"/>
                        </a:rPr>
                        <a:t>Medan, Indonesia</a:t>
                      </a:r>
                    </a:p>
                    <a:p>
                      <a:r>
                        <a:rPr lang="en-US" dirty="0" smtClean="0">
                          <a:solidFill>
                            <a:schemeClr val="tx1"/>
                          </a:solidFill>
                          <a:latin typeface="+mj-lt"/>
                        </a:rPr>
                        <a:t>June 2013</a:t>
                      </a:r>
                      <a:endParaRPr lang="en-US" dirty="0">
                        <a:solidFill>
                          <a:schemeClr val="tx1"/>
                        </a:solidFill>
                        <a:latin typeface="+mj-lt"/>
                      </a:endParaRPr>
                    </a:p>
                  </a:txBody>
                  <a:tcPr>
                    <a:noFill/>
                  </a:tcPr>
                </a:tc>
                <a:tc>
                  <a:txBody>
                    <a:bodyPr/>
                    <a:lstStyle/>
                    <a:p>
                      <a:r>
                        <a:rPr lang="en-US" b="1" dirty="0" smtClean="0">
                          <a:solidFill>
                            <a:schemeClr val="tx1"/>
                          </a:solidFill>
                          <a:latin typeface="+mj-lt"/>
                        </a:rPr>
                        <a:t>How Building Information Modeling</a:t>
                      </a:r>
                      <a:r>
                        <a:rPr lang="en-US" b="1" baseline="0" dirty="0" smtClean="0">
                          <a:solidFill>
                            <a:schemeClr val="tx1"/>
                          </a:solidFill>
                          <a:latin typeface="+mj-lt"/>
                        </a:rPr>
                        <a:t> Standards Can Help Increase Building Performance</a:t>
                      </a:r>
                      <a:endParaRPr lang="en-US" b="1" dirty="0">
                        <a:solidFill>
                          <a:schemeClr val="tx1"/>
                        </a:solidFill>
                        <a:latin typeface="+mj-lt"/>
                      </a:endParaRPr>
                    </a:p>
                  </a:txBody>
                  <a:tcPr>
                    <a:noFill/>
                  </a:tcPr>
                </a:tc>
              </a:tr>
              <a:tr h="370840">
                <a:tc>
                  <a:txBody>
                    <a:bodyPr/>
                    <a:lstStyle/>
                    <a:p>
                      <a:r>
                        <a:rPr lang="en-US" b="1" dirty="0" smtClean="0">
                          <a:solidFill>
                            <a:schemeClr val="tx1"/>
                          </a:solidFill>
                          <a:latin typeface="+mj-lt"/>
                        </a:rPr>
                        <a:t>Workshop</a:t>
                      </a:r>
                      <a:r>
                        <a:rPr lang="en-US" b="1" baseline="0" dirty="0" smtClean="0">
                          <a:solidFill>
                            <a:schemeClr val="tx1"/>
                          </a:solidFill>
                          <a:latin typeface="+mj-lt"/>
                        </a:rPr>
                        <a:t> 3</a:t>
                      </a:r>
                      <a:endParaRPr lang="en-US" b="1" dirty="0">
                        <a:solidFill>
                          <a:schemeClr val="tx1"/>
                        </a:solidFill>
                        <a:latin typeface="+mj-lt"/>
                      </a:endParaRPr>
                    </a:p>
                  </a:txBody>
                  <a:tcPr>
                    <a:noFill/>
                  </a:tcPr>
                </a:tc>
                <a:tc>
                  <a:txBody>
                    <a:bodyPr/>
                    <a:lstStyle/>
                    <a:p>
                      <a:r>
                        <a:rPr lang="en-US" dirty="0" smtClean="0">
                          <a:solidFill>
                            <a:schemeClr val="tx1"/>
                          </a:solidFill>
                          <a:latin typeface="+mj-lt"/>
                        </a:rPr>
                        <a:t>Beijing, China</a:t>
                      </a:r>
                    </a:p>
                    <a:p>
                      <a:r>
                        <a:rPr lang="en-US" dirty="0" smtClean="0">
                          <a:solidFill>
                            <a:schemeClr val="tx1"/>
                          </a:solidFill>
                          <a:latin typeface="+mj-lt"/>
                        </a:rPr>
                        <a:t>August 7-8,</a:t>
                      </a:r>
                      <a:r>
                        <a:rPr lang="en-US" baseline="0" dirty="0" smtClean="0">
                          <a:solidFill>
                            <a:schemeClr val="tx1"/>
                          </a:solidFill>
                          <a:latin typeface="+mj-lt"/>
                        </a:rPr>
                        <a:t> </a:t>
                      </a:r>
                      <a:r>
                        <a:rPr lang="en-US" dirty="0" smtClean="0">
                          <a:solidFill>
                            <a:schemeClr val="tx1"/>
                          </a:solidFill>
                          <a:latin typeface="+mj-lt"/>
                        </a:rPr>
                        <a:t>2014</a:t>
                      </a:r>
                      <a:endParaRPr lang="en-US" dirty="0">
                        <a:solidFill>
                          <a:schemeClr val="tx1"/>
                        </a:solidFill>
                        <a:latin typeface="+mj-lt"/>
                      </a:endParaRPr>
                    </a:p>
                  </a:txBody>
                  <a:tcPr>
                    <a:noFill/>
                  </a:tcPr>
                </a:tc>
                <a:tc>
                  <a:txBody>
                    <a:bodyPr/>
                    <a:lstStyle/>
                    <a:p>
                      <a:r>
                        <a:rPr kumimoji="0" lang="en-US" sz="1800" b="1" kern="1200" dirty="0" smtClean="0">
                          <a:solidFill>
                            <a:schemeClr val="tx1"/>
                          </a:solidFill>
                          <a:effectLst/>
                          <a:latin typeface="+mj-lt"/>
                          <a:ea typeface="+mn-ea"/>
                          <a:cs typeface="+mn-cs"/>
                        </a:rPr>
                        <a:t>Utilizing Building Information Modeling to Increase Building Performance</a:t>
                      </a:r>
                      <a:endParaRPr lang="en-US" b="1" dirty="0">
                        <a:solidFill>
                          <a:schemeClr val="tx1"/>
                        </a:solidFill>
                        <a:latin typeface="+mj-lt"/>
                      </a:endParaRPr>
                    </a:p>
                  </a:txBody>
                  <a:tcPr>
                    <a:noFill/>
                  </a:tcPr>
                </a:tc>
              </a:tr>
              <a:tr h="370840">
                <a:tc>
                  <a:txBody>
                    <a:bodyPr/>
                    <a:lstStyle/>
                    <a:p>
                      <a:r>
                        <a:rPr lang="en-US" b="1" dirty="0" smtClean="0">
                          <a:solidFill>
                            <a:schemeClr val="tx1"/>
                          </a:solidFill>
                          <a:latin typeface="+mj-lt"/>
                        </a:rPr>
                        <a:t>Workshop 4</a:t>
                      </a:r>
                      <a:endParaRPr lang="en-US" b="1" dirty="0">
                        <a:solidFill>
                          <a:schemeClr val="tx1"/>
                        </a:solidFill>
                        <a:latin typeface="+mj-lt"/>
                      </a:endParaRPr>
                    </a:p>
                  </a:txBody>
                  <a:tcPr>
                    <a:noFill/>
                  </a:tcPr>
                </a:tc>
                <a:tc>
                  <a:txBody>
                    <a:bodyPr/>
                    <a:lstStyle/>
                    <a:p>
                      <a:r>
                        <a:rPr lang="en-US" dirty="0" smtClean="0">
                          <a:solidFill>
                            <a:schemeClr val="tx1"/>
                          </a:solidFill>
                          <a:latin typeface="+mj-lt"/>
                        </a:rPr>
                        <a:t>New Orleans, USA</a:t>
                      </a:r>
                    </a:p>
                    <a:p>
                      <a:r>
                        <a:rPr lang="en-US" dirty="0" smtClean="0">
                          <a:solidFill>
                            <a:schemeClr val="tx1"/>
                          </a:solidFill>
                          <a:latin typeface="+mj-lt"/>
                        </a:rPr>
                        <a:t>October 20-21, 2014</a:t>
                      </a:r>
                      <a:endParaRPr lang="en-US" dirty="0">
                        <a:solidFill>
                          <a:schemeClr val="tx1"/>
                        </a:solidFill>
                        <a:latin typeface="+mj-lt"/>
                      </a:endParaRPr>
                    </a:p>
                  </a:txBody>
                  <a:tcPr>
                    <a:noFill/>
                  </a:tcPr>
                </a:tc>
                <a:tc>
                  <a:txBody>
                    <a:bodyPr/>
                    <a:lstStyle/>
                    <a:p>
                      <a:r>
                        <a:rPr kumimoji="0" lang="en-US" sz="1800" b="1" kern="1200" dirty="0" smtClean="0">
                          <a:solidFill>
                            <a:schemeClr val="tx1"/>
                          </a:solidFill>
                          <a:effectLst/>
                          <a:latin typeface="+mj-lt"/>
                          <a:ea typeface="+mn-ea"/>
                          <a:cs typeface="+mn-cs"/>
                        </a:rPr>
                        <a:t>Utilizing Green Building Codes to Increase Building Performance</a:t>
                      </a:r>
                      <a:endParaRPr lang="en-US" b="1" dirty="0">
                        <a:solidFill>
                          <a:schemeClr val="tx1"/>
                        </a:solidFill>
                        <a:latin typeface="+mj-lt"/>
                      </a:endParaRPr>
                    </a:p>
                  </a:txBody>
                  <a:tcPr>
                    <a:noFill/>
                  </a:tcPr>
                </a:tc>
              </a:tr>
            </a:tbl>
          </a:graphicData>
        </a:graphic>
      </p:graphicFrame>
    </p:spTree>
    <p:extLst>
      <p:ext uri="{BB962C8B-B14F-4D97-AF65-F5344CB8AC3E}">
        <p14:creationId xmlns:p14="http://schemas.microsoft.com/office/powerpoint/2010/main" val="63425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0909" y="2744607"/>
            <a:ext cx="2209800" cy="3137915"/>
          </a:xfrm>
          <a:prstGeom prst="rect">
            <a:avLst/>
          </a:prstGeom>
          <a:ln>
            <a:solidFill>
              <a:srgbClr val="002060"/>
            </a:solidFill>
          </a:ln>
        </p:spPr>
      </p:pic>
      <p:sp>
        <p:nvSpPr>
          <p:cNvPr id="4" name="TextBox 3"/>
          <p:cNvSpPr txBox="1"/>
          <p:nvPr/>
        </p:nvSpPr>
        <p:spPr>
          <a:xfrm>
            <a:off x="-16316" y="962953"/>
            <a:ext cx="8740726" cy="523220"/>
          </a:xfrm>
          <a:prstGeom prst="rect">
            <a:avLst/>
          </a:prstGeom>
          <a:solidFill>
            <a:schemeClr val="accent1"/>
          </a:solidFill>
        </p:spPr>
        <p:txBody>
          <a:bodyPr wrap="none" rtlCol="0">
            <a:spAutoFit/>
          </a:bodyPr>
          <a:lstStyle/>
          <a:p>
            <a:pPr algn="ctr"/>
            <a:r>
              <a:rPr lang="en-US" sz="2800" b="1" dirty="0" smtClean="0">
                <a:solidFill>
                  <a:schemeClr val="bg1"/>
                </a:solidFill>
              </a:rPr>
              <a:t>Study: Building Codes, Regulations, and Standards</a:t>
            </a:r>
            <a:endParaRPr lang="en-US" sz="2800" b="1" dirty="0">
              <a:solidFill>
                <a:schemeClr val="bg1"/>
              </a:solidFill>
            </a:endParaRPr>
          </a:p>
        </p:txBody>
      </p:sp>
      <p:sp>
        <p:nvSpPr>
          <p:cNvPr id="5" name="TextBox 4"/>
          <p:cNvSpPr txBox="1"/>
          <p:nvPr/>
        </p:nvSpPr>
        <p:spPr>
          <a:xfrm>
            <a:off x="2576555" y="2743201"/>
            <a:ext cx="6248400" cy="3139321"/>
          </a:xfrm>
          <a:prstGeom prst="rect">
            <a:avLst/>
          </a:prstGeom>
          <a:noFill/>
        </p:spPr>
        <p:txBody>
          <a:bodyPr wrap="square" rtlCol="0">
            <a:spAutoFit/>
          </a:bodyPr>
          <a:lstStyle/>
          <a:p>
            <a:r>
              <a:rPr lang="en-US" b="1" i="1" dirty="0" smtClean="0">
                <a:solidFill>
                  <a:srgbClr val="002060"/>
                </a:solidFill>
                <a:latin typeface="+mj-lt"/>
              </a:rPr>
              <a:t>For each of the 21 APEC economies</a:t>
            </a:r>
            <a:r>
              <a:rPr lang="en-US" dirty="0" smtClean="0">
                <a:latin typeface="+mj-lt"/>
              </a:rPr>
              <a:t>, the study provides in-depth information about:</a:t>
            </a:r>
          </a:p>
          <a:p>
            <a:pPr marL="285750" indent="-285750">
              <a:buFont typeface="Wingdings" panose="05000000000000000000" pitchFamily="2" charset="2"/>
              <a:buChar char="§"/>
            </a:pPr>
            <a:r>
              <a:rPr lang="en-US" dirty="0" smtClean="0">
                <a:latin typeface="+mj-lt"/>
              </a:rPr>
              <a:t>Approach to building regulation</a:t>
            </a:r>
          </a:p>
          <a:p>
            <a:pPr marL="742950" lvl="1" indent="-285750">
              <a:buFont typeface="Wingdings" panose="05000000000000000000" pitchFamily="2" charset="2"/>
              <a:buChar char="§"/>
            </a:pPr>
            <a:r>
              <a:rPr lang="en-US" dirty="0" smtClean="0">
                <a:latin typeface="+mj-lt"/>
              </a:rPr>
              <a:t>Development, adoption, administration, enforcement</a:t>
            </a:r>
          </a:p>
          <a:p>
            <a:pPr marL="285750" indent="-285750">
              <a:buFont typeface="Wingdings" panose="05000000000000000000" pitchFamily="2" charset="2"/>
              <a:buChar char="§"/>
            </a:pPr>
            <a:r>
              <a:rPr lang="en-US" dirty="0" smtClean="0">
                <a:latin typeface="+mj-lt"/>
              </a:rPr>
              <a:t>Roles of government and private sector</a:t>
            </a:r>
          </a:p>
          <a:p>
            <a:pPr marL="285750" indent="-285750">
              <a:buFont typeface="Wingdings" panose="05000000000000000000" pitchFamily="2" charset="2"/>
              <a:buChar char="§"/>
            </a:pPr>
            <a:r>
              <a:rPr lang="en-US" dirty="0" smtClean="0">
                <a:latin typeface="+mj-lt"/>
              </a:rPr>
              <a:t>Existing building codes</a:t>
            </a:r>
          </a:p>
          <a:p>
            <a:pPr marL="742950" lvl="1" indent="-285750">
              <a:buFont typeface="Wingdings" panose="05000000000000000000" pitchFamily="2" charset="2"/>
              <a:buChar char="§"/>
            </a:pPr>
            <a:r>
              <a:rPr lang="en-US" dirty="0" smtClean="0">
                <a:latin typeface="+mj-lt"/>
              </a:rPr>
              <a:t>Minimums for key elements</a:t>
            </a:r>
          </a:p>
          <a:p>
            <a:pPr marL="742950" lvl="1" indent="-285750">
              <a:buFont typeface="Wingdings" panose="05000000000000000000" pitchFamily="2" charset="2"/>
              <a:buChar char="§"/>
            </a:pPr>
            <a:r>
              <a:rPr lang="en-US" dirty="0" smtClean="0">
                <a:latin typeface="+mj-lt"/>
              </a:rPr>
              <a:t>Referenced standards</a:t>
            </a:r>
          </a:p>
          <a:p>
            <a:pPr marL="285750" indent="-285750">
              <a:buFont typeface="Wingdings" panose="05000000000000000000" pitchFamily="2" charset="2"/>
              <a:buChar char="§"/>
            </a:pPr>
            <a:r>
              <a:rPr lang="en-US" dirty="0" smtClean="0">
                <a:latin typeface="+mj-lt"/>
              </a:rPr>
              <a:t>Green elements of existing codes</a:t>
            </a:r>
          </a:p>
          <a:p>
            <a:pPr marL="285750" indent="-285750">
              <a:buFont typeface="Wingdings" panose="05000000000000000000" pitchFamily="2" charset="2"/>
              <a:buChar char="§"/>
            </a:pPr>
            <a:r>
              <a:rPr lang="en-US" dirty="0">
                <a:latin typeface="+mj-lt"/>
              </a:rPr>
              <a:t>S</a:t>
            </a:r>
            <a:r>
              <a:rPr lang="en-US" dirty="0" smtClean="0">
                <a:latin typeface="+mj-lt"/>
              </a:rPr>
              <a:t>tand-alone green codes</a:t>
            </a:r>
          </a:p>
          <a:p>
            <a:pPr marL="285750" indent="-285750">
              <a:buFont typeface="Wingdings" panose="05000000000000000000" pitchFamily="2" charset="2"/>
              <a:buChar char="§"/>
            </a:pPr>
            <a:r>
              <a:rPr lang="en-US" dirty="0" smtClean="0">
                <a:latin typeface="+mj-lt"/>
              </a:rPr>
              <a:t>Protocols for monitoring, review, and assessment</a:t>
            </a:r>
          </a:p>
        </p:txBody>
      </p:sp>
      <p:sp>
        <p:nvSpPr>
          <p:cNvPr id="3" name="TextBox 2"/>
          <p:cNvSpPr txBox="1"/>
          <p:nvPr/>
        </p:nvSpPr>
        <p:spPr>
          <a:xfrm>
            <a:off x="395861" y="1676400"/>
            <a:ext cx="8610600" cy="830997"/>
          </a:xfrm>
          <a:prstGeom prst="rect">
            <a:avLst/>
          </a:prstGeom>
          <a:noFill/>
        </p:spPr>
        <p:txBody>
          <a:bodyPr wrap="square" rtlCol="0">
            <a:spAutoFit/>
          </a:bodyPr>
          <a:lstStyle/>
          <a:p>
            <a:pPr algn="ctr"/>
            <a:r>
              <a:rPr lang="en-US" sz="2400" dirty="0" smtClean="0"/>
              <a:t>Objective:  Understand how economies utilize building codes </a:t>
            </a:r>
          </a:p>
          <a:p>
            <a:pPr algn="ctr"/>
            <a:r>
              <a:rPr lang="en-US" sz="2400" dirty="0" smtClean="0"/>
              <a:t>to increase building performance.</a:t>
            </a:r>
            <a:endParaRPr lang="en-US" sz="2400" dirty="0"/>
          </a:p>
        </p:txBody>
      </p:sp>
      <p:sp>
        <p:nvSpPr>
          <p:cNvPr id="6" name="TextBox 5"/>
          <p:cNvSpPr txBox="1"/>
          <p:nvPr/>
        </p:nvSpPr>
        <p:spPr>
          <a:xfrm>
            <a:off x="152400" y="6139935"/>
            <a:ext cx="8873413" cy="369332"/>
          </a:xfrm>
          <a:prstGeom prst="rect">
            <a:avLst/>
          </a:prstGeom>
          <a:noFill/>
        </p:spPr>
        <p:txBody>
          <a:bodyPr wrap="square" rtlCol="0">
            <a:spAutoFit/>
          </a:bodyPr>
          <a:lstStyle/>
          <a:p>
            <a:pPr algn="ctr"/>
            <a:r>
              <a:rPr lang="en-US" b="1" dirty="0" smtClean="0">
                <a:solidFill>
                  <a:srgbClr val="002060"/>
                </a:solidFill>
                <a:latin typeface="+mj-lt"/>
              </a:rPr>
              <a:t>Available at:  http</a:t>
            </a:r>
            <a:r>
              <a:rPr lang="en-US" b="1" dirty="0">
                <a:solidFill>
                  <a:srgbClr val="002060"/>
                </a:solidFill>
                <a:latin typeface="+mj-lt"/>
              </a:rPr>
              <a:t>://publications.apec.org/publication-detail.php?pub_id=1442</a:t>
            </a:r>
          </a:p>
        </p:txBody>
      </p:sp>
    </p:spTree>
    <p:extLst>
      <p:ext uri="{BB962C8B-B14F-4D97-AF65-F5344CB8AC3E}">
        <p14:creationId xmlns:p14="http://schemas.microsoft.com/office/powerpoint/2010/main" val="23948463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033" y="2743200"/>
            <a:ext cx="3060012" cy="3962399"/>
          </a:xfrm>
          <a:prstGeom prst="rect">
            <a:avLst/>
          </a:prstGeom>
        </p:spPr>
      </p:pic>
      <p:sp>
        <p:nvSpPr>
          <p:cNvPr id="5" name="Title 4"/>
          <p:cNvSpPr txBox="1">
            <a:spLocks noGrp="1"/>
          </p:cNvSpPr>
          <p:nvPr>
            <p:ph type="title"/>
          </p:nvPr>
        </p:nvSpPr>
        <p:spPr>
          <a:xfrm>
            <a:off x="1626161" y="692926"/>
            <a:ext cx="5891677" cy="1154162"/>
          </a:xfrm>
          <a:prstGeom prst="rect">
            <a:avLst/>
          </a:prstGeom>
          <a:solidFill>
            <a:schemeClr val="accent1"/>
          </a:solidFill>
        </p:spPr>
        <p:txBody>
          <a:bodyPr wrap="none" rtlCol="0">
            <a:spAutoFit/>
          </a:bodyPr>
          <a:lstStyle/>
          <a:p>
            <a:pPr algn="ctr"/>
            <a:r>
              <a:rPr lang="en-US" sz="3600" b="1" dirty="0" smtClean="0">
                <a:solidFill>
                  <a:schemeClr val="bg1"/>
                </a:solidFill>
              </a:rPr>
              <a:t>Start-Up Guide</a:t>
            </a:r>
          </a:p>
          <a:p>
            <a:pPr algn="ctr"/>
            <a:r>
              <a:rPr lang="en-US" sz="3600" b="1" dirty="0" smtClean="0">
                <a:solidFill>
                  <a:schemeClr val="bg1"/>
                </a:solidFill>
              </a:rPr>
              <a:t>Building Information Modeling</a:t>
            </a:r>
            <a:endParaRPr lang="en-US" sz="3600" b="1" dirty="0">
              <a:solidFill>
                <a:schemeClr val="bg1"/>
              </a:solidFill>
            </a:endParaRPr>
          </a:p>
        </p:txBody>
      </p:sp>
      <p:sp>
        <p:nvSpPr>
          <p:cNvPr id="6" name="Content Placeholder 5"/>
          <p:cNvSpPr txBox="1">
            <a:spLocks noGrp="1"/>
          </p:cNvSpPr>
          <p:nvPr>
            <p:ph idx="1"/>
          </p:nvPr>
        </p:nvSpPr>
        <p:spPr>
          <a:prstGeom prst="rect">
            <a:avLst/>
          </a:prstGeom>
          <a:noFill/>
        </p:spPr>
        <p:txBody>
          <a:bodyPr wrap="square" rtlCol="0">
            <a:spAutoFit/>
          </a:bodyPr>
          <a:lstStyle/>
          <a:p>
            <a:pPr algn="ctr"/>
            <a:r>
              <a:rPr lang="en-US" sz="2400" dirty="0" smtClean="0"/>
              <a:t>Objective:  Provide economies with specific actions to take to advance BIM uptake, with associated benefits.</a:t>
            </a:r>
            <a:endParaRPr lang="en-US" sz="2400" dirty="0"/>
          </a:p>
        </p:txBody>
      </p:sp>
      <p:sp>
        <p:nvSpPr>
          <p:cNvPr id="7" name="TextBox 6"/>
          <p:cNvSpPr txBox="1"/>
          <p:nvPr/>
        </p:nvSpPr>
        <p:spPr>
          <a:xfrm>
            <a:off x="3586840" y="2971800"/>
            <a:ext cx="5074825" cy="2800767"/>
          </a:xfrm>
          <a:prstGeom prst="rect">
            <a:avLst/>
          </a:prstGeom>
          <a:noFill/>
        </p:spPr>
        <p:txBody>
          <a:bodyPr wrap="square" rtlCol="0">
            <a:spAutoFit/>
          </a:bodyPr>
          <a:lstStyle/>
          <a:p>
            <a:r>
              <a:rPr lang="en-US" sz="2000" dirty="0" smtClean="0">
                <a:latin typeface="+mj-lt"/>
              </a:rPr>
              <a:t>The Start-Up Guide details Actions and Benefits associated with:</a:t>
            </a:r>
          </a:p>
          <a:p>
            <a:pPr marL="285750" indent="-285750">
              <a:buFont typeface="Wingdings" panose="05000000000000000000" pitchFamily="2" charset="2"/>
              <a:buChar char="§"/>
            </a:pPr>
            <a:r>
              <a:rPr lang="en-US" sz="2000" dirty="0" smtClean="0">
                <a:latin typeface="+mj-lt"/>
              </a:rPr>
              <a:t>Defining metrics aligned with an economy’s priorities</a:t>
            </a:r>
          </a:p>
          <a:p>
            <a:pPr marL="285750" indent="-285750">
              <a:buFont typeface="Wingdings" panose="05000000000000000000" pitchFamily="2" charset="2"/>
              <a:buChar char="§"/>
            </a:pPr>
            <a:r>
              <a:rPr lang="en-US" sz="2000" dirty="0" smtClean="0">
                <a:latin typeface="+mj-lt"/>
              </a:rPr>
              <a:t>Planning BIM policies</a:t>
            </a:r>
          </a:p>
          <a:p>
            <a:pPr marL="285750" indent="-285750">
              <a:buFont typeface="Wingdings" panose="05000000000000000000" pitchFamily="2" charset="2"/>
              <a:buChar char="§"/>
            </a:pPr>
            <a:r>
              <a:rPr lang="en-US" sz="2000" dirty="0" smtClean="0">
                <a:latin typeface="+mj-lt"/>
              </a:rPr>
              <a:t>BIM policy adoption</a:t>
            </a:r>
          </a:p>
          <a:p>
            <a:pPr marL="285750" indent="-285750">
              <a:buFont typeface="Wingdings" panose="05000000000000000000" pitchFamily="2" charset="2"/>
              <a:buChar char="§"/>
            </a:pPr>
            <a:r>
              <a:rPr lang="en-US" sz="2000" dirty="0" smtClean="0">
                <a:latin typeface="+mj-lt"/>
              </a:rPr>
              <a:t>Technology to provide the right BIM tools</a:t>
            </a:r>
          </a:p>
          <a:p>
            <a:endParaRPr lang="en-US" dirty="0">
              <a:solidFill>
                <a:srgbClr val="002060"/>
              </a:solidFill>
              <a:latin typeface="+mj-lt"/>
            </a:endParaRPr>
          </a:p>
          <a:p>
            <a:endParaRPr lang="en-US" dirty="0" smtClean="0">
              <a:latin typeface="+mj-lt"/>
            </a:endParaRPr>
          </a:p>
        </p:txBody>
      </p:sp>
    </p:spTree>
    <p:extLst>
      <p:ext uri="{BB962C8B-B14F-4D97-AF65-F5344CB8AC3E}">
        <p14:creationId xmlns:p14="http://schemas.microsoft.com/office/powerpoint/2010/main" val="1603086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2015 Deliverables</a:t>
            </a:r>
            <a:endParaRPr lang="en-US" sz="3600" b="1" dirty="0"/>
          </a:p>
        </p:txBody>
      </p:sp>
      <p:sp>
        <p:nvSpPr>
          <p:cNvPr id="3" name="Content Placeholder 2"/>
          <p:cNvSpPr>
            <a:spLocks noGrp="1"/>
          </p:cNvSpPr>
          <p:nvPr>
            <p:ph idx="1"/>
          </p:nvPr>
        </p:nvSpPr>
        <p:spPr>
          <a:effectLst>
            <a:glow rad="101600">
              <a:schemeClr val="accent1">
                <a:satMod val="175000"/>
                <a:alpha val="40000"/>
              </a:schemeClr>
            </a:glow>
          </a:effectLst>
        </p:spPr>
        <p:txBody>
          <a:bodyPr>
            <a:normAutofit lnSpcReduction="10000"/>
          </a:bodyPr>
          <a:lstStyle/>
          <a:p>
            <a:r>
              <a:rPr lang="en-US" dirty="0" smtClean="0">
                <a:latin typeface="+mj-lt"/>
              </a:rPr>
              <a:t>BIM Metrics Guide</a:t>
            </a:r>
          </a:p>
          <a:p>
            <a:pPr lvl="1"/>
            <a:r>
              <a:rPr lang="en-US" dirty="0" smtClean="0">
                <a:latin typeface="+mj-lt"/>
              </a:rPr>
              <a:t>Provides concise </a:t>
            </a:r>
            <a:r>
              <a:rPr lang="en-US" dirty="0">
                <a:latin typeface="+mj-lt"/>
              </a:rPr>
              <a:t>best practice approaches to identifying measurable targets and outcomes associated with utilizing BIM to advance green building.  </a:t>
            </a:r>
            <a:endParaRPr lang="en-US" dirty="0" smtClean="0">
              <a:latin typeface="+mj-lt"/>
            </a:endParaRPr>
          </a:p>
          <a:p>
            <a:pPr lvl="1"/>
            <a:r>
              <a:rPr lang="en-US" dirty="0" smtClean="0">
                <a:latin typeface="+mj-lt"/>
              </a:rPr>
              <a:t>Will </a:t>
            </a:r>
            <a:r>
              <a:rPr lang="en-US" dirty="0">
                <a:latin typeface="+mj-lt"/>
              </a:rPr>
              <a:t>include approaches to defining relevant metrics to demonstrate BIM for green building’s contribution to broader economy-level objectives, such as energy, water, and other resource savings, as well as other sustainable construction goals. </a:t>
            </a:r>
            <a:endParaRPr lang="en-US" dirty="0" smtClean="0">
              <a:latin typeface="+mj-lt"/>
            </a:endParaRPr>
          </a:p>
          <a:p>
            <a:pPr lvl="1"/>
            <a:r>
              <a:rPr lang="en-US" dirty="0" smtClean="0">
                <a:latin typeface="+mj-lt"/>
              </a:rPr>
              <a:t>Economies surveyed on BIM policies </a:t>
            </a:r>
          </a:p>
          <a:p>
            <a:pPr lvl="1"/>
            <a:r>
              <a:rPr lang="en-US" dirty="0" smtClean="0">
                <a:latin typeface="+mj-lt"/>
              </a:rPr>
              <a:t>Ready by mid-2015</a:t>
            </a:r>
            <a:endParaRPr lang="en-US" dirty="0">
              <a:latin typeface="+mj-lt"/>
            </a:endParaRPr>
          </a:p>
        </p:txBody>
      </p:sp>
    </p:spTree>
    <p:extLst>
      <p:ext uri="{BB962C8B-B14F-4D97-AF65-F5344CB8AC3E}">
        <p14:creationId xmlns:p14="http://schemas.microsoft.com/office/powerpoint/2010/main" val="1688943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2015 Deliverables</a:t>
            </a:r>
            <a:endParaRPr lang="en-US" sz="3600" b="1" dirty="0"/>
          </a:p>
        </p:txBody>
      </p:sp>
      <p:sp>
        <p:nvSpPr>
          <p:cNvPr id="3" name="Content Placeholder 2"/>
          <p:cNvSpPr>
            <a:spLocks noGrp="1"/>
          </p:cNvSpPr>
          <p:nvPr>
            <p:ph idx="1"/>
          </p:nvPr>
        </p:nvSpPr>
        <p:spPr/>
        <p:txBody>
          <a:bodyPr>
            <a:normAutofit/>
          </a:bodyPr>
          <a:lstStyle/>
          <a:p>
            <a:r>
              <a:rPr lang="en-US" dirty="0" smtClean="0">
                <a:latin typeface="+mj-lt"/>
              </a:rPr>
              <a:t>U.S</a:t>
            </a:r>
            <a:r>
              <a:rPr lang="en-US" dirty="0">
                <a:latin typeface="+mj-lt"/>
              </a:rPr>
              <a:t>. Self-funded Deliverable:  Green Code Infrastructure </a:t>
            </a:r>
            <a:r>
              <a:rPr lang="en-US" dirty="0" smtClean="0">
                <a:latin typeface="+mj-lt"/>
              </a:rPr>
              <a:t>Guide</a:t>
            </a:r>
          </a:p>
          <a:p>
            <a:pPr lvl="1"/>
            <a:r>
              <a:rPr lang="en-US" dirty="0" smtClean="0">
                <a:latin typeface="+mj-lt"/>
              </a:rPr>
              <a:t>Best </a:t>
            </a:r>
            <a:r>
              <a:rPr lang="en-US" dirty="0">
                <a:latin typeface="+mj-lt"/>
              </a:rPr>
              <a:t>practice guidance on building code-related readiness elements </a:t>
            </a:r>
            <a:r>
              <a:rPr lang="en-US" dirty="0" smtClean="0">
                <a:latin typeface="+mj-lt"/>
              </a:rPr>
              <a:t>that form </a:t>
            </a:r>
            <a:r>
              <a:rPr lang="en-US" dirty="0">
                <a:latin typeface="+mj-lt"/>
              </a:rPr>
              <a:t>an infrastructure supporting the successful development, implementation, enforcement, and evolution of a green building </a:t>
            </a:r>
            <a:r>
              <a:rPr lang="en-US" dirty="0" smtClean="0">
                <a:latin typeface="+mj-lt"/>
              </a:rPr>
              <a:t>code</a:t>
            </a:r>
          </a:p>
          <a:p>
            <a:pPr lvl="1"/>
            <a:r>
              <a:rPr lang="en-US" dirty="0" smtClean="0">
                <a:latin typeface="+mj-lt"/>
              </a:rPr>
              <a:t>Ready Spring 2015</a:t>
            </a:r>
            <a:endParaRPr lang="en-US" dirty="0">
              <a:latin typeface="+mj-lt"/>
            </a:endParaRPr>
          </a:p>
          <a:p>
            <a:endParaRPr lang="en-US" dirty="0"/>
          </a:p>
        </p:txBody>
      </p:sp>
    </p:spTree>
    <p:extLst>
      <p:ext uri="{BB962C8B-B14F-4D97-AF65-F5344CB8AC3E}">
        <p14:creationId xmlns:p14="http://schemas.microsoft.com/office/powerpoint/2010/main" val="185889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EGEE&amp;C and SCSC Cooperation</a:t>
            </a:r>
            <a:endParaRPr lang="en-US" sz="4000" dirty="0"/>
          </a:p>
        </p:txBody>
      </p:sp>
      <p:sp>
        <p:nvSpPr>
          <p:cNvPr id="3" name="Content Placeholder 2"/>
          <p:cNvSpPr>
            <a:spLocks noGrp="1"/>
          </p:cNvSpPr>
          <p:nvPr>
            <p:ph idx="1"/>
          </p:nvPr>
        </p:nvSpPr>
        <p:spPr>
          <a:xfrm>
            <a:off x="457200" y="2133600"/>
            <a:ext cx="8229600" cy="4191000"/>
          </a:xfrm>
        </p:spPr>
        <p:txBody>
          <a:bodyPr/>
          <a:lstStyle/>
          <a:p>
            <a:r>
              <a:rPr lang="en-US" dirty="0" smtClean="0">
                <a:latin typeface="+mj-lt"/>
              </a:rPr>
              <a:t>Current project: </a:t>
            </a:r>
            <a:r>
              <a:rPr lang="en-GB" b="1" dirty="0">
                <a:latin typeface="+mj-lt"/>
              </a:rPr>
              <a:t>MLA Readiness in ISO 50001 Training Workshop</a:t>
            </a:r>
            <a:r>
              <a:rPr lang="en-GB" dirty="0">
                <a:latin typeface="+mj-lt"/>
              </a:rPr>
              <a:t> </a:t>
            </a:r>
            <a:r>
              <a:rPr lang="en-GB" dirty="0" smtClean="0">
                <a:latin typeface="+mj-lt"/>
              </a:rPr>
              <a:t>, April </a:t>
            </a:r>
            <a:r>
              <a:rPr lang="en-GB" dirty="0" smtClean="0">
                <a:latin typeface="+mj-lt"/>
              </a:rPr>
              <a:t>6-9, 2015 </a:t>
            </a:r>
            <a:r>
              <a:rPr lang="en-GB" dirty="0" smtClean="0">
                <a:latin typeface="+mj-lt"/>
              </a:rPr>
              <a:t>in Thailand</a:t>
            </a:r>
          </a:p>
          <a:p>
            <a:r>
              <a:rPr lang="en-GB" dirty="0" smtClean="0">
                <a:latin typeface="+mj-lt"/>
              </a:rPr>
              <a:t>Builds on previous U.S. –led project on ISO 50001 from 2011</a:t>
            </a:r>
            <a:endParaRPr lang="en-US" dirty="0">
              <a:latin typeface="+mj-lt"/>
            </a:endParaRPr>
          </a:p>
        </p:txBody>
      </p:sp>
    </p:spTree>
    <p:extLst>
      <p:ext uri="{BB962C8B-B14F-4D97-AF65-F5344CB8AC3E}">
        <p14:creationId xmlns:p14="http://schemas.microsoft.com/office/powerpoint/2010/main" val="33051022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3639" y="304800"/>
            <a:ext cx="8229600" cy="1143000"/>
          </a:xfrm>
        </p:spPr>
        <p:txBody>
          <a:bodyPr/>
          <a:lstStyle/>
          <a:p>
            <a:pPr algn="ctr" eaLnBrk="1" hangingPunct="1">
              <a:lnSpc>
                <a:spcPct val="80000"/>
              </a:lnSpc>
            </a:pPr>
            <a:r>
              <a:rPr lang="en-US" sz="3200" dirty="0" smtClean="0"/>
              <a:t/>
            </a:r>
            <a:br>
              <a:rPr lang="en-US" sz="3200" dirty="0" smtClean="0"/>
            </a:br>
            <a:endParaRPr lang="en-US" sz="3200" dirty="0" smtClean="0"/>
          </a:p>
        </p:txBody>
      </p:sp>
      <p:sp>
        <p:nvSpPr>
          <p:cNvPr id="4099" name="Rectangle 3"/>
          <p:cNvSpPr>
            <a:spLocks noGrp="1" noChangeArrowheads="1"/>
          </p:cNvSpPr>
          <p:nvPr>
            <p:ph idx="1"/>
          </p:nvPr>
        </p:nvSpPr>
        <p:spPr>
          <a:xfrm>
            <a:off x="457200" y="2362202"/>
            <a:ext cx="8229600" cy="4413160"/>
          </a:xfrm>
        </p:spPr>
        <p:txBody>
          <a:bodyPr lIns="0" rIns="0">
            <a:normAutofit fontScale="47500" lnSpcReduction="20000"/>
          </a:bodyPr>
          <a:lstStyle/>
          <a:p>
            <a:pPr>
              <a:buFontTx/>
              <a:buNone/>
            </a:pPr>
            <a:r>
              <a:rPr lang="en-US" sz="4200" dirty="0" smtClean="0">
                <a:latin typeface="+mj-lt"/>
                <a:ea typeface="Tahoma" panose="020B0604030504040204" pitchFamily="34" charset="0"/>
                <a:cs typeface="Tahoma" panose="020B0604030504040204" pitchFamily="34" charset="0"/>
              </a:rPr>
              <a:t>Objectives: </a:t>
            </a:r>
          </a:p>
          <a:p>
            <a:pPr lvl="1"/>
            <a:r>
              <a:rPr lang="en-US" sz="3800" dirty="0" smtClean="0">
                <a:latin typeface="+mj-lt"/>
                <a:ea typeface="Tahoma" panose="020B0604030504040204" pitchFamily="34" charset="0"/>
                <a:cs typeface="Tahoma" panose="020B0604030504040204" pitchFamily="34" charset="0"/>
              </a:rPr>
              <a:t>Prevent </a:t>
            </a:r>
            <a:r>
              <a:rPr lang="en-US" sz="3800" dirty="0">
                <a:latin typeface="+mj-lt"/>
                <a:ea typeface="Tahoma" panose="020B0604030504040204" pitchFamily="34" charset="0"/>
                <a:cs typeface="Tahoma" panose="020B0604030504040204" pitchFamily="34" charset="0"/>
              </a:rPr>
              <a:t>unnecessary market access barriers for ICT products, increase the availability and use of innovative, energy efficient products in markets worldwide and assist APEC economies with national energy policy objectives.  </a:t>
            </a:r>
          </a:p>
          <a:p>
            <a:pPr lvl="1"/>
            <a:endParaRPr lang="en-US" sz="3400" dirty="0">
              <a:latin typeface="+mj-lt"/>
              <a:ea typeface="Tahoma" panose="020B0604030504040204" pitchFamily="34" charset="0"/>
              <a:cs typeface="Tahoma" panose="020B0604030504040204" pitchFamily="34" charset="0"/>
            </a:endParaRPr>
          </a:p>
          <a:p>
            <a:pPr lvl="1"/>
            <a:r>
              <a:rPr lang="en-US" sz="3800" dirty="0">
                <a:latin typeface="+mj-lt"/>
                <a:ea typeface="Tahoma" panose="020B0604030504040204" pitchFamily="34" charset="0"/>
                <a:cs typeface="Tahoma" panose="020B0604030504040204" pitchFamily="34" charset="0"/>
              </a:rPr>
              <a:t>A</a:t>
            </a:r>
            <a:r>
              <a:rPr lang="en-US" sz="3800" dirty="0" smtClean="0">
                <a:latin typeface="+mj-lt"/>
                <a:ea typeface="Tahoma" panose="020B0604030504040204" pitchFamily="34" charset="0"/>
                <a:cs typeface="Tahoma" panose="020B0604030504040204" pitchFamily="34" charset="0"/>
              </a:rPr>
              <a:t>dvance </a:t>
            </a:r>
            <a:r>
              <a:rPr lang="en-US" sz="3800" dirty="0">
                <a:latin typeface="+mj-lt"/>
                <a:ea typeface="Tahoma" panose="020B0604030504040204" pitchFamily="34" charset="0"/>
                <a:cs typeface="Tahoma" panose="020B0604030504040204" pitchFamily="34" charset="0"/>
              </a:rPr>
              <a:t>the ongoing public-private dialogue among APEC economies regarding ways to align ICT product energy efficiency requirements through the development and use of global standards </a:t>
            </a:r>
            <a:r>
              <a:rPr lang="en-US" sz="3800" dirty="0" smtClean="0">
                <a:latin typeface="+mj-lt"/>
                <a:ea typeface="Tahoma" panose="020B0604030504040204" pitchFamily="34" charset="0"/>
                <a:cs typeface="Tahoma" panose="020B0604030504040204" pitchFamily="34" charset="0"/>
              </a:rPr>
              <a:t>and </a:t>
            </a:r>
            <a:r>
              <a:rPr lang="en-US" sz="3800" dirty="0">
                <a:latin typeface="+mj-lt"/>
                <a:ea typeface="Tahoma" panose="020B0604030504040204" pitchFamily="34" charset="0"/>
                <a:cs typeface="Tahoma" panose="020B0604030504040204" pitchFamily="34" charset="0"/>
              </a:rPr>
              <a:t>trade-friendly conformity assessment procedures.  </a:t>
            </a:r>
          </a:p>
          <a:p>
            <a:pPr lvl="1"/>
            <a:endParaRPr lang="en-US" sz="2900" dirty="0">
              <a:latin typeface="+mj-lt"/>
              <a:ea typeface="Tahoma" panose="020B0604030504040204" pitchFamily="34" charset="0"/>
              <a:cs typeface="Tahoma" panose="020B0604030504040204" pitchFamily="34" charset="0"/>
            </a:endParaRPr>
          </a:p>
          <a:p>
            <a:pPr lvl="1"/>
            <a:r>
              <a:rPr lang="en-US" sz="3800" dirty="0">
                <a:latin typeface="+mj-lt"/>
                <a:ea typeface="Tahoma" panose="020B0604030504040204" pitchFamily="34" charset="0"/>
                <a:cs typeface="Tahoma" panose="020B0604030504040204" pitchFamily="34" charset="0"/>
              </a:rPr>
              <a:t> To implement specific strategies to accomplish this alignment</a:t>
            </a:r>
          </a:p>
          <a:p>
            <a:pPr lvl="2"/>
            <a:r>
              <a:rPr lang="en-US" sz="3400" dirty="0">
                <a:latin typeface="+mj-lt"/>
                <a:ea typeface="Tahoma" panose="020B0604030504040204" pitchFamily="34" charset="0"/>
                <a:cs typeface="Tahoma" panose="020B0604030504040204" pitchFamily="34" charset="0"/>
              </a:rPr>
              <a:t>Identify priority products and areas (ex. computers, servers, imaging equipment, low power modes with network connectivity) </a:t>
            </a:r>
          </a:p>
          <a:p>
            <a:pPr lvl="2"/>
            <a:r>
              <a:rPr lang="en-US" sz="3400" dirty="0">
                <a:latin typeface="+mj-lt"/>
                <a:ea typeface="Tahoma" panose="020B0604030504040204" pitchFamily="34" charset="0"/>
                <a:cs typeface="Tahoma" panose="020B0604030504040204" pitchFamily="34" charset="0"/>
              </a:rPr>
              <a:t>Examine testing methods </a:t>
            </a:r>
          </a:p>
          <a:p>
            <a:pPr lvl="2"/>
            <a:r>
              <a:rPr lang="en-US" sz="3400" dirty="0">
                <a:latin typeface="+mj-lt"/>
                <a:ea typeface="Tahoma" panose="020B0604030504040204" pitchFamily="34" charset="0"/>
                <a:cs typeface="Tahoma" panose="020B0604030504040204" pitchFamily="34" charset="0"/>
              </a:rPr>
              <a:t>Propose solutions to any identified barriers and potential capacity building requirements for developing economies. </a:t>
            </a:r>
          </a:p>
        </p:txBody>
      </p:sp>
      <p:sp>
        <p:nvSpPr>
          <p:cNvPr id="5" name="Rectangle 4"/>
          <p:cNvSpPr/>
          <p:nvPr/>
        </p:nvSpPr>
        <p:spPr>
          <a:xfrm>
            <a:off x="145281" y="228600"/>
            <a:ext cx="8846321" cy="198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smtClean="0">
              <a:solidFill>
                <a:prstClr val="white"/>
              </a:solidFill>
              <a:latin typeface="Calibri"/>
            </a:endParaRPr>
          </a:p>
          <a:p>
            <a:pPr algn="ctr"/>
            <a:r>
              <a:rPr lang="en-US" sz="2800" b="1" dirty="0" smtClean="0">
                <a:solidFill>
                  <a:prstClr val="white"/>
                </a:solidFill>
                <a:latin typeface="Calibri"/>
              </a:rPr>
              <a:t>Project:  </a:t>
            </a:r>
          </a:p>
          <a:p>
            <a:pPr algn="ctr"/>
            <a:r>
              <a:rPr lang="en-US" sz="2800" b="1" dirty="0">
                <a:solidFill>
                  <a:prstClr val="white"/>
                </a:solidFill>
                <a:latin typeface="Calibri"/>
                <a:cs typeface="Arial" charset="0"/>
              </a:rPr>
              <a:t> </a:t>
            </a:r>
            <a:r>
              <a:rPr lang="en-US" sz="2800" b="1" dirty="0" smtClean="0">
                <a:solidFill>
                  <a:prstClr val="white"/>
                </a:solidFill>
                <a:latin typeface="Calibri"/>
                <a:cs typeface="Arial" charset="0"/>
              </a:rPr>
              <a:t>Aligning </a:t>
            </a:r>
            <a:r>
              <a:rPr lang="en-US" sz="2800" b="1" dirty="0">
                <a:solidFill>
                  <a:prstClr val="white"/>
                </a:solidFill>
                <a:latin typeface="Calibri"/>
                <a:cs typeface="Arial" charset="0"/>
              </a:rPr>
              <a:t>Energy Efficiency for ICT Products – Implementing a Strategic </a:t>
            </a:r>
            <a:r>
              <a:rPr lang="en-US" sz="2800" b="1" dirty="0" smtClean="0">
                <a:solidFill>
                  <a:prstClr val="white"/>
                </a:solidFill>
                <a:latin typeface="Calibri"/>
                <a:cs typeface="Arial" charset="0"/>
              </a:rPr>
              <a:t>Approach (CTI 27 2013)</a:t>
            </a:r>
            <a:endParaRPr lang="en-US" sz="2800" b="1" dirty="0">
              <a:solidFill>
                <a:prstClr val="white"/>
              </a:solidFill>
              <a:latin typeface="Calibri"/>
              <a:cs typeface="Arial" charset="0"/>
            </a:endParaRPr>
          </a:p>
          <a:p>
            <a:pPr algn="ctr"/>
            <a:r>
              <a:rPr lang="en-US" sz="2000" b="1" dirty="0" smtClean="0">
                <a:solidFill>
                  <a:prstClr val="white"/>
                </a:solidFill>
              </a:rPr>
              <a:t> </a:t>
            </a:r>
          </a:p>
        </p:txBody>
      </p:sp>
    </p:spTree>
    <p:extLst>
      <p:ext uri="{BB962C8B-B14F-4D97-AF65-F5344CB8AC3E}">
        <p14:creationId xmlns:p14="http://schemas.microsoft.com/office/powerpoint/2010/main" val="21583493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974</TotalTime>
  <Words>1760</Words>
  <Application>Microsoft Office PowerPoint</Application>
  <PresentationFormat>On-screen Show (4:3)</PresentationFormat>
  <Paragraphs>968</Paragraphs>
  <Slides>13</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Constantia</vt:lpstr>
      <vt:lpstr>Tahoma</vt:lpstr>
      <vt:lpstr>Wingdings</vt:lpstr>
      <vt:lpstr>Wingdings 2</vt:lpstr>
      <vt:lpstr>Flow</vt:lpstr>
      <vt:lpstr>    </vt:lpstr>
      <vt:lpstr> </vt:lpstr>
      <vt:lpstr> Workshops Completed</vt:lpstr>
      <vt:lpstr>PowerPoint Presentation</vt:lpstr>
      <vt:lpstr>Start-Up Guide Building Information Modeling</vt:lpstr>
      <vt:lpstr>2015 Deliverables</vt:lpstr>
      <vt:lpstr>2015 Deliverables</vt:lpstr>
      <vt:lpstr>EGEE&amp;C and SCSC Cooperation</vt:lpstr>
      <vt:lpstr> </vt:lpstr>
      <vt:lpstr> Work Completed</vt:lpstr>
      <vt:lpstr> August Workshop and Forum Outcomes</vt:lpstr>
      <vt:lpstr> October Workshop Outcomes</vt:lpstr>
      <vt:lpstr>2015 Deliverables</vt:lpstr>
    </vt:vector>
  </TitlesOfParts>
  <Company>Department of Commerce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Joanne Littlefair</dc:creator>
  <cp:lastModifiedBy>Bloyd, Cary</cp:lastModifiedBy>
  <cp:revision>179</cp:revision>
  <dcterms:created xsi:type="dcterms:W3CDTF">2013-02-19T19:48:18Z</dcterms:created>
  <dcterms:modified xsi:type="dcterms:W3CDTF">2015-03-23T13:39:06Z</dcterms:modified>
</cp:coreProperties>
</file>