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2" r:id="rId2"/>
    <p:sldId id="340" r:id="rId3"/>
    <p:sldId id="355" r:id="rId4"/>
    <p:sldId id="313" r:id="rId5"/>
    <p:sldId id="350" r:id="rId6"/>
    <p:sldId id="351" r:id="rId7"/>
    <p:sldId id="361" r:id="rId8"/>
    <p:sldId id="357" r:id="rId9"/>
    <p:sldId id="356" r:id="rId10"/>
    <p:sldId id="358" r:id="rId11"/>
    <p:sldId id="359" r:id="rId12"/>
    <p:sldId id="360" r:id="rId13"/>
    <p:sldId id="346" r:id="rId14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thea Harris" initials="" lastIdx="4" clrIdx="0"/>
  <p:cmAuthor id="1" name="Jenny Wilkinso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A4F"/>
    <a:srgbClr val="F0F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1167" autoAdjust="0"/>
  </p:normalViewPr>
  <p:slideViewPr>
    <p:cSldViewPr snapToGrid="0" snapToObjects="1">
      <p:cViewPr>
        <p:scale>
          <a:sx n="80" d="100"/>
          <a:sy n="80" d="100"/>
        </p:scale>
        <p:origin x="-5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557F2-FA2A-4D77-9C7F-2A4BCBA8B32B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1EF47B8-8A29-418C-8934-8A525F58E039}">
      <dgm:prSet phldrT="[Text]"/>
      <dgm:spPr/>
      <dgm:t>
        <a:bodyPr/>
        <a:lstStyle/>
        <a:p>
          <a:r>
            <a:rPr lang="en-AU" dirty="0" smtClean="0"/>
            <a:t>2008-09 2011-12</a:t>
          </a:r>
          <a:endParaRPr lang="en-AU" dirty="0"/>
        </a:p>
      </dgm:t>
    </dgm:pt>
    <dgm:pt modelId="{C5A0DBCD-B2BC-4E99-A689-13E5A5A96F9A}" type="parTrans" cxnId="{ADA9DA7A-2E91-4D9C-8686-36D1340CED9D}">
      <dgm:prSet/>
      <dgm:spPr/>
      <dgm:t>
        <a:bodyPr/>
        <a:lstStyle/>
        <a:p>
          <a:endParaRPr lang="en-AU"/>
        </a:p>
      </dgm:t>
    </dgm:pt>
    <dgm:pt modelId="{1DF5A5EF-0F5C-473C-A55A-044E7DD54FAD}" type="sibTrans" cxnId="{ADA9DA7A-2E91-4D9C-8686-36D1340CED9D}">
      <dgm:prSet/>
      <dgm:spPr/>
      <dgm:t>
        <a:bodyPr/>
        <a:lstStyle/>
        <a:p>
          <a:endParaRPr lang="en-AU"/>
        </a:p>
      </dgm:t>
    </dgm:pt>
    <dgm:pt modelId="{0C4D8A8B-5F72-4D5E-AC9C-6835EE237272}">
      <dgm:prSet phldrT="[Text]"/>
      <dgm:spPr/>
      <dgm:t>
        <a:bodyPr/>
        <a:lstStyle/>
        <a:p>
          <a:r>
            <a:rPr lang="en-AU" dirty="0" smtClean="0"/>
            <a:t>Reporting and regulatory frameworks</a:t>
          </a:r>
          <a:endParaRPr lang="en-AU" dirty="0"/>
        </a:p>
      </dgm:t>
    </dgm:pt>
    <dgm:pt modelId="{8AB900B7-6F99-4B62-8A29-043C3C7C9734}" type="parTrans" cxnId="{342E4009-0D14-4CB8-ACBA-17BA1343D263}">
      <dgm:prSet/>
      <dgm:spPr/>
      <dgm:t>
        <a:bodyPr/>
        <a:lstStyle/>
        <a:p>
          <a:endParaRPr lang="en-AU"/>
        </a:p>
      </dgm:t>
    </dgm:pt>
    <dgm:pt modelId="{E6B7DE90-45B2-42FA-B4A0-84B5C6CE42D4}" type="sibTrans" cxnId="{342E4009-0D14-4CB8-ACBA-17BA1343D263}">
      <dgm:prSet/>
      <dgm:spPr/>
      <dgm:t>
        <a:bodyPr/>
        <a:lstStyle/>
        <a:p>
          <a:endParaRPr lang="en-AU"/>
        </a:p>
      </dgm:t>
    </dgm:pt>
    <dgm:pt modelId="{DEF9FA48-9DB2-4346-8B25-F30AD481290B}">
      <dgm:prSet phldrT="[Text]"/>
      <dgm:spPr/>
      <dgm:t>
        <a:bodyPr/>
        <a:lstStyle/>
        <a:p>
          <a:r>
            <a:rPr lang="en-AU" dirty="0" smtClean="0"/>
            <a:t>National Greenhouse and Energy Reporting System</a:t>
          </a:r>
        </a:p>
        <a:p>
          <a:r>
            <a:rPr lang="en-AU" dirty="0" smtClean="0"/>
            <a:t>Australian National Registry of Emissions Units</a:t>
          </a:r>
          <a:endParaRPr lang="en-AU" dirty="0"/>
        </a:p>
      </dgm:t>
    </dgm:pt>
    <dgm:pt modelId="{779F597D-5FA4-4DBE-9BFE-4CB033118F58}" type="parTrans" cxnId="{743207CA-3D79-4DC4-8EA4-4425E478D134}">
      <dgm:prSet/>
      <dgm:spPr/>
      <dgm:t>
        <a:bodyPr/>
        <a:lstStyle/>
        <a:p>
          <a:endParaRPr lang="en-AU"/>
        </a:p>
      </dgm:t>
    </dgm:pt>
    <dgm:pt modelId="{0ED043DD-C55E-40E7-94AF-8FB9790DDCC2}" type="sibTrans" cxnId="{743207CA-3D79-4DC4-8EA4-4425E478D134}">
      <dgm:prSet/>
      <dgm:spPr/>
      <dgm:t>
        <a:bodyPr/>
        <a:lstStyle/>
        <a:p>
          <a:endParaRPr lang="en-AU"/>
        </a:p>
      </dgm:t>
    </dgm:pt>
    <dgm:pt modelId="{5F9686AB-CAE9-49AF-85C8-71F3797B4126}">
      <dgm:prSet phldrT="[Text]"/>
      <dgm:spPr>
        <a:solidFill>
          <a:schemeClr val="accent2"/>
        </a:solidFill>
      </dgm:spPr>
      <dgm:t>
        <a:bodyPr/>
        <a:lstStyle/>
        <a:p>
          <a:r>
            <a:rPr lang="en-AU" dirty="0" smtClean="0"/>
            <a:t>2012-13 2014-15</a:t>
          </a:r>
          <a:endParaRPr lang="en-AU" dirty="0"/>
        </a:p>
      </dgm:t>
    </dgm:pt>
    <dgm:pt modelId="{8C681EE6-48F0-44F8-9379-B3A78331D937}" type="parTrans" cxnId="{B32948B5-2BE2-4C39-9057-C1BFBAFDA02B}">
      <dgm:prSet/>
      <dgm:spPr/>
      <dgm:t>
        <a:bodyPr/>
        <a:lstStyle/>
        <a:p>
          <a:endParaRPr lang="en-AU"/>
        </a:p>
      </dgm:t>
    </dgm:pt>
    <dgm:pt modelId="{48632D52-E200-4BC4-8D90-2C09D95331BB}" type="sibTrans" cxnId="{B32948B5-2BE2-4C39-9057-C1BFBAFDA02B}">
      <dgm:prSet/>
      <dgm:spPr/>
      <dgm:t>
        <a:bodyPr/>
        <a:lstStyle/>
        <a:p>
          <a:endParaRPr lang="en-AU"/>
        </a:p>
      </dgm:t>
    </dgm:pt>
    <dgm:pt modelId="{8EF61752-A792-4658-982D-24635DABDED6}">
      <dgm:prSet phldrT="[Text]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dirty="0" smtClean="0"/>
            <a:t>Fixed price period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dirty="0"/>
        </a:p>
      </dgm:t>
    </dgm:pt>
    <dgm:pt modelId="{1C385E7F-6CBA-428F-9258-87AC56777A23}" type="parTrans" cxnId="{05F47BCC-84DA-4A84-9C1B-42FB37C513CE}">
      <dgm:prSet/>
      <dgm:spPr/>
      <dgm:t>
        <a:bodyPr/>
        <a:lstStyle/>
        <a:p>
          <a:endParaRPr lang="en-AU"/>
        </a:p>
      </dgm:t>
    </dgm:pt>
    <dgm:pt modelId="{215AD9B3-5607-4122-A4F7-389095715958}" type="sibTrans" cxnId="{05F47BCC-84DA-4A84-9C1B-42FB37C513CE}">
      <dgm:prSet/>
      <dgm:spPr/>
      <dgm:t>
        <a:bodyPr/>
        <a:lstStyle/>
        <a:p>
          <a:endParaRPr lang="en-AU"/>
        </a:p>
      </dgm:t>
    </dgm:pt>
    <dgm:pt modelId="{FAD88342-7129-41C8-9C66-D24DC31E8254}">
      <dgm:prSet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r>
            <a:rPr lang="en-AU" dirty="0" smtClean="0"/>
            <a:t>The Government sets the price to support the transition to carbon pricing</a:t>
          </a:r>
          <a:endParaRPr lang="en-AU" dirty="0"/>
        </a:p>
      </dgm:t>
    </dgm:pt>
    <dgm:pt modelId="{EB34D789-F784-4B20-8662-D026506D0E02}" type="parTrans" cxnId="{D4252BA4-0824-4DD5-8E45-110A51D5D4AD}">
      <dgm:prSet/>
      <dgm:spPr/>
      <dgm:t>
        <a:bodyPr/>
        <a:lstStyle/>
        <a:p>
          <a:endParaRPr lang="en-AU"/>
        </a:p>
      </dgm:t>
    </dgm:pt>
    <dgm:pt modelId="{052AADB2-25F0-4963-8CE6-5C5F08B2C7C8}" type="sibTrans" cxnId="{D4252BA4-0824-4DD5-8E45-110A51D5D4AD}">
      <dgm:prSet/>
      <dgm:spPr/>
      <dgm:t>
        <a:bodyPr/>
        <a:lstStyle/>
        <a:p>
          <a:endParaRPr lang="en-AU"/>
        </a:p>
      </dgm:t>
    </dgm:pt>
    <dgm:pt modelId="{7DB36D17-7677-4E24-BA12-0DD586E6D71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 smtClean="0"/>
            <a:t>2015-16 2017-18</a:t>
          </a:r>
          <a:endParaRPr lang="en-AU" dirty="0"/>
        </a:p>
      </dgm:t>
    </dgm:pt>
    <dgm:pt modelId="{E16B9E4E-9201-4586-B31A-5608C515A2BC}" type="parTrans" cxnId="{7C461829-6D0F-454E-9C31-BBEF84A15620}">
      <dgm:prSet/>
      <dgm:spPr/>
      <dgm:t>
        <a:bodyPr/>
        <a:lstStyle/>
        <a:p>
          <a:endParaRPr lang="en-AU"/>
        </a:p>
      </dgm:t>
    </dgm:pt>
    <dgm:pt modelId="{2B4A3762-8CF0-4844-8C2D-78FB7D3575B2}" type="sibTrans" cxnId="{7C461829-6D0F-454E-9C31-BBEF84A15620}">
      <dgm:prSet/>
      <dgm:spPr/>
      <dgm:t>
        <a:bodyPr/>
        <a:lstStyle/>
        <a:p>
          <a:endParaRPr lang="en-AU"/>
        </a:p>
      </dgm:t>
    </dgm:pt>
    <dgm:pt modelId="{09D9B345-73E1-4DC1-90E4-DF8D7634A6C7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dirty="0" smtClean="0"/>
            <a:t>Flexible price period with price controls</a:t>
          </a:r>
          <a:endParaRPr lang="en-AU" dirty="0"/>
        </a:p>
      </dgm:t>
    </dgm:pt>
    <dgm:pt modelId="{9FFB53BA-1FB1-4ED7-A0A4-C6E9C2834DC4}" type="parTrans" cxnId="{F1733738-D497-49AD-862F-D929E6F83BE2}">
      <dgm:prSet/>
      <dgm:spPr/>
      <dgm:t>
        <a:bodyPr/>
        <a:lstStyle/>
        <a:p>
          <a:endParaRPr lang="en-AU"/>
        </a:p>
      </dgm:t>
    </dgm:pt>
    <dgm:pt modelId="{5C5ED909-EF0A-458D-BAFF-2B659AAA6713}" type="sibTrans" cxnId="{F1733738-D497-49AD-862F-D929E6F83BE2}">
      <dgm:prSet/>
      <dgm:spPr/>
      <dgm:t>
        <a:bodyPr/>
        <a:lstStyle/>
        <a:p>
          <a:endParaRPr lang="en-AU"/>
        </a:p>
      </dgm:t>
    </dgm:pt>
    <dgm:pt modelId="{32E58C61-F2F6-4238-88CE-9579796061E3}">
      <dgm:prSet phldrT="[Text]"/>
      <dgm:spPr>
        <a:solidFill>
          <a:schemeClr val="accent4"/>
        </a:solidFill>
      </dgm:spPr>
      <dgm:t>
        <a:bodyPr/>
        <a:lstStyle/>
        <a:p>
          <a:r>
            <a:rPr lang="en-AU" dirty="0" smtClean="0"/>
            <a:t>2018-19</a:t>
          </a:r>
          <a:br>
            <a:rPr lang="en-AU" dirty="0" smtClean="0"/>
          </a:br>
          <a:r>
            <a:rPr lang="en-US" dirty="0" smtClean="0"/>
            <a:t>onwards</a:t>
          </a:r>
          <a:endParaRPr lang="en-AU" dirty="0"/>
        </a:p>
      </dgm:t>
    </dgm:pt>
    <dgm:pt modelId="{2FA04670-70F1-4E0C-9804-FB36977F8125}" type="parTrans" cxnId="{BEFC7334-981B-48EF-AD92-602E980346A1}">
      <dgm:prSet/>
      <dgm:spPr/>
      <dgm:t>
        <a:bodyPr/>
        <a:lstStyle/>
        <a:p>
          <a:endParaRPr lang="en-AU"/>
        </a:p>
      </dgm:t>
    </dgm:pt>
    <dgm:pt modelId="{0F80AE47-1D00-441A-9411-C1E56ABDD303}" type="sibTrans" cxnId="{BEFC7334-981B-48EF-AD92-602E980346A1}">
      <dgm:prSet/>
      <dgm:spPr/>
      <dgm:t>
        <a:bodyPr/>
        <a:lstStyle/>
        <a:p>
          <a:endParaRPr lang="en-AU"/>
        </a:p>
      </dgm:t>
    </dgm:pt>
    <dgm:pt modelId="{5D65CDB7-6DB7-406E-B089-99F54605F00E}">
      <dgm:prSet phldrT="[Text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AU" dirty="0" smtClean="0"/>
            <a:t>Fully operational emissions trading scheme</a:t>
          </a:r>
          <a:endParaRPr lang="en-AU" dirty="0"/>
        </a:p>
      </dgm:t>
    </dgm:pt>
    <dgm:pt modelId="{713B2187-4196-43DD-85B3-0D3EDF25B191}" type="parTrans" cxnId="{74214727-AF7F-44F0-9ECD-6A6F4579FCEE}">
      <dgm:prSet/>
      <dgm:spPr/>
      <dgm:t>
        <a:bodyPr/>
        <a:lstStyle/>
        <a:p>
          <a:endParaRPr lang="en-AU"/>
        </a:p>
      </dgm:t>
    </dgm:pt>
    <dgm:pt modelId="{292A920F-5F40-44C4-9CDC-70DA20CD9155}" type="sibTrans" cxnId="{74214727-AF7F-44F0-9ECD-6A6F4579FCEE}">
      <dgm:prSet/>
      <dgm:spPr/>
      <dgm:t>
        <a:bodyPr/>
        <a:lstStyle/>
        <a:p>
          <a:endParaRPr lang="en-AU"/>
        </a:p>
      </dgm:t>
    </dgm:pt>
    <dgm:pt modelId="{FE0932C8-95CB-40D0-859B-05C74237A96E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AU" dirty="0" smtClean="0"/>
            <a:t>One way linking with the EU ETS</a:t>
          </a:r>
          <a:endParaRPr lang="en-AU" dirty="0"/>
        </a:p>
      </dgm:t>
    </dgm:pt>
    <dgm:pt modelId="{DD0D3073-44BA-496C-88AD-D9DA518D9D74}" type="parTrans" cxnId="{2ED51C1A-CCB7-4993-ABD4-1A75CC13F9D3}">
      <dgm:prSet/>
      <dgm:spPr/>
      <dgm:t>
        <a:bodyPr/>
        <a:lstStyle/>
        <a:p>
          <a:endParaRPr lang="en-AU"/>
        </a:p>
      </dgm:t>
    </dgm:pt>
    <dgm:pt modelId="{577ECCD5-F38B-4603-9A26-0E06DA723778}" type="sibTrans" cxnId="{2ED51C1A-CCB7-4993-ABD4-1A75CC13F9D3}">
      <dgm:prSet/>
      <dgm:spPr/>
      <dgm:t>
        <a:bodyPr/>
        <a:lstStyle/>
        <a:p>
          <a:endParaRPr lang="en-AU"/>
        </a:p>
      </dgm:t>
    </dgm:pt>
    <dgm:pt modelId="{16329DE3-AE62-49F5-8E65-20F44B2DC197}">
      <dgm:prSet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AU" dirty="0" smtClean="0"/>
            <a:t>The market sets the price and the sources of abatement. Full linking with the EU ETS</a:t>
          </a:r>
          <a:endParaRPr lang="en-AU" dirty="0"/>
        </a:p>
      </dgm:t>
    </dgm:pt>
    <dgm:pt modelId="{A786116D-E69F-4905-8D1D-01B946B91DEB}" type="parTrans" cxnId="{215B8751-6FF4-428C-AEC8-5D780E94F04D}">
      <dgm:prSet/>
      <dgm:spPr/>
      <dgm:t>
        <a:bodyPr/>
        <a:lstStyle/>
        <a:p>
          <a:endParaRPr lang="en-AU"/>
        </a:p>
      </dgm:t>
    </dgm:pt>
    <dgm:pt modelId="{F89A0366-5AD7-489B-B0AB-C13FF40E0802}" type="sibTrans" cxnId="{215B8751-6FF4-428C-AEC8-5D780E94F04D}">
      <dgm:prSet/>
      <dgm:spPr/>
      <dgm:t>
        <a:bodyPr/>
        <a:lstStyle/>
        <a:p>
          <a:endParaRPr lang="en-AU"/>
        </a:p>
      </dgm:t>
    </dgm:pt>
    <dgm:pt modelId="{BF1860D3-99A0-49AC-B60E-9D34B48F5380}" type="pres">
      <dgm:prSet presAssocID="{DA1557F2-FA2A-4D77-9C7F-2A4BCBA8B32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371208F9-CFB3-47A6-AE45-CE0034A59322}" type="pres">
      <dgm:prSet presAssocID="{21EF47B8-8A29-418C-8934-8A525F58E039}" presName="horFlow" presStyleCnt="0"/>
      <dgm:spPr/>
      <dgm:t>
        <a:bodyPr/>
        <a:lstStyle/>
        <a:p>
          <a:endParaRPr lang="en-AU"/>
        </a:p>
      </dgm:t>
    </dgm:pt>
    <dgm:pt modelId="{1471F829-7860-45FD-80C4-81981504DDF1}" type="pres">
      <dgm:prSet presAssocID="{21EF47B8-8A29-418C-8934-8A525F58E039}" presName="bigChev" presStyleLbl="node1" presStyleIdx="0" presStyleCnt="4"/>
      <dgm:spPr/>
      <dgm:t>
        <a:bodyPr/>
        <a:lstStyle/>
        <a:p>
          <a:endParaRPr lang="en-AU"/>
        </a:p>
      </dgm:t>
    </dgm:pt>
    <dgm:pt modelId="{8573C8E8-2B0E-4297-81D5-23012EF8C71A}" type="pres">
      <dgm:prSet presAssocID="{8AB900B7-6F99-4B62-8A29-043C3C7C9734}" presName="parTrans" presStyleCnt="0"/>
      <dgm:spPr/>
      <dgm:t>
        <a:bodyPr/>
        <a:lstStyle/>
        <a:p>
          <a:endParaRPr lang="en-AU"/>
        </a:p>
      </dgm:t>
    </dgm:pt>
    <dgm:pt modelId="{322F7CDE-C758-4BB1-A6DE-2C49C9429754}" type="pres">
      <dgm:prSet presAssocID="{0C4D8A8B-5F72-4D5E-AC9C-6835EE237272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4F6699-EAE8-4892-8343-7F315A712769}" type="pres">
      <dgm:prSet presAssocID="{E6B7DE90-45B2-42FA-B4A0-84B5C6CE42D4}" presName="sibTrans" presStyleCnt="0"/>
      <dgm:spPr/>
      <dgm:t>
        <a:bodyPr/>
        <a:lstStyle/>
        <a:p>
          <a:endParaRPr lang="en-AU"/>
        </a:p>
      </dgm:t>
    </dgm:pt>
    <dgm:pt modelId="{3A7DA676-7494-4C3F-9BC7-66761E88EE9A}" type="pres">
      <dgm:prSet presAssocID="{DEF9FA48-9DB2-4346-8B25-F30AD481290B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F175B68-34B5-4048-A1BC-8C4657973E3F}" type="pres">
      <dgm:prSet presAssocID="{21EF47B8-8A29-418C-8934-8A525F58E039}" presName="vSp" presStyleCnt="0"/>
      <dgm:spPr/>
      <dgm:t>
        <a:bodyPr/>
        <a:lstStyle/>
        <a:p>
          <a:endParaRPr lang="en-AU"/>
        </a:p>
      </dgm:t>
    </dgm:pt>
    <dgm:pt modelId="{B627BD68-5F3A-49E8-9C35-E4A8641EE351}" type="pres">
      <dgm:prSet presAssocID="{5F9686AB-CAE9-49AF-85C8-71F3797B4126}" presName="horFlow" presStyleCnt="0"/>
      <dgm:spPr/>
      <dgm:t>
        <a:bodyPr/>
        <a:lstStyle/>
        <a:p>
          <a:endParaRPr lang="en-AU"/>
        </a:p>
      </dgm:t>
    </dgm:pt>
    <dgm:pt modelId="{2DBF1F0F-5374-46E0-B1D2-94007BD7B97F}" type="pres">
      <dgm:prSet presAssocID="{5F9686AB-CAE9-49AF-85C8-71F3797B4126}" presName="bigChev" presStyleLbl="node1" presStyleIdx="1" presStyleCnt="4"/>
      <dgm:spPr/>
      <dgm:t>
        <a:bodyPr/>
        <a:lstStyle/>
        <a:p>
          <a:endParaRPr lang="en-AU"/>
        </a:p>
      </dgm:t>
    </dgm:pt>
    <dgm:pt modelId="{B6CB5A8C-7DFA-4E6A-B576-9340614CE410}" type="pres">
      <dgm:prSet presAssocID="{1C385E7F-6CBA-428F-9258-87AC56777A23}" presName="parTrans" presStyleCnt="0"/>
      <dgm:spPr/>
      <dgm:t>
        <a:bodyPr/>
        <a:lstStyle/>
        <a:p>
          <a:endParaRPr lang="en-AU"/>
        </a:p>
      </dgm:t>
    </dgm:pt>
    <dgm:pt modelId="{60BC33F2-0D93-4EA1-84AE-8D2D84CFC65C}" type="pres">
      <dgm:prSet presAssocID="{8EF61752-A792-4658-982D-24635DABDED6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1CD2135-5023-4A00-83C0-0B871D0A8FB7}" type="pres">
      <dgm:prSet presAssocID="{215AD9B3-5607-4122-A4F7-389095715958}" presName="sibTrans" presStyleCnt="0"/>
      <dgm:spPr/>
      <dgm:t>
        <a:bodyPr/>
        <a:lstStyle/>
        <a:p>
          <a:endParaRPr lang="en-AU"/>
        </a:p>
      </dgm:t>
    </dgm:pt>
    <dgm:pt modelId="{FD982F6B-6440-42B7-BF13-AC4CCA49BFD7}" type="pres">
      <dgm:prSet presAssocID="{FAD88342-7129-41C8-9C66-D24DC31E8254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B57BF07-B9A9-4F07-B5FA-E7BBA19DC1AF}" type="pres">
      <dgm:prSet presAssocID="{5F9686AB-CAE9-49AF-85C8-71F3797B4126}" presName="vSp" presStyleCnt="0"/>
      <dgm:spPr/>
      <dgm:t>
        <a:bodyPr/>
        <a:lstStyle/>
        <a:p>
          <a:endParaRPr lang="en-AU"/>
        </a:p>
      </dgm:t>
    </dgm:pt>
    <dgm:pt modelId="{116B0D6A-499C-49F7-B825-8D29D8137F64}" type="pres">
      <dgm:prSet presAssocID="{7DB36D17-7677-4E24-BA12-0DD586E6D717}" presName="horFlow" presStyleCnt="0"/>
      <dgm:spPr/>
      <dgm:t>
        <a:bodyPr/>
        <a:lstStyle/>
        <a:p>
          <a:endParaRPr lang="en-AU"/>
        </a:p>
      </dgm:t>
    </dgm:pt>
    <dgm:pt modelId="{50E049E4-9336-40FF-AA2A-784B8E28CC2F}" type="pres">
      <dgm:prSet presAssocID="{7DB36D17-7677-4E24-BA12-0DD586E6D717}" presName="bigChev" presStyleLbl="node1" presStyleIdx="2" presStyleCnt="4"/>
      <dgm:spPr/>
      <dgm:t>
        <a:bodyPr/>
        <a:lstStyle/>
        <a:p>
          <a:endParaRPr lang="en-AU"/>
        </a:p>
      </dgm:t>
    </dgm:pt>
    <dgm:pt modelId="{A39E192C-2DB7-4090-9367-928160D150E1}" type="pres">
      <dgm:prSet presAssocID="{9FFB53BA-1FB1-4ED7-A0A4-C6E9C2834DC4}" presName="parTrans" presStyleCnt="0"/>
      <dgm:spPr/>
      <dgm:t>
        <a:bodyPr/>
        <a:lstStyle/>
        <a:p>
          <a:endParaRPr lang="en-AU"/>
        </a:p>
      </dgm:t>
    </dgm:pt>
    <dgm:pt modelId="{1A7B0C5F-CF02-49D7-B46A-2544E884851A}" type="pres">
      <dgm:prSet presAssocID="{09D9B345-73E1-4DC1-90E4-DF8D7634A6C7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A04744-AF24-40B7-9087-2C99C91FAE9D}" type="pres">
      <dgm:prSet presAssocID="{5C5ED909-EF0A-458D-BAFF-2B659AAA6713}" presName="sibTrans" presStyleCnt="0"/>
      <dgm:spPr/>
      <dgm:t>
        <a:bodyPr/>
        <a:lstStyle/>
        <a:p>
          <a:endParaRPr lang="en-AU"/>
        </a:p>
      </dgm:t>
    </dgm:pt>
    <dgm:pt modelId="{0FC015C7-D6B0-43D4-B9A0-FF615AED1155}" type="pres">
      <dgm:prSet presAssocID="{FE0932C8-95CB-40D0-859B-05C74237A96E}" presName="node" presStyleLbl="alignAccFollowNode1" presStyleIdx="5" presStyleCnt="8" custLinFactNeighborX="-537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D745889-AD3A-466E-BD1E-FFA3C0318B8D}" type="pres">
      <dgm:prSet presAssocID="{7DB36D17-7677-4E24-BA12-0DD586E6D717}" presName="vSp" presStyleCnt="0"/>
      <dgm:spPr/>
      <dgm:t>
        <a:bodyPr/>
        <a:lstStyle/>
        <a:p>
          <a:endParaRPr lang="en-AU"/>
        </a:p>
      </dgm:t>
    </dgm:pt>
    <dgm:pt modelId="{CCC22888-FF6F-4531-9255-31D8E0AD7721}" type="pres">
      <dgm:prSet presAssocID="{32E58C61-F2F6-4238-88CE-9579796061E3}" presName="horFlow" presStyleCnt="0"/>
      <dgm:spPr/>
      <dgm:t>
        <a:bodyPr/>
        <a:lstStyle/>
        <a:p>
          <a:endParaRPr lang="en-AU"/>
        </a:p>
      </dgm:t>
    </dgm:pt>
    <dgm:pt modelId="{6638E936-8B0F-4EB3-A5FA-6D6B5017C754}" type="pres">
      <dgm:prSet presAssocID="{32E58C61-F2F6-4238-88CE-9579796061E3}" presName="bigChev" presStyleLbl="node1" presStyleIdx="3" presStyleCnt="4"/>
      <dgm:spPr/>
      <dgm:t>
        <a:bodyPr/>
        <a:lstStyle/>
        <a:p>
          <a:endParaRPr lang="en-AU"/>
        </a:p>
      </dgm:t>
    </dgm:pt>
    <dgm:pt modelId="{869F4607-D64A-4829-BF70-0EECD878B629}" type="pres">
      <dgm:prSet presAssocID="{713B2187-4196-43DD-85B3-0D3EDF25B191}" presName="parTrans" presStyleCnt="0"/>
      <dgm:spPr/>
      <dgm:t>
        <a:bodyPr/>
        <a:lstStyle/>
        <a:p>
          <a:endParaRPr lang="en-AU"/>
        </a:p>
      </dgm:t>
    </dgm:pt>
    <dgm:pt modelId="{ED11E36A-27B9-4769-AE78-9FE5BAC9781D}" type="pres">
      <dgm:prSet presAssocID="{5D65CDB7-6DB7-406E-B089-99F54605F00E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EB0E94C-3621-4443-9D65-F3B40CADF0E8}" type="pres">
      <dgm:prSet presAssocID="{292A920F-5F40-44C4-9CDC-70DA20CD9155}" presName="sibTrans" presStyleCnt="0"/>
      <dgm:spPr/>
      <dgm:t>
        <a:bodyPr/>
        <a:lstStyle/>
        <a:p>
          <a:endParaRPr lang="en-AU"/>
        </a:p>
      </dgm:t>
    </dgm:pt>
    <dgm:pt modelId="{9EF4EA8A-7B17-4ECD-B315-B4E8616AB997}" type="pres">
      <dgm:prSet presAssocID="{16329DE3-AE62-49F5-8E65-20F44B2DC197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2A6E5E0-B87E-4B0C-8593-0C7AF2C42BC2}" type="presOf" srcId="{16329DE3-AE62-49F5-8E65-20F44B2DC197}" destId="{9EF4EA8A-7B17-4ECD-B315-B4E8616AB997}" srcOrd="0" destOrd="0" presId="urn:microsoft.com/office/officeart/2005/8/layout/lProcess3"/>
    <dgm:cxn modelId="{BEFC7334-981B-48EF-AD92-602E980346A1}" srcId="{DA1557F2-FA2A-4D77-9C7F-2A4BCBA8B32B}" destId="{32E58C61-F2F6-4238-88CE-9579796061E3}" srcOrd="3" destOrd="0" parTransId="{2FA04670-70F1-4E0C-9804-FB36977F8125}" sibTransId="{0F80AE47-1D00-441A-9411-C1E56ABDD303}"/>
    <dgm:cxn modelId="{ADDBBC42-F681-47EC-AC50-FB1DF24E1BDB}" type="presOf" srcId="{5D65CDB7-6DB7-406E-B089-99F54605F00E}" destId="{ED11E36A-27B9-4769-AE78-9FE5BAC9781D}" srcOrd="0" destOrd="0" presId="urn:microsoft.com/office/officeart/2005/8/layout/lProcess3"/>
    <dgm:cxn modelId="{F1733738-D497-49AD-862F-D929E6F83BE2}" srcId="{7DB36D17-7677-4E24-BA12-0DD586E6D717}" destId="{09D9B345-73E1-4DC1-90E4-DF8D7634A6C7}" srcOrd="0" destOrd="0" parTransId="{9FFB53BA-1FB1-4ED7-A0A4-C6E9C2834DC4}" sibTransId="{5C5ED909-EF0A-458D-BAFF-2B659AAA6713}"/>
    <dgm:cxn modelId="{74214727-AF7F-44F0-9ECD-6A6F4579FCEE}" srcId="{32E58C61-F2F6-4238-88CE-9579796061E3}" destId="{5D65CDB7-6DB7-406E-B089-99F54605F00E}" srcOrd="0" destOrd="0" parTransId="{713B2187-4196-43DD-85B3-0D3EDF25B191}" sibTransId="{292A920F-5F40-44C4-9CDC-70DA20CD9155}"/>
    <dgm:cxn modelId="{2ED51C1A-CCB7-4993-ABD4-1A75CC13F9D3}" srcId="{7DB36D17-7677-4E24-BA12-0DD586E6D717}" destId="{FE0932C8-95CB-40D0-859B-05C74237A96E}" srcOrd="1" destOrd="0" parTransId="{DD0D3073-44BA-496C-88AD-D9DA518D9D74}" sibTransId="{577ECCD5-F38B-4603-9A26-0E06DA723778}"/>
    <dgm:cxn modelId="{05F47BCC-84DA-4A84-9C1B-42FB37C513CE}" srcId="{5F9686AB-CAE9-49AF-85C8-71F3797B4126}" destId="{8EF61752-A792-4658-982D-24635DABDED6}" srcOrd="0" destOrd="0" parTransId="{1C385E7F-6CBA-428F-9258-87AC56777A23}" sibTransId="{215AD9B3-5607-4122-A4F7-389095715958}"/>
    <dgm:cxn modelId="{ADA9DA7A-2E91-4D9C-8686-36D1340CED9D}" srcId="{DA1557F2-FA2A-4D77-9C7F-2A4BCBA8B32B}" destId="{21EF47B8-8A29-418C-8934-8A525F58E039}" srcOrd="0" destOrd="0" parTransId="{C5A0DBCD-B2BC-4E99-A689-13E5A5A96F9A}" sibTransId="{1DF5A5EF-0F5C-473C-A55A-044E7DD54FAD}"/>
    <dgm:cxn modelId="{1BC5F47B-35A4-4FDD-A545-9CBF5107D167}" type="presOf" srcId="{8EF61752-A792-4658-982D-24635DABDED6}" destId="{60BC33F2-0D93-4EA1-84AE-8D2D84CFC65C}" srcOrd="0" destOrd="0" presId="urn:microsoft.com/office/officeart/2005/8/layout/lProcess3"/>
    <dgm:cxn modelId="{194A5AC8-85E9-4007-965F-2FE9C581F51D}" type="presOf" srcId="{21EF47B8-8A29-418C-8934-8A525F58E039}" destId="{1471F829-7860-45FD-80C4-81981504DDF1}" srcOrd="0" destOrd="0" presId="urn:microsoft.com/office/officeart/2005/8/layout/lProcess3"/>
    <dgm:cxn modelId="{3E5A99D5-2D71-4BEA-A767-797D4E7A6E85}" type="presOf" srcId="{FAD88342-7129-41C8-9C66-D24DC31E8254}" destId="{FD982F6B-6440-42B7-BF13-AC4CCA49BFD7}" srcOrd="0" destOrd="0" presId="urn:microsoft.com/office/officeart/2005/8/layout/lProcess3"/>
    <dgm:cxn modelId="{F6E9B681-491C-430D-898C-3B9FFEB73FC1}" type="presOf" srcId="{7DB36D17-7677-4E24-BA12-0DD586E6D717}" destId="{50E049E4-9336-40FF-AA2A-784B8E28CC2F}" srcOrd="0" destOrd="0" presId="urn:microsoft.com/office/officeart/2005/8/layout/lProcess3"/>
    <dgm:cxn modelId="{60DFCAC0-E7BA-4ABE-9881-0CFB864433F3}" type="presOf" srcId="{32E58C61-F2F6-4238-88CE-9579796061E3}" destId="{6638E936-8B0F-4EB3-A5FA-6D6B5017C754}" srcOrd="0" destOrd="0" presId="urn:microsoft.com/office/officeart/2005/8/layout/lProcess3"/>
    <dgm:cxn modelId="{342E4009-0D14-4CB8-ACBA-17BA1343D263}" srcId="{21EF47B8-8A29-418C-8934-8A525F58E039}" destId="{0C4D8A8B-5F72-4D5E-AC9C-6835EE237272}" srcOrd="0" destOrd="0" parTransId="{8AB900B7-6F99-4B62-8A29-043C3C7C9734}" sibTransId="{E6B7DE90-45B2-42FA-B4A0-84B5C6CE42D4}"/>
    <dgm:cxn modelId="{743207CA-3D79-4DC4-8EA4-4425E478D134}" srcId="{21EF47B8-8A29-418C-8934-8A525F58E039}" destId="{DEF9FA48-9DB2-4346-8B25-F30AD481290B}" srcOrd="1" destOrd="0" parTransId="{779F597D-5FA4-4DBE-9BFE-4CB033118F58}" sibTransId="{0ED043DD-C55E-40E7-94AF-8FB9790DDCC2}"/>
    <dgm:cxn modelId="{DDD719C9-8AE0-451F-B3F7-0F42AD06DECC}" type="presOf" srcId="{FE0932C8-95CB-40D0-859B-05C74237A96E}" destId="{0FC015C7-D6B0-43D4-B9A0-FF615AED1155}" srcOrd="0" destOrd="0" presId="urn:microsoft.com/office/officeart/2005/8/layout/lProcess3"/>
    <dgm:cxn modelId="{B32948B5-2BE2-4C39-9057-C1BFBAFDA02B}" srcId="{DA1557F2-FA2A-4D77-9C7F-2A4BCBA8B32B}" destId="{5F9686AB-CAE9-49AF-85C8-71F3797B4126}" srcOrd="1" destOrd="0" parTransId="{8C681EE6-48F0-44F8-9379-B3A78331D937}" sibTransId="{48632D52-E200-4BC4-8D90-2C09D95331BB}"/>
    <dgm:cxn modelId="{8BE00AF5-68DD-48EC-8319-15477504871B}" type="presOf" srcId="{09D9B345-73E1-4DC1-90E4-DF8D7634A6C7}" destId="{1A7B0C5F-CF02-49D7-B46A-2544E884851A}" srcOrd="0" destOrd="0" presId="urn:microsoft.com/office/officeart/2005/8/layout/lProcess3"/>
    <dgm:cxn modelId="{215B8751-6FF4-428C-AEC8-5D780E94F04D}" srcId="{32E58C61-F2F6-4238-88CE-9579796061E3}" destId="{16329DE3-AE62-49F5-8E65-20F44B2DC197}" srcOrd="1" destOrd="0" parTransId="{A786116D-E69F-4905-8D1D-01B946B91DEB}" sibTransId="{F89A0366-5AD7-489B-B0AB-C13FF40E0802}"/>
    <dgm:cxn modelId="{CEFCF3D8-FBB5-4225-B7D9-3DEA26D481C9}" type="presOf" srcId="{DEF9FA48-9DB2-4346-8B25-F30AD481290B}" destId="{3A7DA676-7494-4C3F-9BC7-66761E88EE9A}" srcOrd="0" destOrd="0" presId="urn:microsoft.com/office/officeart/2005/8/layout/lProcess3"/>
    <dgm:cxn modelId="{1CE6EFE5-5C75-4FFE-A06E-8C47E4B937EC}" type="presOf" srcId="{DA1557F2-FA2A-4D77-9C7F-2A4BCBA8B32B}" destId="{BF1860D3-99A0-49AC-B60E-9D34B48F5380}" srcOrd="0" destOrd="0" presId="urn:microsoft.com/office/officeart/2005/8/layout/lProcess3"/>
    <dgm:cxn modelId="{A6F62C2D-7245-47B9-9FFF-FAEAA21F122D}" type="presOf" srcId="{5F9686AB-CAE9-49AF-85C8-71F3797B4126}" destId="{2DBF1F0F-5374-46E0-B1D2-94007BD7B97F}" srcOrd="0" destOrd="0" presId="urn:microsoft.com/office/officeart/2005/8/layout/lProcess3"/>
    <dgm:cxn modelId="{5E394F74-985A-4E12-BF40-60A783B32B94}" type="presOf" srcId="{0C4D8A8B-5F72-4D5E-AC9C-6835EE237272}" destId="{322F7CDE-C758-4BB1-A6DE-2C49C9429754}" srcOrd="0" destOrd="0" presId="urn:microsoft.com/office/officeart/2005/8/layout/lProcess3"/>
    <dgm:cxn modelId="{D4252BA4-0824-4DD5-8E45-110A51D5D4AD}" srcId="{5F9686AB-CAE9-49AF-85C8-71F3797B4126}" destId="{FAD88342-7129-41C8-9C66-D24DC31E8254}" srcOrd="1" destOrd="0" parTransId="{EB34D789-F784-4B20-8662-D026506D0E02}" sibTransId="{052AADB2-25F0-4963-8CE6-5C5F08B2C7C8}"/>
    <dgm:cxn modelId="{7C461829-6D0F-454E-9C31-BBEF84A15620}" srcId="{DA1557F2-FA2A-4D77-9C7F-2A4BCBA8B32B}" destId="{7DB36D17-7677-4E24-BA12-0DD586E6D717}" srcOrd="2" destOrd="0" parTransId="{E16B9E4E-9201-4586-B31A-5608C515A2BC}" sibTransId="{2B4A3762-8CF0-4844-8C2D-78FB7D3575B2}"/>
    <dgm:cxn modelId="{6CC58214-4F0F-483B-8B8A-36ABAF229CF7}" type="presParOf" srcId="{BF1860D3-99A0-49AC-B60E-9D34B48F5380}" destId="{371208F9-CFB3-47A6-AE45-CE0034A59322}" srcOrd="0" destOrd="0" presId="urn:microsoft.com/office/officeart/2005/8/layout/lProcess3"/>
    <dgm:cxn modelId="{C39B8557-E221-455C-AEB7-154CE4F9E5F1}" type="presParOf" srcId="{371208F9-CFB3-47A6-AE45-CE0034A59322}" destId="{1471F829-7860-45FD-80C4-81981504DDF1}" srcOrd="0" destOrd="0" presId="urn:microsoft.com/office/officeart/2005/8/layout/lProcess3"/>
    <dgm:cxn modelId="{388453DE-A0D2-4CD9-803B-F1724393870D}" type="presParOf" srcId="{371208F9-CFB3-47A6-AE45-CE0034A59322}" destId="{8573C8E8-2B0E-4297-81D5-23012EF8C71A}" srcOrd="1" destOrd="0" presId="urn:microsoft.com/office/officeart/2005/8/layout/lProcess3"/>
    <dgm:cxn modelId="{3141B2BB-6C19-4630-903A-DDBFF484BCFB}" type="presParOf" srcId="{371208F9-CFB3-47A6-AE45-CE0034A59322}" destId="{322F7CDE-C758-4BB1-A6DE-2C49C9429754}" srcOrd="2" destOrd="0" presId="urn:microsoft.com/office/officeart/2005/8/layout/lProcess3"/>
    <dgm:cxn modelId="{98E605A1-B9DB-4D4B-9E29-0C3CB4915498}" type="presParOf" srcId="{371208F9-CFB3-47A6-AE45-CE0034A59322}" destId="{464F6699-EAE8-4892-8343-7F315A712769}" srcOrd="3" destOrd="0" presId="urn:microsoft.com/office/officeart/2005/8/layout/lProcess3"/>
    <dgm:cxn modelId="{A7DA9BB5-B2FA-49FA-ABE0-455C2179D06C}" type="presParOf" srcId="{371208F9-CFB3-47A6-AE45-CE0034A59322}" destId="{3A7DA676-7494-4C3F-9BC7-66761E88EE9A}" srcOrd="4" destOrd="0" presId="urn:microsoft.com/office/officeart/2005/8/layout/lProcess3"/>
    <dgm:cxn modelId="{EAAB992C-58D1-4A03-8C2F-26167B8C5B35}" type="presParOf" srcId="{BF1860D3-99A0-49AC-B60E-9D34B48F5380}" destId="{CF175B68-34B5-4048-A1BC-8C4657973E3F}" srcOrd="1" destOrd="0" presId="urn:microsoft.com/office/officeart/2005/8/layout/lProcess3"/>
    <dgm:cxn modelId="{8DB1033D-83C2-4E5E-ACD2-A235E368BFB8}" type="presParOf" srcId="{BF1860D3-99A0-49AC-B60E-9D34B48F5380}" destId="{B627BD68-5F3A-49E8-9C35-E4A8641EE351}" srcOrd="2" destOrd="0" presId="urn:microsoft.com/office/officeart/2005/8/layout/lProcess3"/>
    <dgm:cxn modelId="{9E9F5A7F-9223-4746-85BE-A8FFBE42BFF6}" type="presParOf" srcId="{B627BD68-5F3A-49E8-9C35-E4A8641EE351}" destId="{2DBF1F0F-5374-46E0-B1D2-94007BD7B97F}" srcOrd="0" destOrd="0" presId="urn:microsoft.com/office/officeart/2005/8/layout/lProcess3"/>
    <dgm:cxn modelId="{C9E92A71-3460-4D2D-9C02-02D7045A17CF}" type="presParOf" srcId="{B627BD68-5F3A-49E8-9C35-E4A8641EE351}" destId="{B6CB5A8C-7DFA-4E6A-B576-9340614CE410}" srcOrd="1" destOrd="0" presId="urn:microsoft.com/office/officeart/2005/8/layout/lProcess3"/>
    <dgm:cxn modelId="{E1E2E0F8-1F10-4CBD-9A13-8991B60EEDEC}" type="presParOf" srcId="{B627BD68-5F3A-49E8-9C35-E4A8641EE351}" destId="{60BC33F2-0D93-4EA1-84AE-8D2D84CFC65C}" srcOrd="2" destOrd="0" presId="urn:microsoft.com/office/officeart/2005/8/layout/lProcess3"/>
    <dgm:cxn modelId="{085A483E-4713-4890-A2D4-AF02B3711DE4}" type="presParOf" srcId="{B627BD68-5F3A-49E8-9C35-E4A8641EE351}" destId="{21CD2135-5023-4A00-83C0-0B871D0A8FB7}" srcOrd="3" destOrd="0" presId="urn:microsoft.com/office/officeart/2005/8/layout/lProcess3"/>
    <dgm:cxn modelId="{0908BD59-14EE-4862-AA05-D5E069C34B33}" type="presParOf" srcId="{B627BD68-5F3A-49E8-9C35-E4A8641EE351}" destId="{FD982F6B-6440-42B7-BF13-AC4CCA49BFD7}" srcOrd="4" destOrd="0" presId="urn:microsoft.com/office/officeart/2005/8/layout/lProcess3"/>
    <dgm:cxn modelId="{49F921E3-B20F-49F8-9E4E-096EC6345AAA}" type="presParOf" srcId="{BF1860D3-99A0-49AC-B60E-9D34B48F5380}" destId="{5B57BF07-B9A9-4F07-B5FA-E7BBA19DC1AF}" srcOrd="3" destOrd="0" presId="urn:microsoft.com/office/officeart/2005/8/layout/lProcess3"/>
    <dgm:cxn modelId="{933B01DD-23A9-483B-99F2-964AB296A7B7}" type="presParOf" srcId="{BF1860D3-99A0-49AC-B60E-9D34B48F5380}" destId="{116B0D6A-499C-49F7-B825-8D29D8137F64}" srcOrd="4" destOrd="0" presId="urn:microsoft.com/office/officeart/2005/8/layout/lProcess3"/>
    <dgm:cxn modelId="{550415C1-FD0C-4E50-AF52-DFB50AF9AC20}" type="presParOf" srcId="{116B0D6A-499C-49F7-B825-8D29D8137F64}" destId="{50E049E4-9336-40FF-AA2A-784B8E28CC2F}" srcOrd="0" destOrd="0" presId="urn:microsoft.com/office/officeart/2005/8/layout/lProcess3"/>
    <dgm:cxn modelId="{B7739C53-84BE-445B-A1A4-C4AC4060A300}" type="presParOf" srcId="{116B0D6A-499C-49F7-B825-8D29D8137F64}" destId="{A39E192C-2DB7-4090-9367-928160D150E1}" srcOrd="1" destOrd="0" presId="urn:microsoft.com/office/officeart/2005/8/layout/lProcess3"/>
    <dgm:cxn modelId="{6CF00A00-12DD-4CBA-95E7-BEA204677ADF}" type="presParOf" srcId="{116B0D6A-499C-49F7-B825-8D29D8137F64}" destId="{1A7B0C5F-CF02-49D7-B46A-2544E884851A}" srcOrd="2" destOrd="0" presId="urn:microsoft.com/office/officeart/2005/8/layout/lProcess3"/>
    <dgm:cxn modelId="{F2C7B65D-BD7F-4B9A-B00A-BACD2B7889AD}" type="presParOf" srcId="{116B0D6A-499C-49F7-B825-8D29D8137F64}" destId="{EDA04744-AF24-40B7-9087-2C99C91FAE9D}" srcOrd="3" destOrd="0" presId="urn:microsoft.com/office/officeart/2005/8/layout/lProcess3"/>
    <dgm:cxn modelId="{DDEC4E97-BAE1-4FBE-B219-19A5366C19DE}" type="presParOf" srcId="{116B0D6A-499C-49F7-B825-8D29D8137F64}" destId="{0FC015C7-D6B0-43D4-B9A0-FF615AED1155}" srcOrd="4" destOrd="0" presId="urn:microsoft.com/office/officeart/2005/8/layout/lProcess3"/>
    <dgm:cxn modelId="{5F2D7C49-0F08-40D9-BA08-0981E0A3F6A3}" type="presParOf" srcId="{BF1860D3-99A0-49AC-B60E-9D34B48F5380}" destId="{BD745889-AD3A-466E-BD1E-FFA3C0318B8D}" srcOrd="5" destOrd="0" presId="urn:microsoft.com/office/officeart/2005/8/layout/lProcess3"/>
    <dgm:cxn modelId="{10DD2246-FE35-40DF-B8C8-6E1D69A70EE3}" type="presParOf" srcId="{BF1860D3-99A0-49AC-B60E-9D34B48F5380}" destId="{CCC22888-FF6F-4531-9255-31D8E0AD7721}" srcOrd="6" destOrd="0" presId="urn:microsoft.com/office/officeart/2005/8/layout/lProcess3"/>
    <dgm:cxn modelId="{A78B78ED-C5B3-44E5-8CF7-726AEA3C3CA5}" type="presParOf" srcId="{CCC22888-FF6F-4531-9255-31D8E0AD7721}" destId="{6638E936-8B0F-4EB3-A5FA-6D6B5017C754}" srcOrd="0" destOrd="0" presId="urn:microsoft.com/office/officeart/2005/8/layout/lProcess3"/>
    <dgm:cxn modelId="{7129D0D0-786A-43E9-8907-11987FE2997E}" type="presParOf" srcId="{CCC22888-FF6F-4531-9255-31D8E0AD7721}" destId="{869F4607-D64A-4829-BF70-0EECD878B629}" srcOrd="1" destOrd="0" presId="urn:microsoft.com/office/officeart/2005/8/layout/lProcess3"/>
    <dgm:cxn modelId="{DC7C9768-8AFA-4E06-AE0D-25A61E2025B0}" type="presParOf" srcId="{CCC22888-FF6F-4531-9255-31D8E0AD7721}" destId="{ED11E36A-27B9-4769-AE78-9FE5BAC9781D}" srcOrd="2" destOrd="0" presId="urn:microsoft.com/office/officeart/2005/8/layout/lProcess3"/>
    <dgm:cxn modelId="{4B0489C5-DDFE-4F62-B2D5-108995022FE9}" type="presParOf" srcId="{CCC22888-FF6F-4531-9255-31D8E0AD7721}" destId="{CEB0E94C-3621-4443-9D65-F3B40CADF0E8}" srcOrd="3" destOrd="0" presId="urn:microsoft.com/office/officeart/2005/8/layout/lProcess3"/>
    <dgm:cxn modelId="{F1DF5F98-7B0D-437F-8BD9-F305E40695F4}" type="presParOf" srcId="{CCC22888-FF6F-4531-9255-31D8E0AD7721}" destId="{9EF4EA8A-7B17-4ECD-B315-B4E8616AB99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1F829-7860-45FD-80C4-81981504DDF1}">
      <dsp:nvSpPr>
        <dsp:cNvPr id="0" name=""/>
        <dsp:cNvSpPr/>
      </dsp:nvSpPr>
      <dsp:spPr>
        <a:xfrm>
          <a:off x="611390" y="553"/>
          <a:ext cx="2106962" cy="84278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2008-09 2011-12</a:t>
          </a:r>
          <a:endParaRPr lang="en-AU" sz="2700" kern="1200" dirty="0"/>
        </a:p>
      </dsp:txBody>
      <dsp:txXfrm>
        <a:off x="611390" y="553"/>
        <a:ext cx="2106962" cy="842785"/>
      </dsp:txXfrm>
    </dsp:sp>
    <dsp:sp modelId="{322F7CDE-C758-4BB1-A6DE-2C49C9429754}">
      <dsp:nvSpPr>
        <dsp:cNvPr id="0" name=""/>
        <dsp:cNvSpPr/>
      </dsp:nvSpPr>
      <dsp:spPr>
        <a:xfrm>
          <a:off x="2444447" y="72190"/>
          <a:ext cx="1748779" cy="6995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Reporting and regulatory frameworks</a:t>
          </a:r>
          <a:endParaRPr lang="en-AU" sz="700" kern="1200" dirty="0"/>
        </a:p>
      </dsp:txBody>
      <dsp:txXfrm>
        <a:off x="2444447" y="72190"/>
        <a:ext cx="1748779" cy="699511"/>
      </dsp:txXfrm>
    </dsp:sp>
    <dsp:sp modelId="{3A7DA676-7494-4C3F-9BC7-66761E88EE9A}">
      <dsp:nvSpPr>
        <dsp:cNvPr id="0" name=""/>
        <dsp:cNvSpPr/>
      </dsp:nvSpPr>
      <dsp:spPr>
        <a:xfrm>
          <a:off x="3948397" y="72190"/>
          <a:ext cx="1748779" cy="6995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National Greenhouse and Energy Reporting System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Australian National Registry of Emissions Units</a:t>
          </a:r>
          <a:endParaRPr lang="en-AU" sz="700" kern="1200" dirty="0"/>
        </a:p>
      </dsp:txBody>
      <dsp:txXfrm>
        <a:off x="3948397" y="72190"/>
        <a:ext cx="1748779" cy="699511"/>
      </dsp:txXfrm>
    </dsp:sp>
    <dsp:sp modelId="{2DBF1F0F-5374-46E0-B1D2-94007BD7B97F}">
      <dsp:nvSpPr>
        <dsp:cNvPr id="0" name=""/>
        <dsp:cNvSpPr/>
      </dsp:nvSpPr>
      <dsp:spPr>
        <a:xfrm>
          <a:off x="611390" y="961328"/>
          <a:ext cx="2106962" cy="842785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2012-13 2014-15</a:t>
          </a:r>
          <a:endParaRPr lang="en-AU" sz="2700" kern="1200" dirty="0"/>
        </a:p>
      </dsp:txBody>
      <dsp:txXfrm>
        <a:off x="611390" y="961328"/>
        <a:ext cx="2106962" cy="842785"/>
      </dsp:txXfrm>
    </dsp:sp>
    <dsp:sp modelId="{60BC33F2-0D93-4EA1-84AE-8D2D84CFC65C}">
      <dsp:nvSpPr>
        <dsp:cNvPr id="0" name=""/>
        <dsp:cNvSpPr/>
      </dsp:nvSpPr>
      <dsp:spPr>
        <a:xfrm>
          <a:off x="2444447" y="1032965"/>
          <a:ext cx="1748779" cy="699511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700" kern="1200" dirty="0" smtClean="0"/>
            <a:t>Fixed price period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700" kern="1200" dirty="0"/>
        </a:p>
      </dsp:txBody>
      <dsp:txXfrm>
        <a:off x="2444447" y="1032965"/>
        <a:ext cx="1748779" cy="699511"/>
      </dsp:txXfrm>
    </dsp:sp>
    <dsp:sp modelId="{FD982F6B-6440-42B7-BF13-AC4CCA49BFD7}">
      <dsp:nvSpPr>
        <dsp:cNvPr id="0" name=""/>
        <dsp:cNvSpPr/>
      </dsp:nvSpPr>
      <dsp:spPr>
        <a:xfrm>
          <a:off x="3948397" y="1032965"/>
          <a:ext cx="1748779" cy="699511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2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The Government sets the price to support the transition to carbon pricing</a:t>
          </a:r>
          <a:endParaRPr lang="en-AU" sz="700" kern="1200" dirty="0"/>
        </a:p>
      </dsp:txBody>
      <dsp:txXfrm>
        <a:off x="3948397" y="1032965"/>
        <a:ext cx="1748779" cy="699511"/>
      </dsp:txXfrm>
    </dsp:sp>
    <dsp:sp modelId="{50E049E4-9336-40FF-AA2A-784B8E28CC2F}">
      <dsp:nvSpPr>
        <dsp:cNvPr id="0" name=""/>
        <dsp:cNvSpPr/>
      </dsp:nvSpPr>
      <dsp:spPr>
        <a:xfrm>
          <a:off x="611390" y="1922103"/>
          <a:ext cx="2106962" cy="842785"/>
        </a:xfrm>
        <a:prstGeom prst="chevron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2015-16 2017-18</a:t>
          </a:r>
          <a:endParaRPr lang="en-AU" sz="2700" kern="1200" dirty="0"/>
        </a:p>
      </dsp:txBody>
      <dsp:txXfrm>
        <a:off x="611390" y="1922103"/>
        <a:ext cx="2106962" cy="842785"/>
      </dsp:txXfrm>
    </dsp:sp>
    <dsp:sp modelId="{1A7B0C5F-CF02-49D7-B46A-2544E884851A}">
      <dsp:nvSpPr>
        <dsp:cNvPr id="0" name=""/>
        <dsp:cNvSpPr/>
      </dsp:nvSpPr>
      <dsp:spPr>
        <a:xfrm>
          <a:off x="2444447" y="1993740"/>
          <a:ext cx="1748779" cy="699511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Flexible price period with price controls</a:t>
          </a:r>
          <a:endParaRPr lang="en-AU" sz="700" kern="1200" dirty="0"/>
        </a:p>
      </dsp:txBody>
      <dsp:txXfrm>
        <a:off x="2444447" y="1993740"/>
        <a:ext cx="1748779" cy="699511"/>
      </dsp:txXfrm>
    </dsp:sp>
    <dsp:sp modelId="{0FC015C7-D6B0-43D4-B9A0-FF615AED1155}">
      <dsp:nvSpPr>
        <dsp:cNvPr id="0" name=""/>
        <dsp:cNvSpPr/>
      </dsp:nvSpPr>
      <dsp:spPr>
        <a:xfrm>
          <a:off x="3935240" y="1993740"/>
          <a:ext cx="1748779" cy="699511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One way linking with the EU ETS</a:t>
          </a:r>
          <a:endParaRPr lang="en-AU" sz="700" kern="1200" dirty="0"/>
        </a:p>
      </dsp:txBody>
      <dsp:txXfrm>
        <a:off x="3935240" y="1993740"/>
        <a:ext cx="1748779" cy="699511"/>
      </dsp:txXfrm>
    </dsp:sp>
    <dsp:sp modelId="{6638E936-8B0F-4EB3-A5FA-6D6B5017C754}">
      <dsp:nvSpPr>
        <dsp:cNvPr id="0" name=""/>
        <dsp:cNvSpPr/>
      </dsp:nvSpPr>
      <dsp:spPr>
        <a:xfrm>
          <a:off x="611390" y="2882878"/>
          <a:ext cx="2106962" cy="842785"/>
        </a:xfrm>
        <a:prstGeom prst="chevron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700" kern="1200" dirty="0" smtClean="0"/>
            <a:t>2018-19</a:t>
          </a:r>
          <a:br>
            <a:rPr lang="en-AU" sz="2700" kern="1200" dirty="0" smtClean="0"/>
          </a:br>
          <a:r>
            <a:rPr lang="en-US" sz="2700" kern="1200" dirty="0" smtClean="0"/>
            <a:t>onwards</a:t>
          </a:r>
          <a:endParaRPr lang="en-AU" sz="2700" kern="1200" dirty="0"/>
        </a:p>
      </dsp:txBody>
      <dsp:txXfrm>
        <a:off x="611390" y="2882878"/>
        <a:ext cx="2106962" cy="842785"/>
      </dsp:txXfrm>
    </dsp:sp>
    <dsp:sp modelId="{ED11E36A-27B9-4769-AE78-9FE5BAC9781D}">
      <dsp:nvSpPr>
        <dsp:cNvPr id="0" name=""/>
        <dsp:cNvSpPr/>
      </dsp:nvSpPr>
      <dsp:spPr>
        <a:xfrm>
          <a:off x="2444447" y="2954515"/>
          <a:ext cx="1748779" cy="699511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Fully operational emissions trading scheme</a:t>
          </a:r>
          <a:endParaRPr lang="en-AU" sz="700" kern="1200" dirty="0"/>
        </a:p>
      </dsp:txBody>
      <dsp:txXfrm>
        <a:off x="2444447" y="2954515"/>
        <a:ext cx="1748779" cy="699511"/>
      </dsp:txXfrm>
    </dsp:sp>
    <dsp:sp modelId="{9EF4EA8A-7B17-4ECD-B315-B4E8616AB997}">
      <dsp:nvSpPr>
        <dsp:cNvPr id="0" name=""/>
        <dsp:cNvSpPr/>
      </dsp:nvSpPr>
      <dsp:spPr>
        <a:xfrm>
          <a:off x="3948397" y="2954515"/>
          <a:ext cx="1748779" cy="699511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700" kern="1200" dirty="0" smtClean="0"/>
            <a:t>The market sets the price and the sources of abatement. Full linking with the EU ETS</a:t>
          </a:r>
          <a:endParaRPr lang="en-AU" sz="700" kern="1200" dirty="0"/>
        </a:p>
      </dsp:txBody>
      <dsp:txXfrm>
        <a:off x="3948397" y="2954515"/>
        <a:ext cx="1748779" cy="699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32AD-208A-4677-B9BD-4E040B20D56A}" type="datetimeFigureOut">
              <a:rPr lang="en-AU" smtClean="0"/>
              <a:pPr/>
              <a:t>8/11/2012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D7DDD-53EC-4A6F-8ECC-F301C57140D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53916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741020-9C27-4BA9-86F0-908D100C0327}" type="datetimeFigureOut">
              <a:rPr lang="en-AU"/>
              <a:pPr>
                <a:defRPr/>
              </a:pPr>
              <a:t>8/11/2012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608678-8EE9-4162-B553-46E8C113613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312600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95D71-D85A-4144-A5C7-F021BD1DC4F7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09ABD-F7B8-4DE5-87F6-7D3AC03C898A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09ABD-F7B8-4DE5-87F6-7D3AC03C898A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09ABD-F7B8-4DE5-87F6-7D3AC03C898A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08678-8EE9-4162-B553-46E8C113613D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buFont typeface="Arial" pitchFamily="34" charset="0"/>
              <a:buNone/>
            </a:pPr>
            <a:endParaRPr lang="en-AU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A28C-BE86-4879-8FD7-7D5D373B8B0D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E5A925-B638-4C41-8A17-2EC5453739F9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3BB18-F44E-4BBD-A755-12A7B5E97CD1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09ABD-F7B8-4DE5-87F6-7D3AC03C898A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09ABD-F7B8-4DE5-87F6-7D3AC03C898A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09ABD-F7B8-4DE5-87F6-7D3AC03C898A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08678-8EE9-4162-B553-46E8C113613D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15999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AE14-6CC9-4D14-AEE7-05F98C00AE16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2EAD-A0FB-4FAA-9629-D98937E53EB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12766-AE5E-4CD8-A981-9E2BF1928E5C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1027" name="think-cell Slide" r:id="rId12" imgW="360" imgH="360" progId="">
              <p:embed/>
            </p:oleObj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451339" y="4005065"/>
            <a:ext cx="6247667" cy="864741"/>
          </a:xfrm>
          <a:prstGeom prst="rect">
            <a:avLst/>
          </a:prstGeom>
        </p:spPr>
        <p:txBody>
          <a:bodyPr anchor="t"/>
          <a:lstStyle>
            <a:lvl1pPr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A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451338" y="4869806"/>
            <a:ext cx="2990690" cy="504701"/>
          </a:xfrm>
          <a:prstGeom prst="rect">
            <a:avLst/>
          </a:prstGeom>
        </p:spPr>
        <p:txBody>
          <a:bodyPr/>
          <a:lstStyle>
            <a:lvl1pPr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AU" dirty="0"/>
          </a:p>
        </p:txBody>
      </p:sp>
      <p:sp>
        <p:nvSpPr>
          <p:cNvPr id="6" name="Rectangle 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 userDrawn="1">
            <p:custDataLst>
              <p:tags r:id="rId5"/>
            </p:custDataLst>
          </p:nvPr>
        </p:nvSpPr>
        <p:spPr>
          <a:xfrm>
            <a:off x="0" y="3501008"/>
            <a:ext cx="1248554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>
            <p:custDataLst>
              <p:tags r:id="rId6"/>
            </p:custDataLst>
          </p:nvPr>
        </p:nvSpPr>
        <p:spPr>
          <a:xfrm>
            <a:off x="1325789" y="3501008"/>
            <a:ext cx="1248554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 userDrawn="1">
            <p:custDataLst>
              <p:tags r:id="rId7"/>
            </p:custDataLst>
          </p:nvPr>
        </p:nvSpPr>
        <p:spPr>
          <a:xfrm>
            <a:off x="2651579" y="3501008"/>
            <a:ext cx="1248554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 userDrawn="1">
            <p:custDataLst>
              <p:tags r:id="rId8"/>
            </p:custDataLst>
          </p:nvPr>
        </p:nvSpPr>
        <p:spPr>
          <a:xfrm>
            <a:off x="3977369" y="3501008"/>
            <a:ext cx="1248554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>
            <p:custDataLst>
              <p:tags r:id="rId9"/>
            </p:custDataLst>
          </p:nvPr>
        </p:nvSpPr>
        <p:spPr>
          <a:xfrm>
            <a:off x="5303158" y="3501008"/>
            <a:ext cx="3840842" cy="432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70068" y="2276872"/>
            <a:ext cx="8229600" cy="1143000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A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791" y="6356352"/>
            <a:ext cx="471877" cy="365125"/>
          </a:xfrm>
          <a:prstGeom prst="rect">
            <a:avLst/>
          </a:prstGeom>
        </p:spPr>
        <p:txBody>
          <a:bodyPr/>
          <a:lstStyle/>
          <a:p>
            <a:fld id="{4359137B-5933-4186-A701-96BC86B06D5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92678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F537-D623-43A7-A074-637BF57707E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8291-B491-4ACD-A09A-E017A043EFD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FCEBB-6E6C-49C9-A3C5-20B89CFAA9B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FE22-4524-4775-BDCC-5EBD7F5ECB2E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E0E7-2DF7-4EDB-B2EA-0A1FEBC32B3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0D3D8-208B-4533-8404-E9FD86F2BE65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9DBF-6B78-4132-8FA4-CD788D2AC9E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7345-7173-4E90-9C71-DFE25CC32852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4D76CC-67BB-4801-BA25-A26D6F651A40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greener.gov.a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ergyefficiencyopportunities.gov.au/" TargetMode="External"/><Relationship Id="rId5" Type="http://schemas.openxmlformats.org/officeDocument/2006/relationships/hyperlink" Target="http://www.climatechange.gov.au/what-you-need-to-know/buildings" TargetMode="External"/><Relationship Id="rId4" Type="http://schemas.openxmlformats.org/officeDocument/2006/relationships/hyperlink" Target="http://www.energyrating.gov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051" name="think-cell Slide" r:id="rId4" imgW="360" imgH="360" progId="">
              <p:embed/>
            </p:oleObj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7807" y="4725145"/>
            <a:ext cx="7909390" cy="107947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Tim Farrell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Appliance Energy Efficiency Branch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November</a:t>
            </a:r>
            <a:r>
              <a:rPr lang="en-US" sz="1400" dirty="0" smtClean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2012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5750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Australia’s Clean Energy Future </a:t>
            </a:r>
            <a:b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</a:b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and the role of energy efficiency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pic>
        <p:nvPicPr>
          <p:cNvPr id="9" name="Picture 8" descr="DCCEE_inl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396" y="363513"/>
            <a:ext cx="3589322" cy="1050376"/>
          </a:xfrm>
          <a:prstGeom prst="rect">
            <a:avLst/>
          </a:prstGeom>
        </p:spPr>
      </p:pic>
      <p:pic>
        <p:nvPicPr>
          <p:cNvPr id="1027" name="Picture_x0020_1" descr="E3 Logo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6068" y="5742333"/>
            <a:ext cx="1693756" cy="9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137B-5933-4186-A701-96BC86B06D5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21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3189"/>
            <a:ext cx="7772400" cy="1369352"/>
          </a:xfrm>
        </p:spPr>
        <p:txBody>
          <a:bodyPr/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 the GEMS Act there are a range of penalties and enforcement measures</a:t>
            </a:r>
            <a:endParaRPr lang="en-A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6ECD1-FD60-4DD3-8270-7FA74629CA3B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15636" y="1472541"/>
            <a:ext cx="8271164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US" sz="2400" dirty="0" smtClean="0">
                <a:ea typeface="ＭＳ Ｐゴシック" pitchFamily="34" charset="-128"/>
              </a:rPr>
              <a:t>These penalties and enforcement measures include: 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Suspension and cancellation of registrations 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Infringement notices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Civil and criminal penalties (fines)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Injunctions to put a stop to non-compliant activity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Enforceable undertakings – agreements to rectify an alleged wrong and compensate consumers and the environment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kumimoji="1"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2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3189"/>
            <a:ext cx="7772400" cy="1369352"/>
          </a:xfrm>
        </p:spPr>
        <p:txBody>
          <a:bodyPr/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Penalties are per offence but the Regulator may develop rules where multiple offences apply</a:t>
            </a:r>
            <a:endParaRPr lang="en-A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6ECD1-FD60-4DD3-8270-7FA74629CA3B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15636" y="1472541"/>
            <a:ext cx="6137564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ea typeface="ＭＳ Ｐゴシック" pitchFamily="34" charset="-128"/>
              </a:rPr>
              <a:t>Category A Products: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Infringement notice for an individual: $660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Infringement notice for a corporation: $3,300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Civil/criminal penalty for an individual: $6,600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Civil/criminal penalty for a corporation: $33,000</a:t>
            </a:r>
          </a:p>
          <a:p>
            <a:r>
              <a:rPr lang="en-AU" sz="2400" dirty="0" smtClean="0">
                <a:ea typeface="ＭＳ Ｐゴシック" pitchFamily="34" charset="-128"/>
              </a:rPr>
              <a:t>Category B Products: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Infringement notice for an individual: $1,320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Infringement notice for a corporation: $6,600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Civil/criminal penalty for an individual: $13,200</a:t>
            </a:r>
          </a:p>
          <a:p>
            <a:pPr lvl="1"/>
            <a:r>
              <a:rPr lang="en-AU" sz="2000" dirty="0" smtClean="0">
                <a:ea typeface="ＭＳ Ｐゴシック" pitchFamily="34" charset="-128"/>
              </a:rPr>
              <a:t>Civil/criminal penalty for a corporation: $66,000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kumimoji="1" lang="en-US" kern="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309231"/>
            <a:ext cx="1791461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 penalty unit currently equals $110.00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2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904" y="293195"/>
            <a:ext cx="7772400" cy="1369352"/>
          </a:xfrm>
        </p:spPr>
        <p:txBody>
          <a:bodyPr/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Regulator can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publicise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contraventions</a:t>
            </a:r>
            <a:endParaRPr lang="en-A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6ECD1-FD60-4DD3-8270-7FA74629CA3B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15636" y="1472541"/>
            <a:ext cx="754083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US" sz="2400" dirty="0" smtClean="0">
                <a:ea typeface="ＭＳ Ｐゴシック" pitchFamily="34" charset="-128"/>
              </a:rPr>
              <a:t>The Regulator can report enforcement action including the name of any </a:t>
            </a:r>
            <a:r>
              <a:rPr lang="en-US" altLang="en-US" sz="2400" dirty="0" smtClean="0">
                <a:ea typeface="ＭＳ Ｐゴシック" pitchFamily="34" charset="-128"/>
              </a:rPr>
              <a:t>‘</a:t>
            </a:r>
            <a:r>
              <a:rPr lang="en-US" sz="2400" dirty="0" smtClean="0">
                <a:ea typeface="ＭＳ Ｐゴシック" pitchFamily="34" charset="-128"/>
              </a:rPr>
              <a:t>person</a:t>
            </a:r>
            <a:r>
              <a:rPr lang="en-US" altLang="en-US" sz="2400" dirty="0" smtClean="0">
                <a:ea typeface="ＭＳ Ｐゴシック" pitchFamily="34" charset="-128"/>
              </a:rPr>
              <a:t>’</a:t>
            </a:r>
            <a:r>
              <a:rPr lang="en-US" sz="2400" dirty="0" smtClean="0">
                <a:ea typeface="ＭＳ Ｐゴシック" pitchFamily="34" charset="-128"/>
              </a:rPr>
              <a:t> who has been issued with or paid an infringement notice.</a:t>
            </a:r>
            <a:endParaRPr lang="en-AU" sz="2400" dirty="0" smtClean="0"/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2400" dirty="0" smtClean="0">
                <a:ea typeface="ＭＳ Ｐゴシック" pitchFamily="34" charset="-128"/>
              </a:rPr>
              <a:t>This ensures transparency and ensures that purchasers can monitor the history of non-compliance. This may be relevant to future  purchasing decisions.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kumimoji="1" lang="en-US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2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For</a:t>
            </a:r>
            <a:r>
              <a:rPr lang="en-US" dirty="0" smtClean="0">
                <a:solidFill>
                  <a:srgbClr val="8BCA4F"/>
                </a:solidFill>
                <a:latin typeface="Uni Sans Bold"/>
                <a:ea typeface="Uni Sans Bold"/>
                <a:cs typeface="Uni Sans Bold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more</a:t>
            </a:r>
            <a:r>
              <a:rPr lang="en-US" dirty="0" smtClean="0">
                <a:solidFill>
                  <a:srgbClr val="8BCA4F"/>
                </a:solidFill>
                <a:latin typeface="Uni Sans Bold"/>
                <a:ea typeface="Uni Sans Bold"/>
                <a:cs typeface="Uni Sans Bold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information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839613"/>
              </p:ext>
            </p:extLst>
          </p:nvPr>
        </p:nvGraphicFramePr>
        <p:xfrm>
          <a:off x="457200" y="1600200"/>
          <a:ext cx="8229600" cy="39410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31920"/>
                <a:gridCol w="4297680"/>
              </a:tblGrid>
              <a:tr h="704088">
                <a:tc>
                  <a:txBody>
                    <a:bodyPr/>
                    <a:lstStyle/>
                    <a:p>
                      <a:r>
                        <a:rPr lang="en-AU" dirty="0" smtClean="0"/>
                        <a:t>Clean Energy Future package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  <a:hlinkClick r:id="rId3"/>
                        </a:rPr>
                        <a:t>www.cleanenergy future.gov.au</a:t>
                      </a:r>
                    </a:p>
                  </a:txBody>
                  <a:tcPr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Appliance and equipment energy efficiency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>
                          <a:hlinkClick r:id="rId4"/>
                        </a:rPr>
                        <a:t>www.energyrating.gov.au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Energy efficient buildings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2"/>
                          </a:solidFill>
                          <a:latin typeface="Calibri" pitchFamily="34" charset="0"/>
                          <a:hlinkClick r:id="rId5"/>
                        </a:rPr>
                        <a:t>www.climatechange.gov.au/what-you-need-to-know/buildings</a:t>
                      </a:r>
                      <a:endParaRPr lang="en-AU" sz="1800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  <a:p>
                      <a:endParaRPr lang="en-AU" dirty="0"/>
                    </a:p>
                  </a:txBody>
                  <a:tcPr/>
                </a:tc>
              </a:tr>
              <a:tr h="704088">
                <a:tc>
                  <a:txBody>
                    <a:bodyPr/>
                    <a:lstStyle/>
                    <a:p>
                      <a:r>
                        <a:rPr lang="en-AU" dirty="0" smtClean="0"/>
                        <a:t>Energy efficiency in households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2"/>
                          </a:solidFill>
                          <a:latin typeface="Calibri" pitchFamily="34" charset="0"/>
                          <a:hlinkClick r:id="rId3"/>
                        </a:rPr>
                        <a:t>www.livinggreener.gov.au</a:t>
                      </a:r>
                      <a:endParaRPr lang="en-AU" sz="1800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  <a:p>
                      <a:endParaRPr lang="en-AU" dirty="0"/>
                    </a:p>
                  </a:txBody>
                  <a:tcPr/>
                </a:tc>
              </a:tr>
              <a:tr h="70408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Industrial energy efficiency</a:t>
                      </a:r>
                    </a:p>
                    <a:p>
                      <a:endParaRPr lang="en-A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 smtClean="0">
                          <a:solidFill>
                            <a:schemeClr val="tx2"/>
                          </a:solidFill>
                          <a:latin typeface="Calibri" pitchFamily="34" charset="0"/>
                          <a:hlinkClick r:id="rId6"/>
                        </a:rPr>
                        <a:t>www.energyefficiencyopportunities.gov.au</a:t>
                      </a:r>
                      <a:endParaRPr lang="en-AU" sz="1800" dirty="0" smtClean="0">
                        <a:solidFill>
                          <a:schemeClr val="tx2"/>
                        </a:solidFill>
                        <a:latin typeface="Calibri" pitchFamily="34" charset="0"/>
                      </a:endParaRPr>
                    </a:p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Clean</a:t>
            </a:r>
            <a:r>
              <a:rPr lang="en-AU" dirty="0" smtClean="0"/>
              <a:t> </a:t>
            </a:r>
            <a:r>
              <a:rPr lang="en-A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Energy</a:t>
            </a:r>
            <a:r>
              <a:rPr lang="en-AU" dirty="0" smtClean="0"/>
              <a:t> </a:t>
            </a:r>
            <a:r>
              <a:rPr lang="en-A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Future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11188" y="2205038"/>
            <a:ext cx="79930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20000"/>
              </a:spcBef>
              <a:buFont typeface="Arial" charset="0"/>
              <a:buChar char="•"/>
            </a:pPr>
            <a:endParaRPr lang="en-AU" sz="3000">
              <a:latin typeface="Calibri" pitchFamily="34" charset="0"/>
            </a:endParaRPr>
          </a:p>
          <a:p>
            <a:pPr defTabSz="914400">
              <a:spcBef>
                <a:spcPct val="20000"/>
              </a:spcBef>
              <a:buFont typeface="Arial" charset="0"/>
              <a:buChar char="•"/>
            </a:pPr>
            <a:endParaRPr lang="en-AU" sz="3200">
              <a:latin typeface="Calibri" pitchFamily="34" charset="0"/>
            </a:endParaRPr>
          </a:p>
        </p:txBody>
      </p:sp>
      <p:pic>
        <p:nvPicPr>
          <p:cNvPr id="18435" name="Picture 8" descr="cef-hero-squa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4013" y="2205038"/>
            <a:ext cx="56165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611188" y="1757363"/>
            <a:ext cx="1323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>
              <a:spcBef>
                <a:spcPct val="50000"/>
              </a:spcBef>
            </a:pPr>
            <a:r>
              <a:rPr lang="en-AU" b="1">
                <a:solidFill>
                  <a:srgbClr val="8BCA4F"/>
                </a:solidFill>
                <a:latin typeface="Calibri" pitchFamily="34" charset="0"/>
              </a:rPr>
              <a:t>Energy Efficiency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57200" y="4867275"/>
            <a:ext cx="1169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AU" b="1" dirty="0">
                <a:solidFill>
                  <a:srgbClr val="8BCA4F"/>
                </a:solidFill>
                <a:latin typeface="Calibri" pitchFamily="34" charset="0"/>
              </a:rPr>
              <a:t>Carbon Price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6699250" y="1622425"/>
            <a:ext cx="1766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>
                <a:solidFill>
                  <a:srgbClr val="8BCA4F"/>
                </a:solidFill>
                <a:latin typeface="Calibri" pitchFamily="34" charset="0"/>
              </a:rPr>
              <a:t>Renewable Energy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7240588" y="4867275"/>
            <a:ext cx="1169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8BCA4F"/>
                </a:solidFill>
                <a:latin typeface="Calibri" pitchFamily="34" charset="0"/>
              </a:rPr>
              <a:t>Land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274638"/>
            <a:ext cx="6851650" cy="835025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Carbon Pricing Mechanism - staged process of introduction</a:t>
            </a:r>
            <a:endParaRPr lang="en-A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4FC37A-1D44-4B35-9FA9-CF391344E42E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  <p:graphicFrame>
        <p:nvGraphicFramePr>
          <p:cNvPr id="5" name="Content Placeholder 12"/>
          <p:cNvGraphicFramePr>
            <a:graphicFrameLocks/>
          </p:cNvGraphicFramePr>
          <p:nvPr/>
        </p:nvGraphicFramePr>
        <p:xfrm>
          <a:off x="2052467" y="1611711"/>
          <a:ext cx="6308567" cy="372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6552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Uni Sans Bold"/>
                <a:cs typeface="Uni Sans Bold"/>
              </a:rPr>
              <a:t>Encouraging Energy Efficiency</a:t>
            </a:r>
            <a:endParaRPr lang="en-AU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 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044" y="1600201"/>
            <a:ext cx="7542178" cy="327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563" y="28575"/>
            <a:ext cx="7629525" cy="512763"/>
          </a:xfrm>
        </p:spPr>
        <p:txBody>
          <a:bodyPr/>
          <a:lstStyle/>
          <a:p>
            <a:pPr algn="l">
              <a:defRPr/>
            </a:pPr>
            <a:r>
              <a:rPr lang="en-A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Equipment </a:t>
            </a:r>
            <a:r>
              <a:rPr lang="en-A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Energy Efficiency (E3)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02E71-26BB-438A-A689-AF599194ADC2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16113" y="869950"/>
            <a:ext cx="3433762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None/>
              <a:defRPr/>
            </a:pPr>
            <a:r>
              <a:rPr lang="en-AU" sz="1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Labelling - 1986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Refrigerators &amp; Freezers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Clothes Washers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Clothes Dryers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Dishwashers 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Air Conditioners - non ducted single phase</a:t>
            </a:r>
          </a:p>
          <a:p>
            <a:pPr marL="609600" indent="-6096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None/>
              <a:defRPr/>
            </a:pPr>
            <a:r>
              <a:rPr lang="en-AU" sz="1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Labelling - 2009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Televisions</a:t>
            </a:r>
          </a:p>
          <a:p>
            <a:pPr marL="609600" indent="-6096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r>
              <a:rPr lang="en-AU" sz="1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Voluntary Labelling – 2010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Swimming Pool Pumps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endParaRPr lang="en-AU" sz="1400" kern="0" dirty="0">
              <a:latin typeface="+mn-lt"/>
            </a:endParaRPr>
          </a:p>
          <a:p>
            <a:pPr marL="609600" indent="-6096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None/>
              <a:defRPr/>
            </a:pPr>
            <a:r>
              <a:rPr lang="en-AU" sz="1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- 1999 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Electric Storage Water Heaters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Refrigerators &amp; Freezers</a:t>
            </a:r>
          </a:p>
          <a:p>
            <a:pPr marL="609600" indent="-6096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None/>
              <a:defRPr/>
            </a:pPr>
            <a:r>
              <a:rPr lang="en-AU" sz="1400" b="1" kern="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- 2001</a:t>
            </a:r>
            <a:r>
              <a:rPr lang="en-AU" sz="1400" b="1" kern="0" dirty="0">
                <a:solidFill>
                  <a:srgbClr val="33CCFF"/>
                </a:solidFill>
                <a:latin typeface="+mn-lt"/>
              </a:rPr>
              <a:t> 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 Three-Phase Electric Motors </a:t>
            </a:r>
          </a:p>
          <a:p>
            <a:pPr marL="342900" indent="-3429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 Three Phase Air Conditioners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- 2003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Fluorescent Lamp Ballasts</a:t>
            </a:r>
          </a:p>
          <a:p>
            <a:pPr marL="609600" indent="-609600" eaLnBrk="0" fontAlgn="auto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endParaRPr lang="en-AU" sz="2000" kern="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18113" y="533400"/>
            <a:ext cx="3838575" cy="55308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- 2004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Distribution Transformers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Single Phase A/Cs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Commercial Refrigeration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Linear Fluorescent Lamps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- 2005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Electric Storage Water Heaters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Refrigerators &amp; Freezers</a:t>
            </a:r>
            <a:endParaRPr lang="en-AU" sz="140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– 2009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Incandescent GLS lamps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Compact Fluorescent lamps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External Power supplies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Chillers (Commercial A/C)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 Televisions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– 2010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Incandescent GLS lamps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Compact Fluorescent lamps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Refrigerators &amp; Freezers</a:t>
            </a:r>
            <a:endParaRPr lang="en-AU" sz="140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kern="0" dirty="0">
                <a:latin typeface="+mn-lt"/>
              </a:rPr>
              <a:t>Air Conditioners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r>
              <a:rPr lang="en-AU" sz="1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MEPS – 2011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1400" dirty="0">
                <a:latin typeface="+mn-lt"/>
              </a:rPr>
              <a:t>Gas Water Heaters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lang="en-AU" sz="160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lang="en-AU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endParaRPr lang="en-A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defRPr/>
            </a:pPr>
            <a:endParaRPr lang="en-AU" sz="200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lang="en-AU" sz="200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lang="en-AU" sz="2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7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3188"/>
            <a:ext cx="7772400" cy="1703387"/>
          </a:xfrm>
        </p:spPr>
        <p:txBody>
          <a:bodyPr/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A </a:t>
            </a:r>
            <a:r>
              <a:rPr lang="en-A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Success Story – Reducing Energy Consumption of </a:t>
            </a:r>
            <a:r>
              <a:rPr lang="en-A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</a:t>
            </a:r>
            <a:r>
              <a:rPr lang="en-A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Frost Free Refrigerators &amp; Freezers, 1986 to 2006</a:t>
            </a:r>
            <a:r>
              <a:rPr lang="en-AU" b="1" kern="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b="1" kern="0" dirty="0">
                <a:solidFill>
                  <a:schemeClr val="accent1">
                    <a:lumMod val="50000"/>
                  </a:schemeClr>
                </a:solidFill>
              </a:rPr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6ECD1-FD60-4DD3-8270-7FA74629CA3B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913"/>
          <a:stretch>
            <a:fillRect/>
          </a:stretch>
        </p:blipFill>
        <p:spPr bwMode="auto">
          <a:xfrm>
            <a:off x="1808163" y="1711325"/>
            <a:ext cx="72580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62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3188"/>
            <a:ext cx="7772400" cy="1703387"/>
          </a:xfrm>
        </p:spPr>
        <p:txBody>
          <a:bodyPr/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A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Trends in Electrical Appliance Energy (1986-2020)</a:t>
            </a:r>
            <a:r>
              <a:rPr lang="en-AU" b="1" kern="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b="1" kern="0" dirty="0">
                <a:solidFill>
                  <a:schemeClr val="accent1">
                    <a:lumMod val="50000"/>
                  </a:schemeClr>
                </a:solidFill>
              </a:rPr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6ECD1-FD60-4DD3-8270-7FA74629CA3B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15778" t="26964" r="13344" b="13988"/>
          <a:stretch>
            <a:fillRect/>
          </a:stretch>
        </p:blipFill>
        <p:spPr bwMode="auto">
          <a:xfrm>
            <a:off x="1014413" y="1285875"/>
            <a:ext cx="7129462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86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3189"/>
            <a:ext cx="7772400" cy="1369352"/>
          </a:xfrm>
        </p:spPr>
        <p:txBody>
          <a:bodyPr/>
          <a:lstStyle/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A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National Legislation </a:t>
            </a:r>
            <a:endParaRPr lang="en-AU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6ECD1-FD60-4DD3-8270-7FA74629CA3B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15635" y="1472541"/>
            <a:ext cx="7374577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kumimoji="1" lang="en-US" sz="2400" kern="0" dirty="0" smtClean="0">
                <a:solidFill>
                  <a:srgbClr val="000000"/>
                </a:solidFill>
              </a:rPr>
              <a:t>New National Legislation – </a:t>
            </a:r>
            <a:r>
              <a:rPr kumimoji="1" lang="en-US" sz="2400" i="1" kern="0" dirty="0" smtClean="0">
                <a:solidFill>
                  <a:srgbClr val="000000"/>
                </a:solidFill>
              </a:rPr>
              <a:t>Greenhouse and Energy Minimum Standards Act 2012 </a:t>
            </a:r>
            <a:r>
              <a:rPr kumimoji="1" lang="en-US" sz="2400" kern="0" dirty="0" smtClean="0">
                <a:solidFill>
                  <a:srgbClr val="000000"/>
                </a:solidFill>
              </a:rPr>
              <a:t>– commenced on 1 October 2012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kumimoji="1" lang="en-US" sz="2400" kern="0" dirty="0" smtClean="0">
                <a:solidFill>
                  <a:srgbClr val="000000"/>
                </a:solidFill>
              </a:rPr>
              <a:t>Broader coverage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kumimoji="1" lang="en-US" sz="2400" kern="0" dirty="0" smtClean="0">
                <a:solidFill>
                  <a:srgbClr val="000000"/>
                </a:solidFill>
              </a:rPr>
              <a:t>Replaces 4 state-based regulators with a single Australian GEMS Regulator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2400" dirty="0" smtClean="0"/>
              <a:t>Requirement for the provision of sales data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r>
              <a:rPr lang="en-AU" sz="2400" dirty="0" smtClean="0"/>
              <a:t>Fines and other enforcement measures for non-compliance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kumimoji="1" lang="en-US" kern="0" dirty="0" smtClean="0">
              <a:solidFill>
                <a:srgbClr val="000000"/>
              </a:solidFill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CC00"/>
              </a:buClr>
              <a:buFont typeface="Wingdings" pitchFamily="16" charset="2"/>
              <a:buChar char="n"/>
              <a:defRPr/>
            </a:pPr>
            <a:endParaRPr kumimoji="1"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2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9150" cy="1143000"/>
          </a:xfrm>
        </p:spPr>
        <p:txBody>
          <a:bodyPr/>
          <a:lstStyle/>
          <a:p>
            <a:pPr algn="ctr"/>
            <a:r>
              <a:rPr lang="en-A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Greenhouse</a:t>
            </a:r>
            <a:r>
              <a:rPr lang="en-AU" dirty="0" smtClean="0"/>
              <a:t> </a:t>
            </a:r>
            <a:r>
              <a:rPr lang="en-A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Energy Minimum </a:t>
            </a:r>
            <a:r>
              <a:rPr lang="en-A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Standards Act </a:t>
            </a:r>
            <a:endParaRPr lang="en-A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64" y="1507782"/>
            <a:ext cx="8103996" cy="4910312"/>
          </a:xfrm>
        </p:spPr>
        <p:txBody>
          <a:bodyPr/>
          <a:lstStyle/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6250075" y="1520655"/>
            <a:ext cx="1848898" cy="1004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Queensland</a:t>
            </a:r>
            <a:endParaRPr lang="en-AU" dirty="0"/>
          </a:p>
        </p:txBody>
      </p:sp>
      <p:sp>
        <p:nvSpPr>
          <p:cNvPr id="9" name="Oval 8"/>
          <p:cNvSpPr/>
          <p:nvPr/>
        </p:nvSpPr>
        <p:spPr>
          <a:xfrm>
            <a:off x="3516922" y="1115368"/>
            <a:ext cx="1668027" cy="10249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Victoria</a:t>
            </a:r>
            <a:endParaRPr lang="en-AU" dirty="0"/>
          </a:p>
        </p:txBody>
      </p:sp>
      <p:sp>
        <p:nvSpPr>
          <p:cNvPr id="11" name="Oval 10"/>
          <p:cNvSpPr/>
          <p:nvPr/>
        </p:nvSpPr>
        <p:spPr>
          <a:xfrm>
            <a:off x="991437" y="4523433"/>
            <a:ext cx="1678075" cy="1004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Tasmania</a:t>
            </a:r>
            <a:endParaRPr lang="en-AU" dirty="0"/>
          </a:p>
        </p:txBody>
      </p:sp>
      <p:sp>
        <p:nvSpPr>
          <p:cNvPr id="12" name="Oval 11"/>
          <p:cNvSpPr/>
          <p:nvPr/>
        </p:nvSpPr>
        <p:spPr>
          <a:xfrm>
            <a:off x="3516922" y="4888523"/>
            <a:ext cx="1678075" cy="1004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ACT</a:t>
            </a:r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6240026" y="4470178"/>
            <a:ext cx="1678075" cy="1004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South Australia</a:t>
            </a:r>
            <a:endParaRPr lang="en-AU" dirty="0"/>
          </a:p>
        </p:txBody>
      </p:sp>
      <p:sp>
        <p:nvSpPr>
          <p:cNvPr id="14" name="Oval 13"/>
          <p:cNvSpPr/>
          <p:nvPr/>
        </p:nvSpPr>
        <p:spPr>
          <a:xfrm>
            <a:off x="991437" y="1326384"/>
            <a:ext cx="1678075" cy="1004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NSW	</a:t>
            </a:r>
            <a:endParaRPr lang="en-AU" dirty="0"/>
          </a:p>
        </p:txBody>
      </p:sp>
      <p:sp>
        <p:nvSpPr>
          <p:cNvPr id="15" name="Oval 14"/>
          <p:cNvSpPr/>
          <p:nvPr/>
        </p:nvSpPr>
        <p:spPr>
          <a:xfrm>
            <a:off x="6772588" y="3016180"/>
            <a:ext cx="1678075" cy="1004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Western Australia</a:t>
            </a:r>
            <a:endParaRPr lang="en-AU" dirty="0"/>
          </a:p>
        </p:txBody>
      </p:sp>
      <p:sp>
        <p:nvSpPr>
          <p:cNvPr id="16" name="Oval 15"/>
          <p:cNvSpPr/>
          <p:nvPr/>
        </p:nvSpPr>
        <p:spPr>
          <a:xfrm>
            <a:off x="457200" y="2933281"/>
            <a:ext cx="1678075" cy="1004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Northern Territory</a:t>
            </a:r>
            <a:endParaRPr lang="en-AU" dirty="0"/>
          </a:p>
        </p:txBody>
      </p:sp>
      <p:sp>
        <p:nvSpPr>
          <p:cNvPr id="17" name="Oval 16"/>
          <p:cNvSpPr/>
          <p:nvPr/>
        </p:nvSpPr>
        <p:spPr>
          <a:xfrm>
            <a:off x="3004457" y="2785068"/>
            <a:ext cx="2703007" cy="16295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One</a:t>
            </a:r>
          </a:p>
          <a:p>
            <a:pPr algn="ctr"/>
            <a:r>
              <a:rPr lang="en-AU" sz="3200" dirty="0" smtClean="0"/>
              <a:t>Australian Regulator</a:t>
            </a:r>
            <a:endParaRPr lang="en-AU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72378" y="2140300"/>
            <a:ext cx="793820" cy="875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4"/>
          </p:cNvCxnSpPr>
          <p:nvPr/>
        </p:nvCxnSpPr>
        <p:spPr>
          <a:xfrm flipH="1">
            <a:off x="4350935" y="2140300"/>
            <a:ext cx="1" cy="634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7" idx="7"/>
          </p:cNvCxnSpPr>
          <p:nvPr/>
        </p:nvCxnSpPr>
        <p:spPr>
          <a:xfrm flipH="1">
            <a:off x="5311618" y="2378335"/>
            <a:ext cx="1209222" cy="645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6"/>
          </p:cNvCxnSpPr>
          <p:nvPr/>
        </p:nvCxnSpPr>
        <p:spPr>
          <a:xfrm flipH="1">
            <a:off x="5707464" y="3518598"/>
            <a:ext cx="1065124" cy="81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0"/>
          </p:cNvCxnSpPr>
          <p:nvPr/>
        </p:nvCxnSpPr>
        <p:spPr>
          <a:xfrm flipH="1" flipV="1">
            <a:off x="4355959" y="4414576"/>
            <a:ext cx="1" cy="473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7"/>
            <a:endCxn id="17" idx="3"/>
          </p:cNvCxnSpPr>
          <p:nvPr/>
        </p:nvCxnSpPr>
        <p:spPr>
          <a:xfrm flipV="1">
            <a:off x="2423764" y="4175940"/>
            <a:ext cx="976539" cy="494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6" idx="6"/>
            <a:endCxn id="17" idx="2"/>
          </p:cNvCxnSpPr>
          <p:nvPr/>
        </p:nvCxnSpPr>
        <p:spPr>
          <a:xfrm>
            <a:off x="2135275" y="3435699"/>
            <a:ext cx="869182" cy="1641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1"/>
          </p:cNvCxnSpPr>
          <p:nvPr/>
        </p:nvCxnSpPr>
        <p:spPr>
          <a:xfrm flipH="1" flipV="1">
            <a:off x="5546690" y="4021015"/>
            <a:ext cx="939084" cy="596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39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cfkZREXUCP.ImCP1n.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qjK1NLyE2UYG0HSb9x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w9HOxEZkimhOHWSUQK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G4u2BwI0GVmUmmCRSB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0BIPahvUGJ7N7XAM2X4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b0370wt0ShozMk0k_Q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Lk3G59dESqmTgpOljs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O._DD7wkSuYJFUGw9z.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ABqp5F70m1SVu_GPFK9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594</Words>
  <Application>Microsoft Office PowerPoint</Application>
  <PresentationFormat>On-screen Show (4:3)</PresentationFormat>
  <Paragraphs>144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think-cell Slide</vt:lpstr>
      <vt:lpstr>Australia’s Clean Energy Future  and the role of energy efficiency  </vt:lpstr>
      <vt:lpstr>Clean Energy Future</vt:lpstr>
      <vt:lpstr>The Carbon Pricing Mechanism - staged process of introduction</vt:lpstr>
      <vt:lpstr>Encouraging Energy Efficiency</vt:lpstr>
      <vt:lpstr>    Equipment Energy Efficiency (E3) Program</vt:lpstr>
      <vt:lpstr>    A Success Story – Reducing Energy Consumption of New Frost Free Refrigerators &amp; Freezers, 1986 to 2006 </vt:lpstr>
      <vt:lpstr>   Trends in Electrical Appliance Energy (1986-2020) </vt:lpstr>
      <vt:lpstr>New National Legislation </vt:lpstr>
      <vt:lpstr>Greenhouse and Energy Minimum Standards Act </vt:lpstr>
      <vt:lpstr>Under the GEMS Act there are a range of penalties and enforcement measures</vt:lpstr>
      <vt:lpstr>Penalties are per offence but the Regulator may develop rules where multiple offences apply</vt:lpstr>
      <vt:lpstr>The Regulator can publicise contraventions</vt:lpstr>
      <vt:lpstr>For more information</vt:lpstr>
    </vt:vector>
  </TitlesOfParts>
  <Company>GRi.D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Liam @ GRi.D</dc:creator>
  <cp:lastModifiedBy>Farrell</cp:lastModifiedBy>
  <cp:revision>469</cp:revision>
  <dcterms:created xsi:type="dcterms:W3CDTF">2011-07-05T01:48:37Z</dcterms:created>
  <dcterms:modified xsi:type="dcterms:W3CDTF">2012-11-08T00:30:51Z</dcterms:modified>
</cp:coreProperties>
</file>