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331" r:id="rId3"/>
    <p:sldId id="328" r:id="rId4"/>
    <p:sldId id="332" r:id="rId5"/>
    <p:sldId id="317" r:id="rId6"/>
    <p:sldId id="335" r:id="rId7"/>
    <p:sldId id="336" r:id="rId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1" autoAdjust="0"/>
    <p:restoredTop sz="94680" autoAdjust="0"/>
  </p:normalViewPr>
  <p:slideViewPr>
    <p:cSldViewPr>
      <p:cViewPr varScale="1">
        <p:scale>
          <a:sx n="82" d="100"/>
          <a:sy n="82" d="100"/>
        </p:scale>
        <p:origin x="-7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4DF3C5D-3671-4A2A-8E43-08532DFCABD3}" type="datetimeFigureOut">
              <a:rPr lang="en-US"/>
              <a:pPr>
                <a:defRPr/>
              </a:pPr>
              <a:t>2/22/2012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7D72B54-A149-4F8C-9E74-C5850FCDD7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29FFA24-DBCF-455C-8C9C-EE9723F13125}" type="datetimeFigureOut">
              <a:rPr lang="en-US"/>
              <a:pPr>
                <a:defRPr/>
              </a:pPr>
              <a:t>2/22/2012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5424078-2EC0-4F61-8F9B-96337B48C6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92EAD-1CC3-4196-89A2-26849C15A07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90B54-ED4F-402C-BF09-EEF8D3AF95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B20A-9ECF-4923-A4DF-DF123C579F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DB57-908A-4DB5-95E2-83E47FAF10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A6794-B7F4-4C71-958F-E711D03DF6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1AAA-0CE8-469A-B256-A4E033C341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70D44-77B5-4F94-AB05-956A9D5326F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90DB1-27F3-4B29-9155-E4502DC333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155C8-846E-4403-B124-D3928CA33E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39DC-5C90-408D-9598-7A7D4E21FA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EA1F8-17D9-45EA-881C-1E84FE3D7A6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902B-9956-45EC-8315-DCB54A4AEC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488C18-14E4-4F6F-A13A-FC65EE9096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Times New Roman" pitchFamily="18" charset="0"/>
        <a:buChar char="─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o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ec.apec.org/www/egeec/webnews.php?DomainID=17&amp;NewsID=2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549275"/>
            <a:ext cx="8280400" cy="2879725"/>
          </a:xfrm>
        </p:spPr>
        <p:txBody>
          <a:bodyPr/>
          <a:lstStyle/>
          <a:p>
            <a:r>
              <a:rPr lang="en-AU" smtClean="0"/>
              <a:t/>
            </a:r>
            <a:br>
              <a:rPr lang="en-AU" smtClean="0"/>
            </a:br>
            <a:r>
              <a:rPr lang="en-AU" sz="3200" smtClean="0"/>
              <a:t>APEC Project EWG 01 2011T</a:t>
            </a:r>
            <a:br>
              <a:rPr lang="en-AU" sz="3200" smtClean="0"/>
            </a:br>
            <a:r>
              <a:rPr lang="en-AU" sz="3200" smtClean="0"/>
              <a:t>Engagement by APEC economies in  smart appliance standards for air conditioners – led by Australia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3500438"/>
            <a:ext cx="8496300" cy="5540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</a:rPr>
              <a:t>Department of Climate Change &amp; Energy Efficiency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</a:rPr>
              <a:t>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8229600" cy="1143000"/>
          </a:xfrm>
        </p:spPr>
        <p:txBody>
          <a:bodyPr/>
          <a:lstStyle/>
          <a:p>
            <a:r>
              <a:rPr lang="en-AU" sz="3200" smtClean="0"/>
              <a:t>Aims of this project are to 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55650" y="2133600"/>
            <a:ext cx="8229600" cy="3311525"/>
          </a:xfrm>
        </p:spPr>
        <p:txBody>
          <a:bodyPr/>
          <a:lstStyle/>
          <a:p>
            <a:r>
              <a:rPr lang="en-AU" sz="2400" smtClean="0"/>
              <a:t>engage APEC economies in the development of </a:t>
            </a:r>
            <a:r>
              <a:rPr lang="en-US" sz="2400" smtClean="0"/>
              <a:t>‘Smart Appliance’ Standards for Air Conditioners and Other Appliances</a:t>
            </a:r>
            <a:r>
              <a:rPr lang="en-AU" sz="2400" smtClean="0"/>
              <a:t> with a particular emphasis on international standards processes; and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    </a:t>
            </a:r>
          </a:p>
          <a:p>
            <a:r>
              <a:rPr lang="en-US" sz="2400" smtClean="0"/>
              <a:t>promote international harmonisation of standards for smart appliances.</a:t>
            </a:r>
            <a:r>
              <a:rPr lang="en-US" smtClean="0"/>
              <a:t/>
            </a:r>
            <a:br>
              <a:rPr lang="en-US" smtClean="0"/>
            </a:br>
            <a:endParaRPr lang="en-A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r>
              <a:rPr lang="en-AU" sz="3200" smtClean="0"/>
              <a:t>Workshop on smart appliance standards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288" y="1643063"/>
            <a:ext cx="8534400" cy="4162425"/>
          </a:xfrm>
        </p:spPr>
        <p:txBody>
          <a:bodyPr/>
          <a:lstStyle/>
          <a:p>
            <a:r>
              <a:rPr lang="en-US" sz="2400" smtClean="0"/>
              <a:t>Two day workshop held in Seoul, 10 -11 November 2011, immediately after EGEE&amp;C meeting 38</a:t>
            </a:r>
          </a:p>
          <a:p>
            <a:r>
              <a:rPr lang="en-US" sz="2400" smtClean="0"/>
              <a:t>Over 40 delegates from 9 APEC economies</a:t>
            </a:r>
          </a:p>
          <a:p>
            <a:pPr lvl="1"/>
            <a:r>
              <a:rPr lang="en-US" sz="2000" smtClean="0"/>
              <a:t>Australia, China, Hong Kong, Japan, Korea, New Zealand, Singapore, Thailand, USA</a:t>
            </a:r>
          </a:p>
          <a:p>
            <a:r>
              <a:rPr lang="en-US" sz="2400" smtClean="0"/>
              <a:t>Mix of policy people, utilities, appliance manufacturers</a:t>
            </a:r>
          </a:p>
          <a:p>
            <a:r>
              <a:rPr lang="en-US" sz="2400" smtClean="0"/>
              <a:t>Presentations updating smart appliance standards developments in several economies</a:t>
            </a:r>
          </a:p>
          <a:p>
            <a:r>
              <a:rPr lang="en-US" sz="2400" smtClean="0"/>
              <a:t>Presentations from manufacturers</a:t>
            </a:r>
          </a:p>
          <a:p>
            <a:pPr lvl="1"/>
            <a:r>
              <a:rPr lang="en-US" sz="2000" smtClean="0"/>
              <a:t>Electrolux, Daikin, Panasonic (LG, Samsung also present)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r>
              <a:rPr lang="en-AU" sz="3200" smtClean="0"/>
              <a:t>Outputs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r>
              <a:rPr lang="en-US" sz="2400" smtClean="0"/>
              <a:t>Agenda, attendees list and presentations are at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hlinkClick r:id="rId2"/>
              </a:rPr>
              <a:t>http://www.egeec.apec.org/www/egeec/webnews.php?DomainID=17&amp;NewsID=223</a:t>
            </a:r>
            <a:endParaRPr lang="en-US" sz="2400" smtClean="0"/>
          </a:p>
          <a:p>
            <a:r>
              <a:rPr lang="en-US" sz="2400" smtClean="0"/>
              <a:t>Communiqué: draft agreed by delegates, final circulated later, no objections (but not yet posted on the site)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-12700"/>
            <a:ext cx="8223250" cy="1460500"/>
          </a:xfrm>
        </p:spPr>
        <p:txBody>
          <a:bodyPr/>
          <a:lstStyle/>
          <a:p>
            <a:r>
              <a:rPr lang="en-US" sz="3200" smtClean="0"/>
              <a:t>Participants called for following actions</a:t>
            </a:r>
            <a:endParaRPr lang="en-AU" sz="32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15313" cy="5165725"/>
          </a:xfrm>
        </p:spPr>
        <p:txBody>
          <a:bodyPr/>
          <a:lstStyle/>
          <a:p>
            <a:r>
              <a:rPr lang="en-AU" sz="1800" smtClean="0">
                <a:cs typeface="Times New Roman" pitchFamily="18" charset="0"/>
              </a:rPr>
              <a:t>Establishment of a framework for continuing exchange of information about smart appliance developments within APEC. Such a framework should include manufacturers, electricity utilities and policy-makers.</a:t>
            </a:r>
          </a:p>
          <a:p>
            <a:r>
              <a:rPr lang="en-AU" sz="1800" smtClean="0">
                <a:cs typeface="Times New Roman" pitchFamily="18" charset="0"/>
              </a:rPr>
              <a:t>Participation by APEC economies in the smart appliance standardisation work of the IEC (especially TC59) and the ISO. </a:t>
            </a:r>
          </a:p>
          <a:p>
            <a:r>
              <a:rPr lang="en-AU" sz="1800" smtClean="0">
                <a:cs typeface="Times New Roman" pitchFamily="18" charset="0"/>
              </a:rPr>
              <a:t>Establishment of a framework for co-ordination of APEC views on standardisation matters relating to smart appliances being considered by IEC and ISO. </a:t>
            </a:r>
          </a:p>
          <a:p>
            <a:r>
              <a:rPr lang="en-AU" sz="1800" smtClean="0">
                <a:cs typeface="Times New Roman" pitchFamily="18" charset="0"/>
              </a:rPr>
              <a:t>Continuing efforts to develop international standards for smart appliances as a means of facilitating trade, while recognising that the needs and priorities of economies may differ.</a:t>
            </a:r>
          </a:p>
          <a:p>
            <a:r>
              <a:rPr lang="en-AU" sz="1800" smtClean="0">
                <a:cs typeface="Times New Roman" pitchFamily="18" charset="0"/>
              </a:rPr>
              <a:t>Continuing efforts to harmonise emerging national and regional standards for smart appliances</a:t>
            </a:r>
          </a:p>
          <a:p>
            <a:r>
              <a:rPr lang="en-AU" sz="1800" smtClean="0">
                <a:cs typeface="Times New Roman" pitchFamily="18" charset="0"/>
              </a:rPr>
              <a:t>For the chair of the EGEE&amp;C to report on the outcomes of this workshop to the Energy Working Group and to co-ordinate the activities of the Expert Groups to deliver on the directions from the 2011 Leaders’ Declaration</a:t>
            </a:r>
            <a:r>
              <a:rPr lang="en-AU" sz="2200" smtClean="0"/>
              <a:t> </a:t>
            </a:r>
          </a:p>
          <a:p>
            <a:pPr lvl="1">
              <a:buFont typeface="Times New Roman" pitchFamily="18" charset="0"/>
              <a:buNone/>
            </a:pPr>
            <a:endParaRPr lang="en-A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539750" y="-12700"/>
            <a:ext cx="8223250" cy="1460500"/>
          </a:xfrm>
        </p:spPr>
        <p:txBody>
          <a:bodyPr/>
          <a:lstStyle/>
          <a:p>
            <a:r>
              <a:rPr lang="en-US" sz="3200" smtClean="0"/>
              <a:t>Participants called for following actions</a:t>
            </a:r>
            <a:endParaRPr lang="en-AU" sz="320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143000"/>
            <a:ext cx="8215313" cy="5165725"/>
          </a:xfrm>
        </p:spPr>
        <p:txBody>
          <a:bodyPr/>
          <a:lstStyle/>
          <a:p>
            <a:r>
              <a:rPr lang="en-AU" sz="2400" smtClean="0">
                <a:cs typeface="Times New Roman" pitchFamily="18" charset="0"/>
              </a:rPr>
              <a:t>To report the outcomes of the Workshop to the EGEE&amp;C.</a:t>
            </a:r>
          </a:p>
          <a:p>
            <a:r>
              <a:rPr lang="en-AU" sz="2400" smtClean="0">
                <a:cs typeface="Times New Roman" pitchFamily="18" charset="0"/>
              </a:rPr>
              <a:t>To accept the proposal from the delegate of the USA to include the Workshop outcomes under the Smart Grids Element of the Energy Smart Communities Initiative (ESCI).</a:t>
            </a:r>
          </a:p>
          <a:p>
            <a:r>
              <a:rPr lang="en-AU" sz="2400" smtClean="0">
                <a:cs typeface="Times New Roman" pitchFamily="18" charset="0"/>
              </a:rPr>
              <a:t>To request the Australian delegate to investigate options for resourcing further work within APEC to support the development and harmonisation of international smart appliance standards</a:t>
            </a:r>
            <a:r>
              <a:rPr lang="en-AU" smtClean="0">
                <a:cs typeface="Times New Roman" pitchFamily="18" charset="0"/>
              </a:rPr>
              <a:t>.  </a:t>
            </a:r>
          </a:p>
          <a:p>
            <a:pPr lvl="1">
              <a:buFont typeface="Times New Roman" pitchFamily="18" charset="0"/>
              <a:buNone/>
            </a:pPr>
            <a:endParaRPr lang="en-A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Developments since</a:t>
            </a:r>
            <a:endParaRPr lang="en-AU" smtClean="0"/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43438"/>
          </a:xfrm>
        </p:spPr>
        <p:txBody>
          <a:bodyPr/>
          <a:lstStyle/>
          <a:p>
            <a:r>
              <a:rPr lang="en-US" smtClean="0"/>
              <a:t>IEC has established a Project Committee on smart grid standards (PC 118)</a:t>
            </a:r>
          </a:p>
          <a:p>
            <a:pPr lvl="1"/>
            <a:r>
              <a:rPr lang="en-US" smtClean="0"/>
              <a:t>Led by China National Committee</a:t>
            </a:r>
          </a:p>
          <a:p>
            <a:pPr lvl="1"/>
            <a:r>
              <a:rPr lang="en-AU" smtClean="0"/>
              <a:t>First meeting was in Tianjin 8-9 February 2012</a:t>
            </a:r>
          </a:p>
          <a:p>
            <a:r>
              <a:rPr lang="en-AU" smtClean="0"/>
              <a:t>IEC Technical Committee 59 is setting up a Working Group on smart appliance standards</a:t>
            </a:r>
          </a:p>
          <a:p>
            <a:r>
              <a:rPr lang="en-AU" smtClean="0"/>
              <a:t>Raises question of most effective role for APEC </a:t>
            </a:r>
          </a:p>
          <a:p>
            <a:pPr lvl="1"/>
            <a:r>
              <a:rPr lang="en-AU" smtClean="0"/>
              <a:t>APEC only forum that has engaged manufacturers direct so far </a:t>
            </a:r>
          </a:p>
          <a:p>
            <a:r>
              <a:rPr lang="en-AU" smtClean="0"/>
              <a:t>DCCEE now reconsidering international strategy</a:t>
            </a:r>
          </a:p>
          <a:p>
            <a:pPr lvl="1"/>
            <a:endParaRPr lang="en-AU" smtClean="0"/>
          </a:p>
          <a:p>
            <a:pPr lvl="1"/>
            <a:endParaRPr lang="en-A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2613</TotalTime>
  <Words>463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Wingdings</vt:lpstr>
      <vt:lpstr>Times New Roman</vt:lpstr>
      <vt:lpstr>Book Antiqua</vt:lpstr>
      <vt:lpstr>Calibri</vt:lpstr>
      <vt:lpstr>Default Design</vt:lpstr>
      <vt:lpstr> APEC Project EWG 01 2011T Engagement by APEC economies in  smart appliance standards for air conditioners – led by Australia</vt:lpstr>
      <vt:lpstr>Aims of this project are to :</vt:lpstr>
      <vt:lpstr>Workshop on smart appliance standards</vt:lpstr>
      <vt:lpstr>Outputs</vt:lpstr>
      <vt:lpstr>Participants called for following actions</vt:lpstr>
      <vt:lpstr>Participants called for following actions</vt:lpstr>
      <vt:lpstr>Developments since</vt:lpstr>
    </vt:vector>
  </TitlesOfParts>
  <Company>Department of the Environment and Heritage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Fornasiero, x9713</dc:creator>
  <cp:lastModifiedBy>TVora</cp:lastModifiedBy>
  <cp:revision>308</cp:revision>
  <dcterms:created xsi:type="dcterms:W3CDTF">2008-10-22T05:15:56Z</dcterms:created>
  <dcterms:modified xsi:type="dcterms:W3CDTF">2012-02-21T22:34:07Z</dcterms:modified>
</cp:coreProperties>
</file>