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144000" cy="6858000" type="screen4x3"/>
  <p:notesSz cx="6797675" cy="98567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B"/>
    <a:srgbClr val="FFCCFF"/>
    <a:srgbClr val="E8F4F8"/>
    <a:srgbClr val="F4E9E9"/>
    <a:srgbClr val="EFFFEF"/>
    <a:srgbClr val="C6D9F1"/>
    <a:srgbClr val="FFFFC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49" autoAdjust="0"/>
    <p:restoredTop sz="96182" autoAdjust="0"/>
  </p:normalViewPr>
  <p:slideViewPr>
    <p:cSldViewPr>
      <p:cViewPr varScale="1">
        <p:scale>
          <a:sx n="114" d="100"/>
          <a:sy n="114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00" y="-96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82DCE9-7686-4742-8D31-5E2F7E4B9741}" type="datetimeFigureOut">
              <a:rPr lang="zh-TW" altLang="en-US"/>
              <a:pPr>
                <a:defRPr/>
              </a:pPr>
              <a:t>2017/10/3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fld id="{DD297F36-857F-4623-8050-4F723564709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0970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B2E65A4-7EBF-4DC5-89C1-46832F7F3E0F}" type="datetimeFigureOut">
              <a:rPr lang="zh-TW" altLang="en-US"/>
              <a:pPr>
                <a:defRPr/>
              </a:pPr>
              <a:t>2017/10/3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fld id="{9A7BE296-F741-4412-9D33-F2EDBE63DC9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55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2F9B7801-0502-46A9-9F28-4B717DB99714}" type="slidenum">
              <a:rPr kumimoji="0" lang="zh-TW" altLang="en-US"/>
              <a:pPr/>
              <a:t>0</a:t>
            </a:fld>
            <a:endParaRPr kumimoji="0" lang="en-US" altLang="zh-TW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9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31801\Desktop\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t="21581" r="14799" b="22060"/>
          <a:stretch>
            <a:fillRect/>
          </a:stretch>
        </p:blipFill>
        <p:spPr bwMode="auto">
          <a:xfrm>
            <a:off x="3384550" y="5589588"/>
            <a:ext cx="23749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群組 23"/>
          <p:cNvGrpSpPr>
            <a:grpSpLocks/>
          </p:cNvGrpSpPr>
          <p:nvPr userDrawn="1"/>
        </p:nvGrpSpPr>
        <p:grpSpPr bwMode="auto">
          <a:xfrm>
            <a:off x="0" y="584200"/>
            <a:ext cx="9144000" cy="2808288"/>
            <a:chOff x="0" y="836712"/>
            <a:chExt cx="9144000" cy="2808312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3146545"/>
              <a:ext cx="8532813" cy="49847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612775" y="836712"/>
              <a:ext cx="8531225" cy="498479"/>
            </a:xfrm>
            <a:prstGeom prst="rect">
              <a:avLst/>
            </a:prstGeom>
            <a:solidFill>
              <a:srgbClr val="B0C4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8" name="Picture 3" descr="C:\Users\d31801\Desktop\GLOBE_DetailMap2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255" r="391" b="33319"/>
            <a:stretch>
              <a:fillRect/>
            </a:stretch>
          </p:blipFill>
          <p:spPr bwMode="auto">
            <a:xfrm>
              <a:off x="0" y="1144617"/>
              <a:ext cx="9144000" cy="219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標題 1"/>
          <p:cNvSpPr>
            <a:spLocks noGrp="1"/>
          </p:cNvSpPr>
          <p:nvPr>
            <p:ph type="ctrTitle"/>
          </p:nvPr>
        </p:nvSpPr>
        <p:spPr>
          <a:xfrm>
            <a:off x="683568" y="3483430"/>
            <a:ext cx="7776864" cy="1037977"/>
          </a:xfrm>
        </p:spPr>
        <p:txBody>
          <a:bodyPr>
            <a:noAutofit/>
          </a:bodyPr>
          <a:lstStyle/>
          <a:p>
            <a:endParaRPr lang="zh-TW" altLang="en-US" dirty="0"/>
          </a:p>
        </p:txBody>
      </p:sp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0" y="4746916"/>
            <a:ext cx="9144000" cy="558486"/>
          </a:xfrm>
        </p:spPr>
        <p:txBody>
          <a:bodyPr>
            <a:normAutofit lnSpcReduction="10000"/>
          </a:bodyPr>
          <a:lstStyle>
            <a:lvl1pPr marL="0" indent="0" algn="ctr">
              <a:buNone/>
              <a:defRPr/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8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7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5" name="矩形 4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6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4E9E7FDD-E691-4567-8ED2-5A788AA9818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70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7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5" name="矩形 4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6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DD029F20-D596-443B-B771-6445470B357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1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572000" y="114300"/>
            <a:ext cx="4572000" cy="50641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20000"/>
                  <a:lumOff val="80000"/>
                </a:schemeClr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pSp>
        <p:nvGrpSpPr>
          <p:cNvPr id="5" name="群組 12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7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0353"/>
            <a:ext cx="9144000" cy="530335"/>
          </a:xfrm>
        </p:spPr>
        <p:txBody>
          <a:bodyPr>
            <a:noAutofit/>
          </a:bodyPr>
          <a:lstStyle>
            <a:lvl1pPr algn="r">
              <a:defRPr sz="2000" i="1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30019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E639323B-85A2-4430-A2F3-DBC58F1E633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41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7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5" name="矩形 4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6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466A76BE-13C0-454E-9E19-A2CB40D921B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32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8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7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54EAFBFE-9094-4B65-86F2-99CDE25624F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81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0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9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A75AE4B9-0AFF-473C-A16E-60753F9010C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46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6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4" name="矩形 3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5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B1BDE881-A920-4118-9C41-C7D1850BD46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73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B73ABB5E-8912-4E69-99A2-14B27A6D05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67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8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7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F4C1817E-126F-432C-A433-F63AF1AA131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4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8"/>
          <p:cNvGrpSpPr>
            <a:grpSpLocks/>
          </p:cNvGrpSpPr>
          <p:nvPr userDrawn="1"/>
        </p:nvGrpSpPr>
        <p:grpSpPr bwMode="auto">
          <a:xfrm>
            <a:off x="0" y="0"/>
            <a:ext cx="9144000" cy="6883400"/>
            <a:chOff x="0" y="-1"/>
            <a:chExt cx="9144000" cy="6883201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6775253"/>
              <a:ext cx="9144000" cy="107947"/>
            </a:xfrm>
            <a:prstGeom prst="rect">
              <a:avLst/>
            </a:prstGeom>
            <a:solidFill>
              <a:srgbClr val="F16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7" name="Picture 3" descr="C:\Users\d31801\Desktop\logo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21581" r="14799" b="22060"/>
            <a:stretch>
              <a:fillRect/>
            </a:stretch>
          </p:blipFill>
          <p:spPr bwMode="auto">
            <a:xfrm>
              <a:off x="0" y="1"/>
              <a:ext cx="1475656" cy="3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1476375" y="-1"/>
              <a:ext cx="7667625" cy="114297"/>
            </a:xfrm>
            <a:prstGeom prst="rect">
              <a:avLst/>
            </a:prstGeom>
            <a:solidFill>
              <a:srgbClr val="285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8591550" y="6524625"/>
            <a:ext cx="546100" cy="339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200"/>
              </a:lnSpc>
              <a:defRPr kumimoji="0" sz="1400" b="1">
                <a:latin typeface="SimHei" pitchFamily="49" charset="-122"/>
                <a:ea typeface="SimHei" pitchFamily="49" charset="-122"/>
              </a:defRPr>
            </a:lvl1pPr>
          </a:lstStyle>
          <a:p>
            <a:fld id="{30637019-3821-452D-AAFE-2AC35AB63C8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41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wg.secretariat@tier.org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9646247-0F36-4EEC-9CBE-31F70664D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latin typeface="+mn-lt"/>
              </a:rPr>
              <a:t>Updated development of </a:t>
            </a:r>
            <a:br>
              <a:rPr lang="en-GB" sz="4000" b="1" dirty="0">
                <a:latin typeface="+mn-lt"/>
              </a:rPr>
            </a:br>
            <a:r>
              <a:rPr lang="en-GB" sz="4000" b="1" dirty="0">
                <a:latin typeface="+mn-lt"/>
              </a:rPr>
              <a:t>APEC Energy Working Group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42D8BAD-F90A-44EB-BAD4-877E2BEAE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8784976" cy="558486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EWG Secretariat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3ED903-3E9B-4AB4-8FD9-31B259DCEB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C49252-63DE-4AB2-AA43-9F0B0182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2" y="476672"/>
            <a:ext cx="8754883" cy="1368152"/>
          </a:xfrm>
        </p:spPr>
        <p:txBody>
          <a:bodyPr/>
          <a:lstStyle/>
          <a:p>
            <a:pPr algn="ctr"/>
            <a:r>
              <a:rPr lang="en-GB" sz="3200" b="1" i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Change of rule: New management of Energy Efficiency and Low Carbon </a:t>
            </a:r>
            <a:r>
              <a:rPr lang="en-GB" altLang="zh-TW" sz="3200" b="1" i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(EELCM) </a:t>
            </a:r>
            <a:r>
              <a:rPr lang="en-GB" sz="3200" b="1" i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Sub-Fund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14EA02-CE96-494F-8176-B7134DF33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32" y="2308709"/>
            <a:ext cx="8784976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Since session 1 of 2018, EWG will be responsible for </a:t>
            </a:r>
            <a:r>
              <a:rPr lang="en-GB" sz="2400" dirty="0">
                <a:solidFill>
                  <a:srgbClr val="FF0000"/>
                </a:solidFill>
              </a:rPr>
              <a:t>endorsing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assessing eligibility </a:t>
            </a:r>
            <a:r>
              <a:rPr lang="en-GB" sz="2400" dirty="0"/>
              <a:t>and </a:t>
            </a:r>
            <a:r>
              <a:rPr lang="en-GB" sz="2400" dirty="0">
                <a:solidFill>
                  <a:srgbClr val="FF0000"/>
                </a:solidFill>
              </a:rPr>
              <a:t>scoring</a:t>
            </a:r>
            <a:r>
              <a:rPr lang="en-GB" sz="2400" dirty="0"/>
              <a:t> the CNs applying EELCM Sub-Fund.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9AAEF8A-7E67-4E1B-9501-FD0294CB8CD8}"/>
              </a:ext>
            </a:extLst>
          </p:cNvPr>
          <p:cNvSpPr txBox="1">
            <a:spLocks/>
          </p:cNvSpPr>
          <p:nvPr/>
        </p:nvSpPr>
        <p:spPr bwMode="auto">
          <a:xfrm>
            <a:off x="218532" y="3573016"/>
            <a:ext cx="878497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kumimoji="0" lang="en-GB" sz="2400" dirty="0"/>
              <a:t>EWG Sub-fora, namely, EGCFE, EGEDA, EGEEC, EGNRET, LCMT-TF, ER-TF, will be responsible for </a:t>
            </a:r>
            <a:r>
              <a:rPr lang="en-GB" sz="2400" dirty="0">
                <a:solidFill>
                  <a:srgbClr val="FF0000"/>
                </a:solidFill>
              </a:rPr>
              <a:t>reviewing</a:t>
            </a:r>
            <a:r>
              <a:rPr kumimoji="0" lang="en-GB" sz="2400" dirty="0"/>
              <a:t> relevant CNs and </a:t>
            </a:r>
            <a:r>
              <a:rPr lang="en-GB" sz="2400" dirty="0">
                <a:solidFill>
                  <a:srgbClr val="FF0000"/>
                </a:solidFill>
              </a:rPr>
              <a:t>providing advices and feedbacks</a:t>
            </a:r>
            <a:r>
              <a:rPr kumimoji="0" lang="en-GB" sz="2400" dirty="0"/>
              <a:t> to PO to strengthen the CNs, without the right to endorse any of the CNs. </a:t>
            </a:r>
          </a:p>
        </p:txBody>
      </p:sp>
    </p:spTree>
    <p:extLst>
      <p:ext uri="{BB962C8B-B14F-4D97-AF65-F5344CB8AC3E}">
        <p14:creationId xmlns:p14="http://schemas.microsoft.com/office/powerpoint/2010/main" val="51047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27B8452-0909-4E43-916B-218F45B339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989C28-7BD8-407B-8D9B-68EFE99E6CDE}"/>
              </a:ext>
            </a:extLst>
          </p:cNvPr>
          <p:cNvSpPr txBox="1">
            <a:spLocks/>
          </p:cNvSpPr>
          <p:nvPr/>
        </p:nvSpPr>
        <p:spPr bwMode="auto">
          <a:xfrm>
            <a:off x="525372" y="908720"/>
            <a:ext cx="2390444" cy="648072"/>
          </a:xfrm>
          <a:prstGeom prst="rect">
            <a:avLst/>
          </a:prstGeom>
          <a:solidFill>
            <a:srgbClr val="FFFFE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2400" b="1" i="0" dirty="0">
                <a:solidFill>
                  <a:schemeClr val="tx2"/>
                </a:solidFill>
                <a:latin typeface="+mj-lt"/>
              </a:rPr>
              <a:t>Eligibility Criteria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B0A458-3933-482B-BFC7-8F80CC6C9590}"/>
              </a:ext>
            </a:extLst>
          </p:cNvPr>
          <p:cNvSpPr txBox="1">
            <a:spLocks/>
          </p:cNvSpPr>
          <p:nvPr/>
        </p:nvSpPr>
        <p:spPr bwMode="auto">
          <a:xfrm>
            <a:off x="525372" y="1628800"/>
            <a:ext cx="7886700" cy="281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GB" sz="2400" dirty="0"/>
              <a:t>Have at least </a:t>
            </a:r>
            <a:r>
              <a:rPr lang="en-GB" sz="2600" dirty="0">
                <a:solidFill>
                  <a:srgbClr val="FF0000"/>
                </a:solidFill>
              </a:rPr>
              <a:t>4</a:t>
            </a:r>
            <a:r>
              <a:rPr kumimoji="0" lang="en-GB" sz="2400" dirty="0"/>
              <a:t> co-sponsoring economies from the project’s originating forum; </a:t>
            </a:r>
          </a:p>
          <a:p>
            <a:r>
              <a:rPr kumimoji="0" lang="en-GB" sz="2400" dirty="0"/>
              <a:t>In line with and can contribute to APEC’s aggregate </a:t>
            </a:r>
            <a:r>
              <a:rPr lang="en-GB" sz="2600" dirty="0">
                <a:solidFill>
                  <a:srgbClr val="FF0000"/>
                </a:solidFill>
              </a:rPr>
              <a:t>energy intensity reduction goal of 45% </a:t>
            </a:r>
            <a:r>
              <a:rPr kumimoji="0" lang="en-GB" sz="2400" dirty="0"/>
              <a:t>by 2035, and/or </a:t>
            </a:r>
            <a:r>
              <a:rPr lang="en-GB" sz="2600" dirty="0">
                <a:solidFill>
                  <a:srgbClr val="FF0000"/>
                </a:solidFill>
              </a:rPr>
              <a:t>renewable energy doubling goal </a:t>
            </a:r>
            <a:r>
              <a:rPr kumimoji="0" lang="en-GB" sz="2400" dirty="0"/>
              <a:t>by 2030; </a:t>
            </a:r>
          </a:p>
          <a:p>
            <a:r>
              <a:rPr kumimoji="0" lang="en-GB" sz="2400" dirty="0"/>
              <a:t>Demonstrate the project will meet </a:t>
            </a:r>
            <a:r>
              <a:rPr lang="en-GB" sz="2600" dirty="0">
                <a:solidFill>
                  <a:srgbClr val="FF0000"/>
                </a:solidFill>
              </a:rPr>
              <a:t>capacity building needs </a:t>
            </a:r>
            <a:r>
              <a:rPr kumimoji="0" lang="en-GB" sz="2400" dirty="0"/>
              <a:t>for APEC developing countries; </a:t>
            </a:r>
          </a:p>
          <a:p>
            <a:r>
              <a:rPr kumimoji="0" lang="en-GB" sz="2400" dirty="0"/>
              <a:t>Upper limits for Category 2 projects: </a:t>
            </a:r>
            <a:r>
              <a:rPr lang="en-GB" sz="2600" dirty="0">
                <a:solidFill>
                  <a:srgbClr val="FF0000"/>
                </a:solidFill>
              </a:rPr>
              <a:t>USD 100,000</a:t>
            </a:r>
            <a:r>
              <a:rPr kumimoji="0" lang="en-GB" sz="2400" dirty="0"/>
              <a:t>. </a:t>
            </a:r>
          </a:p>
          <a:p>
            <a:endParaRPr kumimoji="0" lang="en-GB" sz="2000" dirty="0"/>
          </a:p>
        </p:txBody>
      </p:sp>
    </p:spTree>
    <p:extLst>
      <p:ext uri="{BB962C8B-B14F-4D97-AF65-F5344CB8AC3E}">
        <p14:creationId xmlns:p14="http://schemas.microsoft.com/office/powerpoint/2010/main" val="400839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A9E5D8-F8A8-4DBB-B03E-E6DA2B04E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1627FD-F73C-4F55-B196-C00D40D4F066}"/>
              </a:ext>
            </a:extLst>
          </p:cNvPr>
          <p:cNvSpPr txBox="1">
            <a:spLocks/>
          </p:cNvSpPr>
          <p:nvPr/>
        </p:nvSpPr>
        <p:spPr bwMode="auto">
          <a:xfrm>
            <a:off x="525372" y="836712"/>
            <a:ext cx="2966538" cy="648072"/>
          </a:xfrm>
          <a:prstGeom prst="rect">
            <a:avLst/>
          </a:prstGeom>
          <a:solidFill>
            <a:srgbClr val="FFFFE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2400" b="1" i="0" dirty="0">
                <a:solidFill>
                  <a:schemeClr val="tx2"/>
                </a:solidFill>
                <a:latin typeface="+mj-lt"/>
              </a:rPr>
              <a:t>Priority for funding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3277B4-5836-458C-B31F-324BB73CCA6D}"/>
              </a:ext>
            </a:extLst>
          </p:cNvPr>
          <p:cNvSpPr txBox="1">
            <a:spLocks/>
          </p:cNvSpPr>
          <p:nvPr/>
        </p:nvSpPr>
        <p:spPr bwMode="auto">
          <a:xfrm>
            <a:off x="525372" y="1556792"/>
            <a:ext cx="78867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GB" sz="2400" b="1" dirty="0"/>
              <a:t>Category 1 (top priority)</a:t>
            </a:r>
          </a:p>
          <a:p>
            <a:pPr marL="0" indent="0">
              <a:buNone/>
            </a:pPr>
            <a:r>
              <a:rPr kumimoji="0" lang="en-GB" sz="2400" dirty="0"/>
              <a:t>      -Low-Carbon Model Town (LCMT) projects</a:t>
            </a:r>
          </a:p>
          <a:p>
            <a:pPr marL="0" indent="0">
              <a:buNone/>
            </a:pPr>
            <a:r>
              <a:rPr kumimoji="0" lang="en-GB" sz="2400" dirty="0"/>
              <a:t>      -maximum of </a:t>
            </a:r>
            <a:r>
              <a:rPr lang="en-GB" sz="2400" dirty="0">
                <a:solidFill>
                  <a:srgbClr val="FF0000"/>
                </a:solidFill>
              </a:rPr>
              <a:t>1 project per year </a:t>
            </a:r>
            <a:r>
              <a:rPr kumimoji="0" lang="en-GB" sz="2400" dirty="0"/>
              <a:t>can be funded. </a:t>
            </a:r>
          </a:p>
          <a:p>
            <a:pPr marL="0" indent="0">
              <a:buNone/>
            </a:pPr>
            <a:r>
              <a:rPr kumimoji="0" lang="en-GB" sz="2400" dirty="0"/>
              <a:t>      -</a:t>
            </a:r>
            <a:r>
              <a:rPr lang="en-GB" sz="2400" dirty="0">
                <a:solidFill>
                  <a:srgbClr val="FF0000"/>
                </a:solidFill>
              </a:rPr>
              <a:t>No</a:t>
            </a:r>
            <a:r>
              <a:rPr kumimoji="0" lang="en-GB" sz="2400" dirty="0"/>
              <a:t> funding cap of USD 100,000. </a:t>
            </a:r>
          </a:p>
          <a:p>
            <a:pPr marL="0" indent="0">
              <a:buNone/>
            </a:pPr>
            <a:endParaRPr kumimoji="0" lang="en-GB" sz="2400" dirty="0"/>
          </a:p>
          <a:p>
            <a:endParaRPr kumimoji="0"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26D2C5-C166-4D56-B39D-C8FA3A1E753C}"/>
              </a:ext>
            </a:extLst>
          </p:cNvPr>
          <p:cNvSpPr txBox="1">
            <a:spLocks/>
          </p:cNvSpPr>
          <p:nvPr/>
        </p:nvSpPr>
        <p:spPr bwMode="auto">
          <a:xfrm>
            <a:off x="533104" y="3429000"/>
            <a:ext cx="822309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GB" sz="9600" b="1" dirty="0"/>
              <a:t>Category 2</a:t>
            </a:r>
          </a:p>
          <a:p>
            <a:pPr marL="0" indent="0">
              <a:buNone/>
            </a:pPr>
            <a:r>
              <a:rPr kumimoji="0" lang="en-GB" sz="9600" dirty="0"/>
              <a:t>      -All other </a:t>
            </a:r>
            <a:r>
              <a:rPr lang="en-GB" sz="9600" dirty="0">
                <a:solidFill>
                  <a:srgbClr val="FF0000"/>
                </a:solidFill>
              </a:rPr>
              <a:t>energy efficiency </a:t>
            </a:r>
            <a:r>
              <a:rPr kumimoji="0" lang="en-GB" sz="9600" dirty="0"/>
              <a:t>and </a:t>
            </a:r>
            <a:r>
              <a:rPr lang="en-GB" sz="9600" dirty="0">
                <a:solidFill>
                  <a:srgbClr val="FF0000"/>
                </a:solidFill>
              </a:rPr>
              <a:t>low carbon measures </a:t>
            </a:r>
          </a:p>
          <a:p>
            <a:pPr marL="0" indent="0">
              <a:buNone/>
            </a:pPr>
            <a:r>
              <a:rPr kumimoji="0" lang="en-GB" sz="9600" dirty="0"/>
              <a:t>       projects, including renewable energy projects. </a:t>
            </a:r>
          </a:p>
          <a:p>
            <a:pPr marL="0" indent="0">
              <a:buNone/>
            </a:pPr>
            <a:r>
              <a:rPr kumimoji="0" lang="en-GB" sz="9600" dirty="0"/>
              <a:t>      -Peer Review on Energy Efficiency (PREE), Peer Review on </a:t>
            </a:r>
          </a:p>
          <a:p>
            <a:pPr marL="0" indent="0">
              <a:buNone/>
            </a:pPr>
            <a:r>
              <a:rPr kumimoji="0" lang="en-GB" sz="9600" dirty="0"/>
              <a:t>       Low Carbon Energy Policies (PRLCE), and other LCMT related </a:t>
            </a:r>
          </a:p>
          <a:p>
            <a:pPr marL="0" indent="0">
              <a:buNone/>
            </a:pPr>
            <a:r>
              <a:rPr kumimoji="0" lang="en-GB" sz="9600" dirty="0"/>
              <a:t>       projects not funded under Category 1 can be included. </a:t>
            </a:r>
          </a:p>
          <a:p>
            <a:pPr marL="0" indent="0">
              <a:buNone/>
            </a:pPr>
            <a:r>
              <a:rPr kumimoji="0" lang="en-GB" sz="9600" dirty="0"/>
              <a:t>      -Requires </a:t>
            </a:r>
            <a:r>
              <a:rPr lang="en-GB" sz="9600" dirty="0">
                <a:solidFill>
                  <a:srgbClr val="FF0000"/>
                </a:solidFill>
              </a:rPr>
              <a:t>50% of total average score </a:t>
            </a:r>
            <a:r>
              <a:rPr kumimoji="0" lang="en-GB" sz="9600" dirty="0"/>
              <a:t>as a minimum to be </a:t>
            </a:r>
          </a:p>
          <a:p>
            <a:pPr marL="0" indent="0">
              <a:buNone/>
            </a:pPr>
            <a:r>
              <a:rPr kumimoji="0" lang="en-GB" sz="9600" dirty="0"/>
              <a:t>       eligible to enhance project quality. </a:t>
            </a:r>
          </a:p>
          <a:p>
            <a:pPr marL="0" indent="0">
              <a:buNone/>
            </a:pPr>
            <a:endParaRPr kumimoji="0" lang="en-GB" sz="9600" dirty="0"/>
          </a:p>
          <a:p>
            <a:endParaRPr kumimoji="0" lang="en-GB" sz="2000" dirty="0"/>
          </a:p>
        </p:txBody>
      </p:sp>
    </p:spTree>
    <p:extLst>
      <p:ext uri="{BB962C8B-B14F-4D97-AF65-F5344CB8AC3E}">
        <p14:creationId xmlns:p14="http://schemas.microsoft.com/office/powerpoint/2010/main" val="4389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39EE49-3EBD-45CA-A094-2278FBE96C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45F81F-A330-485C-8218-F57A40786510}"/>
              </a:ext>
            </a:extLst>
          </p:cNvPr>
          <p:cNvSpPr txBox="1">
            <a:spLocks/>
          </p:cNvSpPr>
          <p:nvPr/>
        </p:nvSpPr>
        <p:spPr bwMode="auto">
          <a:xfrm>
            <a:off x="467544" y="476672"/>
            <a:ext cx="3960440" cy="648072"/>
          </a:xfrm>
          <a:prstGeom prst="rect">
            <a:avLst/>
          </a:prstGeom>
          <a:solidFill>
            <a:srgbClr val="FFFFE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2400" b="1" i="0" dirty="0">
                <a:solidFill>
                  <a:schemeClr val="tx2"/>
                </a:solidFill>
                <a:latin typeface="+mj-lt"/>
              </a:rPr>
              <a:t>Project application process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53C351-47E7-499B-9819-015F965D5D3B}"/>
              </a:ext>
            </a:extLst>
          </p:cNvPr>
          <p:cNvSpPr txBox="1">
            <a:spLocks/>
          </p:cNvSpPr>
          <p:nvPr/>
        </p:nvSpPr>
        <p:spPr bwMode="auto">
          <a:xfrm>
            <a:off x="454856" y="1340768"/>
            <a:ext cx="8286472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GB" sz="2400" b="1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F4BC1A-1F60-42F1-9750-3565A0C209A0}"/>
              </a:ext>
            </a:extLst>
          </p:cNvPr>
          <p:cNvSpPr txBox="1">
            <a:spLocks/>
          </p:cNvSpPr>
          <p:nvPr/>
        </p:nvSpPr>
        <p:spPr bwMode="auto">
          <a:xfrm>
            <a:off x="539552" y="1340768"/>
            <a:ext cx="8051998" cy="64807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b="1" i="0" dirty="0">
                <a:solidFill>
                  <a:schemeClr val="tx2"/>
                </a:solidFill>
                <a:latin typeface="+mj-lt"/>
              </a:rPr>
              <a:t>Step 1: Project Development with EWG Review </a:t>
            </a:r>
            <a:r>
              <a:rPr kumimoji="0" lang="en-GB" b="1" i="0" dirty="0">
                <a:solidFill>
                  <a:srgbClr val="FF0000"/>
                </a:solidFill>
                <a:latin typeface="+mj-lt"/>
              </a:rPr>
              <a:t>(optional)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A7A26D-5D6B-44F0-8A82-CEBA3C6C6836}"/>
              </a:ext>
            </a:extLst>
          </p:cNvPr>
          <p:cNvSpPr txBox="1">
            <a:spLocks/>
          </p:cNvSpPr>
          <p:nvPr/>
        </p:nvSpPr>
        <p:spPr bwMode="auto">
          <a:xfrm>
            <a:off x="512892" y="2013910"/>
            <a:ext cx="2762964" cy="1055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800" i="0" dirty="0">
                <a:solidFill>
                  <a:schemeClr val="tx1"/>
                </a:solidFill>
                <a:latin typeface="+mj-lt"/>
              </a:rPr>
              <a:t>PO drafts CN in consultation with proposing Economy’s APEC Forum representative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E73AE50-8E37-49E5-9A6E-F54F1D20DA31}"/>
              </a:ext>
            </a:extLst>
          </p:cNvPr>
          <p:cNvSpPr txBox="1">
            <a:spLocks/>
          </p:cNvSpPr>
          <p:nvPr/>
        </p:nvSpPr>
        <p:spPr bwMode="auto">
          <a:xfrm>
            <a:off x="3419872" y="2013910"/>
            <a:ext cx="4248472" cy="1055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800" i="0" dirty="0">
                <a:solidFill>
                  <a:schemeClr val="tx1"/>
                </a:solidFill>
                <a:latin typeface="+mj-lt"/>
              </a:rPr>
              <a:t>Proposing Economy Forum Representative can contact other economies’ Fora representatives seeking project inputs and possible co-sponsorship</a:t>
            </a:r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6DAAD1F4-81EB-4C3F-84B7-125826957E68}"/>
              </a:ext>
            </a:extLst>
          </p:cNvPr>
          <p:cNvSpPr/>
          <p:nvPr/>
        </p:nvSpPr>
        <p:spPr>
          <a:xfrm>
            <a:off x="3862936" y="3239397"/>
            <a:ext cx="1130096" cy="1149426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6DE3CC1-1146-406B-808C-731D1776E9A8}"/>
              </a:ext>
            </a:extLst>
          </p:cNvPr>
          <p:cNvSpPr txBox="1">
            <a:spLocks/>
          </p:cNvSpPr>
          <p:nvPr/>
        </p:nvSpPr>
        <p:spPr bwMode="auto">
          <a:xfrm>
            <a:off x="92457" y="3374277"/>
            <a:ext cx="3771076" cy="1055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The proposing Economy Fora Representative submits project CN to EG/TF and APEC Secretariats by the </a:t>
            </a:r>
            <a:r>
              <a:rPr kumimoji="0" lang="en-GB" sz="1400" i="0" u="sng" dirty="0">
                <a:solidFill>
                  <a:schemeClr val="tx1"/>
                </a:solidFill>
                <a:latin typeface="+mj-lt"/>
              </a:rPr>
              <a:t>optional </a:t>
            </a:r>
            <a:r>
              <a:rPr kumimoji="0" lang="en-GB" sz="1400" b="1" i="0" dirty="0">
                <a:solidFill>
                  <a:schemeClr val="tx1"/>
                </a:solidFill>
                <a:latin typeface="+mj-lt"/>
              </a:rPr>
              <a:t>EWG Project Review Deadline</a:t>
            </a:r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 which is no later than </a:t>
            </a:r>
            <a:r>
              <a:rPr kumimoji="0" lang="en-GB" sz="1400" b="1" i="0" dirty="0">
                <a:solidFill>
                  <a:schemeClr val="tx1"/>
                </a:solidFill>
                <a:latin typeface="+mj-lt"/>
              </a:rPr>
              <a:t>4 weeks </a:t>
            </a:r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before EWG meeting. 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29D675C-57B8-4EAF-9CBA-00C206959CE5}"/>
              </a:ext>
            </a:extLst>
          </p:cNvPr>
          <p:cNvSpPr txBox="1">
            <a:spLocks/>
          </p:cNvSpPr>
          <p:nvPr/>
        </p:nvSpPr>
        <p:spPr bwMode="auto">
          <a:xfrm>
            <a:off x="5093524" y="3356992"/>
            <a:ext cx="3771076" cy="1055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Or Proposing Economy Fora Representative forwards CN to APEC Secretariat by the </a:t>
            </a:r>
            <a:r>
              <a:rPr kumimoji="0" lang="en-GB" sz="1400" i="0" u="sng" dirty="0">
                <a:solidFill>
                  <a:schemeClr val="tx1"/>
                </a:solidFill>
                <a:latin typeface="+mj-lt"/>
              </a:rPr>
              <a:t>optional</a:t>
            </a:r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 </a:t>
            </a:r>
            <a:r>
              <a:rPr kumimoji="0" lang="en-GB" sz="1400" b="1" i="0" dirty="0">
                <a:solidFill>
                  <a:schemeClr val="tx1"/>
                </a:solidFill>
                <a:latin typeface="+mj-lt"/>
              </a:rPr>
              <a:t>EWG Project Review Deadline </a:t>
            </a:r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with justification for not going through EWG EG/TF. 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60CF3F9-1D69-4917-9309-DA31B2D624D8}"/>
              </a:ext>
            </a:extLst>
          </p:cNvPr>
          <p:cNvCxnSpPr/>
          <p:nvPr/>
        </p:nvCxnSpPr>
        <p:spPr>
          <a:xfrm flipH="1">
            <a:off x="3488654" y="3104964"/>
            <a:ext cx="216024" cy="305317"/>
          </a:xfrm>
          <a:prstGeom prst="straightConnector1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CCC73EC6-E347-43A8-940C-8802F629195B}"/>
              </a:ext>
            </a:extLst>
          </p:cNvPr>
          <p:cNvCxnSpPr>
            <a:cxnSpLocks/>
          </p:cNvCxnSpPr>
          <p:nvPr/>
        </p:nvCxnSpPr>
        <p:spPr>
          <a:xfrm>
            <a:off x="5209056" y="3086738"/>
            <a:ext cx="227040" cy="287539"/>
          </a:xfrm>
          <a:prstGeom prst="straightConnector1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4DE06E10-A8E0-4F24-9A98-2FC140D7F1C9}"/>
              </a:ext>
            </a:extLst>
          </p:cNvPr>
          <p:cNvSpPr txBox="1">
            <a:spLocks/>
          </p:cNvSpPr>
          <p:nvPr/>
        </p:nvSpPr>
        <p:spPr bwMode="auto">
          <a:xfrm>
            <a:off x="179512" y="4586774"/>
            <a:ext cx="8856984" cy="20105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GB" sz="2400" b="1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6825F1A-A0A3-411B-B782-D66F220C6514}"/>
              </a:ext>
            </a:extLst>
          </p:cNvPr>
          <p:cNvSpPr txBox="1">
            <a:spLocks/>
          </p:cNvSpPr>
          <p:nvPr/>
        </p:nvSpPr>
        <p:spPr bwMode="auto">
          <a:xfrm>
            <a:off x="572093" y="4586775"/>
            <a:ext cx="8051998" cy="49840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b="1" i="0" dirty="0">
                <a:solidFill>
                  <a:schemeClr val="tx2"/>
                </a:solidFill>
                <a:latin typeface="+mj-lt"/>
              </a:rPr>
              <a:t>Project Refinement through EWG, EGs/TFs</a:t>
            </a:r>
            <a:endParaRPr kumimoji="0" lang="en-GB" b="1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B5FF512-B878-40F1-98C8-826AD26A0A44}"/>
              </a:ext>
            </a:extLst>
          </p:cNvPr>
          <p:cNvSpPr txBox="1">
            <a:spLocks/>
          </p:cNvSpPr>
          <p:nvPr/>
        </p:nvSpPr>
        <p:spPr bwMode="auto">
          <a:xfrm>
            <a:off x="251520" y="5014777"/>
            <a:ext cx="2762964" cy="1509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600" i="0" dirty="0">
                <a:solidFill>
                  <a:srgbClr val="FF0000"/>
                </a:solidFill>
                <a:latin typeface="+mj-lt"/>
              </a:rPr>
              <a:t>EG/TF members review CNs and provide feedback to PO and Proposing Economy Fora Representatives. </a:t>
            </a:r>
            <a:r>
              <a:rPr kumimoji="0" lang="en-GB" sz="1600" i="0" dirty="0">
                <a:solidFill>
                  <a:schemeClr val="tx1"/>
                </a:solidFill>
                <a:latin typeface="+mj-lt"/>
              </a:rPr>
              <a:t>PO resubmits revised CN to EG/TF Chairs and Secretariat.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52516909-400C-487C-8404-37D894DA2AF8}"/>
              </a:ext>
            </a:extLst>
          </p:cNvPr>
          <p:cNvSpPr txBox="1">
            <a:spLocks/>
          </p:cNvSpPr>
          <p:nvPr/>
        </p:nvSpPr>
        <p:spPr bwMode="auto">
          <a:xfrm>
            <a:off x="3088522" y="5014777"/>
            <a:ext cx="2762964" cy="1509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600" i="0" dirty="0">
                <a:solidFill>
                  <a:srgbClr val="FF0000"/>
                </a:solidFill>
                <a:latin typeface="+mj-lt"/>
              </a:rPr>
              <a:t>EG/TF Chair </a:t>
            </a:r>
            <a:r>
              <a:rPr kumimoji="0" lang="en-GB" sz="1600" i="0" dirty="0">
                <a:solidFill>
                  <a:schemeClr val="tx1"/>
                </a:solidFill>
                <a:latin typeface="+mj-lt"/>
              </a:rPr>
              <a:t>forwards latest CN version to APEC Secretariat no later than </a:t>
            </a:r>
            <a:r>
              <a:rPr kumimoji="0" lang="en-GB" sz="1600" b="1" i="0" dirty="0">
                <a:solidFill>
                  <a:schemeClr val="tx1"/>
                </a:solidFill>
                <a:latin typeface="+mj-lt"/>
              </a:rPr>
              <a:t>2 weeks</a:t>
            </a:r>
            <a:r>
              <a:rPr kumimoji="0" lang="en-GB" sz="1600" i="0" dirty="0">
                <a:solidFill>
                  <a:schemeClr val="tx1"/>
                </a:solidFill>
                <a:latin typeface="+mj-lt"/>
              </a:rPr>
              <a:t> before EWG meeting.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CE7F5C7-56C0-4335-95FA-524C312B4351}"/>
              </a:ext>
            </a:extLst>
          </p:cNvPr>
          <p:cNvSpPr txBox="1">
            <a:spLocks/>
          </p:cNvSpPr>
          <p:nvPr/>
        </p:nvSpPr>
        <p:spPr bwMode="auto">
          <a:xfrm>
            <a:off x="5930582" y="4735805"/>
            <a:ext cx="2994811" cy="18615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-APEC Secretariat circulates all CNs received from the EG/TF chairs </a:t>
            </a:r>
            <a:r>
              <a:rPr kumimoji="0" lang="en-GB" sz="1400" b="1" i="0" dirty="0">
                <a:solidFill>
                  <a:schemeClr val="tx1"/>
                </a:solidFill>
                <a:latin typeface="+mj-lt"/>
              </a:rPr>
              <a:t>2 weeks</a:t>
            </a:r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 before EWG meeting with co-sponsorship Declaration Form.</a:t>
            </a:r>
          </a:p>
          <a:p>
            <a:pPr algn="l"/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-CNs are discussed at EWG meeting. Proposing Economy EWG Representative communicates EWG feedback to PO.  </a:t>
            </a:r>
          </a:p>
        </p:txBody>
      </p:sp>
    </p:spTree>
    <p:extLst>
      <p:ext uri="{BB962C8B-B14F-4D97-AF65-F5344CB8AC3E}">
        <p14:creationId xmlns:p14="http://schemas.microsoft.com/office/powerpoint/2010/main" val="245429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EF01B4A-C439-4DDD-845A-98EDA75687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B38763-5054-4590-B577-F87955D6061A}"/>
              </a:ext>
            </a:extLst>
          </p:cNvPr>
          <p:cNvSpPr txBox="1">
            <a:spLocks/>
          </p:cNvSpPr>
          <p:nvPr/>
        </p:nvSpPr>
        <p:spPr bwMode="auto">
          <a:xfrm>
            <a:off x="526864" y="764704"/>
            <a:ext cx="8286472" cy="252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GB" sz="2400" b="1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8D2E0D-B914-4991-8978-D92E1FB4B394}"/>
              </a:ext>
            </a:extLst>
          </p:cNvPr>
          <p:cNvSpPr txBox="1">
            <a:spLocks/>
          </p:cNvSpPr>
          <p:nvPr/>
        </p:nvSpPr>
        <p:spPr bwMode="auto">
          <a:xfrm>
            <a:off x="611560" y="764704"/>
            <a:ext cx="8051998" cy="64807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b="1" i="0" dirty="0">
                <a:solidFill>
                  <a:schemeClr val="tx2"/>
                </a:solidFill>
                <a:latin typeface="+mj-lt"/>
              </a:rPr>
              <a:t>Step 2: Formal Submission, Co-Sponsorship </a:t>
            </a:r>
            <a:r>
              <a:rPr kumimoji="0" lang="en-GB" b="1" i="0" dirty="0">
                <a:solidFill>
                  <a:srgbClr val="FF0000"/>
                </a:solidFill>
                <a:latin typeface="+mj-lt"/>
              </a:rPr>
              <a:t>(mandatory)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0365D7-DC54-47B1-9738-2A297C917F36}"/>
              </a:ext>
            </a:extLst>
          </p:cNvPr>
          <p:cNvSpPr txBox="1">
            <a:spLocks/>
          </p:cNvSpPr>
          <p:nvPr/>
        </p:nvSpPr>
        <p:spPr bwMode="auto">
          <a:xfrm>
            <a:off x="611560" y="1714614"/>
            <a:ext cx="8163564" cy="7670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800" i="0" dirty="0">
                <a:solidFill>
                  <a:schemeClr val="tx1"/>
                </a:solidFill>
                <a:latin typeface="+mj-lt"/>
              </a:rPr>
              <a:t>PO finalises CN and Proposing Economy Fora Representative submits Final CN to APEC Secretariat by the </a:t>
            </a:r>
            <a:r>
              <a:rPr kumimoji="0" lang="en-GB" sz="1800" b="1" i="0" dirty="0">
                <a:solidFill>
                  <a:schemeClr val="tx1"/>
                </a:solidFill>
                <a:latin typeface="+mj-lt"/>
              </a:rPr>
              <a:t>APEC Internal Deadline</a:t>
            </a:r>
            <a:r>
              <a:rPr kumimoji="0" lang="en-GB" sz="1800" i="0" dirty="0">
                <a:solidFill>
                  <a:schemeClr val="tx1"/>
                </a:solidFill>
                <a:latin typeface="+mj-lt"/>
              </a:rPr>
              <a:t>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30B2389-DD26-43B0-9E3A-8581084D8D76}"/>
              </a:ext>
            </a:extLst>
          </p:cNvPr>
          <p:cNvSpPr txBox="1">
            <a:spLocks/>
          </p:cNvSpPr>
          <p:nvPr/>
        </p:nvSpPr>
        <p:spPr bwMode="auto">
          <a:xfrm>
            <a:off x="611560" y="2564904"/>
            <a:ext cx="81369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800" i="0" dirty="0">
                <a:solidFill>
                  <a:schemeClr val="tx1"/>
                </a:solidFill>
                <a:latin typeface="+mj-lt"/>
              </a:rPr>
              <a:t>Originating Fora Representatives submit Co-sponsorship Declaration Form to APEC Secretariat by the </a:t>
            </a:r>
            <a:r>
              <a:rPr kumimoji="0" lang="en-GB" sz="1800" b="1" i="0" dirty="0">
                <a:solidFill>
                  <a:schemeClr val="tx1"/>
                </a:solidFill>
                <a:latin typeface="+mj-lt"/>
              </a:rPr>
              <a:t>APEC Internal Deadline</a:t>
            </a:r>
            <a:r>
              <a:rPr kumimoji="0" lang="en-GB" sz="1800" i="0" dirty="0">
                <a:solidFill>
                  <a:schemeClr val="tx1"/>
                </a:solidFill>
                <a:latin typeface="+mj-lt"/>
              </a:rPr>
              <a:t>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DD9451-B418-4403-9100-FEB55C35F8CC}"/>
              </a:ext>
            </a:extLst>
          </p:cNvPr>
          <p:cNvSpPr txBox="1">
            <a:spLocks/>
          </p:cNvSpPr>
          <p:nvPr/>
        </p:nvSpPr>
        <p:spPr bwMode="auto">
          <a:xfrm>
            <a:off x="4454644" y="1340767"/>
            <a:ext cx="4320480" cy="3355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800" i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 can choose to go straight to this step!</a:t>
            </a:r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46F82319-DDDA-468F-B74F-03701A9BF578}"/>
              </a:ext>
            </a:extLst>
          </p:cNvPr>
          <p:cNvSpPr/>
          <p:nvPr/>
        </p:nvSpPr>
        <p:spPr>
          <a:xfrm>
            <a:off x="4169507" y="3236743"/>
            <a:ext cx="936104" cy="751861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D9B2A0C-A5CC-49F0-9938-170C37E8E300}"/>
              </a:ext>
            </a:extLst>
          </p:cNvPr>
          <p:cNvSpPr txBox="1">
            <a:spLocks/>
          </p:cNvSpPr>
          <p:nvPr/>
        </p:nvSpPr>
        <p:spPr bwMode="auto">
          <a:xfrm>
            <a:off x="553822" y="3950030"/>
            <a:ext cx="8345210" cy="2359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GB" sz="2400" b="1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7017E6D-6938-4074-8C22-261433EC9D39}"/>
              </a:ext>
            </a:extLst>
          </p:cNvPr>
          <p:cNvSpPr txBox="1">
            <a:spLocks/>
          </p:cNvSpPr>
          <p:nvPr/>
        </p:nvSpPr>
        <p:spPr bwMode="auto">
          <a:xfrm>
            <a:off x="629801" y="3993427"/>
            <a:ext cx="8163564" cy="64807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b="1" i="0" dirty="0">
                <a:solidFill>
                  <a:schemeClr val="tx2"/>
                </a:solidFill>
                <a:latin typeface="+mj-lt"/>
              </a:rPr>
              <a:t>Step 3: EWG and EELCM Sub-Fund project Endorsement, Eligibility Assessment and Scoring</a:t>
            </a:r>
            <a:endParaRPr kumimoji="0" lang="en-GB" b="1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3ECB8E-2816-409C-A98B-67383B61FE61}"/>
              </a:ext>
            </a:extLst>
          </p:cNvPr>
          <p:cNvSpPr txBox="1">
            <a:spLocks/>
          </p:cNvSpPr>
          <p:nvPr/>
        </p:nvSpPr>
        <p:spPr bwMode="auto">
          <a:xfrm>
            <a:off x="603977" y="4711538"/>
            <a:ext cx="8254387" cy="5006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APEC Secretariat reviews final CNs received for compliance. APEC Secretariat circulates to EWG members all CNs eligible for applying EELCM Sub-Fund.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669FE00-86FD-4F78-A538-7EF0A5F8527C}"/>
              </a:ext>
            </a:extLst>
          </p:cNvPr>
          <p:cNvSpPr txBox="1">
            <a:spLocks/>
          </p:cNvSpPr>
          <p:nvPr/>
        </p:nvSpPr>
        <p:spPr bwMode="auto">
          <a:xfrm>
            <a:off x="603977" y="5304114"/>
            <a:ext cx="8254387" cy="427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EWG members make endorsement for all CNs, and score all CNs </a:t>
            </a:r>
            <a:r>
              <a:rPr kumimoji="0" lang="en-US" sz="1400" i="0" dirty="0">
                <a:solidFill>
                  <a:schemeClr val="tx1"/>
                </a:solidFill>
                <a:latin typeface="+mj-lt"/>
              </a:rPr>
              <a:t>eligible for applying EELCM Sub-Fund. </a:t>
            </a:r>
            <a:r>
              <a:rPr kumimoji="0" lang="en-GB" sz="1400" i="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4DAEA9D-57AA-4B86-B01E-A7166D7FE3F6}"/>
              </a:ext>
            </a:extLst>
          </p:cNvPr>
          <p:cNvSpPr txBox="1">
            <a:spLocks/>
          </p:cNvSpPr>
          <p:nvPr/>
        </p:nvSpPr>
        <p:spPr bwMode="auto">
          <a:xfrm>
            <a:off x="611560" y="5808473"/>
            <a:ext cx="8254387" cy="427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US" sz="1400" i="0" dirty="0">
                <a:solidFill>
                  <a:schemeClr val="tx1"/>
                </a:solidFill>
                <a:latin typeface="+mj-lt"/>
              </a:rPr>
              <a:t>APEC Secretariat informs PO and originating APEC Fora members of BMC ”approval in-principle” outcome for CNs. </a:t>
            </a:r>
            <a:endParaRPr kumimoji="0" lang="en-GB" sz="1400" i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231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849A1A-A2FF-4FB2-82B4-7F9A61C7AB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19C08D-AA9E-4B58-8E56-553FA766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20688"/>
            <a:ext cx="8754883" cy="1008112"/>
          </a:xfrm>
        </p:spPr>
        <p:txBody>
          <a:bodyPr/>
          <a:lstStyle/>
          <a:p>
            <a:pPr algn="ctr"/>
            <a:r>
              <a:rPr lang="en-GB" sz="3200" b="1" i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Recent EWG decision on Project Management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CC59F3-F2E5-4628-98AD-393A228F8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16851"/>
            <a:ext cx="8206869" cy="3024337"/>
          </a:xfrm>
        </p:spPr>
        <p:txBody>
          <a:bodyPr>
            <a:normAutofit/>
          </a:bodyPr>
          <a:lstStyle/>
          <a:p>
            <a:r>
              <a:rPr lang="en-US" sz="2000" dirty="0"/>
              <a:t>Expert groups and task forces are requested to </a:t>
            </a:r>
            <a:r>
              <a:rPr lang="en-US" sz="2000" dirty="0">
                <a:solidFill>
                  <a:srgbClr val="FF0000"/>
                </a:solidFill>
              </a:rPr>
              <a:t>assist POs with familiarizing with APEC project procedures </a:t>
            </a:r>
            <a:r>
              <a:rPr lang="en-US" sz="2000" dirty="0"/>
              <a:t>and to </a:t>
            </a:r>
            <a:r>
              <a:rPr lang="en-US" sz="2000" dirty="0">
                <a:solidFill>
                  <a:srgbClr val="FF0000"/>
                </a:solidFill>
              </a:rPr>
              <a:t>provide POs with technical advices</a:t>
            </a:r>
            <a:r>
              <a:rPr lang="en-US" sz="2000" dirty="0"/>
              <a:t> for the sake of project quality.</a:t>
            </a:r>
          </a:p>
          <a:p>
            <a:r>
              <a:rPr lang="en-US" sz="2000" dirty="0"/>
              <a:t>Members/EG Chairs are requested to present in the EWG meeting a </a:t>
            </a:r>
            <a:r>
              <a:rPr lang="en-US" sz="2000" dirty="0">
                <a:solidFill>
                  <a:srgbClr val="FF0000"/>
                </a:solidFill>
              </a:rPr>
              <a:t>2 page summary of each EWG project completed since the last EWG meeting</a:t>
            </a:r>
            <a:r>
              <a:rPr lang="en-US" sz="2000" dirty="0"/>
              <a:t>, including policy recommendations/suggestions for further APEC consideration or action. </a:t>
            </a:r>
          </a:p>
          <a:p>
            <a:r>
              <a:rPr lang="en-US" altLang="zh-TW" sz="2000" dirty="0"/>
              <a:t>All projects should closely follow the rules of submission including the co-sponsorship and deadline. </a:t>
            </a:r>
            <a:endParaRPr lang="en-US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6354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8FD9FA-0B3F-46FE-972A-4C553DC969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B9D1AC-FF37-4E43-8E2A-DA5A6753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44" y="404664"/>
            <a:ext cx="8754883" cy="1008112"/>
          </a:xfrm>
        </p:spPr>
        <p:txBody>
          <a:bodyPr/>
          <a:lstStyle/>
          <a:p>
            <a:pPr algn="ctr"/>
            <a:r>
              <a:rPr lang="en-GB" sz="3200" b="1" i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</a:rPr>
              <a:t>Outreach within and beyond APEC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3ABC2B-36BA-4BD5-AFAF-1615E522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113951"/>
            <a:ext cx="8480877" cy="2376264"/>
          </a:xfrm>
        </p:spPr>
        <p:txBody>
          <a:bodyPr>
            <a:normAutofit/>
          </a:bodyPr>
          <a:lstStyle/>
          <a:p>
            <a:r>
              <a:rPr lang="en-US" sz="2000" dirty="0"/>
              <a:t>All projects are encouraged to provide </a:t>
            </a:r>
            <a:r>
              <a:rPr lang="en-US" sz="2000" dirty="0">
                <a:solidFill>
                  <a:srgbClr val="FF0000"/>
                </a:solidFill>
              </a:rPr>
              <a:t>high-level policy recommendations </a:t>
            </a:r>
            <a:r>
              <a:rPr lang="en-US" sz="2000" dirty="0"/>
              <a:t>upon completion and seek greater visibility.</a:t>
            </a:r>
          </a:p>
          <a:p>
            <a:r>
              <a:rPr lang="en-US" altLang="zh-TW" sz="2000" dirty="0"/>
              <a:t>Expert groups are requested to be supportive in providing detailed and sound information to demonstrate work achievements which are to be submitted to APEC senior officials, such as </a:t>
            </a:r>
            <a:r>
              <a:rPr lang="en-US" altLang="zh-TW" sz="2000" dirty="0">
                <a:solidFill>
                  <a:srgbClr val="FF0000"/>
                </a:solidFill>
              </a:rPr>
              <a:t>fora report </a:t>
            </a:r>
            <a:r>
              <a:rPr lang="en-US" altLang="zh-TW" sz="2000" dirty="0"/>
              <a:t>or other surveys.   </a:t>
            </a:r>
            <a:endParaRPr lang="en-US" sz="2000" dirty="0"/>
          </a:p>
          <a:p>
            <a:r>
              <a:rPr lang="en-US" sz="2000" dirty="0"/>
              <a:t>Expert groups are encouraged to conduct </a:t>
            </a:r>
            <a:r>
              <a:rPr lang="en-US" sz="2000" dirty="0">
                <a:solidFill>
                  <a:srgbClr val="FF0000"/>
                </a:solidFill>
              </a:rPr>
              <a:t>cross-fora cooperation </a:t>
            </a:r>
            <a:r>
              <a:rPr lang="en-US" sz="2000" dirty="0"/>
              <a:t>and should report to EWG for endorsement.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72EBCA8-6D66-4B7F-AA0C-B3B15400B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436" y="3490215"/>
            <a:ext cx="5076714" cy="3251153"/>
          </a:xfrm>
          <a:prstGeom prst="rect">
            <a:avLst/>
          </a:prstGeom>
        </p:spPr>
      </p:pic>
      <p:sp>
        <p:nvSpPr>
          <p:cNvPr id="8" name="橢圓 7">
            <a:extLst>
              <a:ext uri="{FF2B5EF4-FFF2-40B4-BE49-F238E27FC236}">
                <a16:creationId xmlns:a16="http://schemas.microsoft.com/office/drawing/2014/main" id="{05A3EDD2-5887-4F05-9704-37F1BB9AEFDF}"/>
              </a:ext>
            </a:extLst>
          </p:cNvPr>
          <p:cNvSpPr/>
          <p:nvPr/>
        </p:nvSpPr>
        <p:spPr>
          <a:xfrm>
            <a:off x="3347864" y="3429000"/>
            <a:ext cx="3384376" cy="33123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969246-AE60-4758-9363-5859EC49E05C}"/>
              </a:ext>
            </a:extLst>
          </p:cNvPr>
          <p:cNvSpPr txBox="1">
            <a:spLocks/>
          </p:cNvSpPr>
          <p:nvPr/>
        </p:nvSpPr>
        <p:spPr bwMode="auto">
          <a:xfrm>
            <a:off x="539550" y="4797152"/>
            <a:ext cx="2808314" cy="844424"/>
          </a:xfrm>
          <a:prstGeom prst="rect">
            <a:avLst/>
          </a:prstGeom>
          <a:solidFill>
            <a:srgbClr val="FFFFEB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0" lang="en-GB" i="0" dirty="0">
                <a:solidFill>
                  <a:schemeClr val="tx2"/>
                </a:solidFill>
                <a:latin typeface="+mj-lt"/>
              </a:rPr>
              <a:t>Fora report submitted to APEC SCE</a:t>
            </a:r>
          </a:p>
        </p:txBody>
      </p:sp>
    </p:spTree>
    <p:extLst>
      <p:ext uri="{BB962C8B-B14F-4D97-AF65-F5344CB8AC3E}">
        <p14:creationId xmlns:p14="http://schemas.microsoft.com/office/powerpoint/2010/main" val="265955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6603766-F969-44BE-98F0-8815C67ED4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323B-85A2-4430-A2F3-DBC58F1E633E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043FE2-3F81-4F33-BCB3-DDE748485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43" y="5301207"/>
            <a:ext cx="8754883" cy="1393279"/>
          </a:xfrm>
        </p:spPr>
        <p:txBody>
          <a:bodyPr/>
          <a:lstStyle/>
          <a:p>
            <a:pPr algn="l"/>
            <a:r>
              <a:rPr lang="en-GB" i="0" dirty="0">
                <a:solidFill>
                  <a:schemeClr val="tx1"/>
                </a:solidFill>
                <a:latin typeface="+mj-lt"/>
                <a:ea typeface="+mj-ea"/>
              </a:rPr>
              <a:t>Lynn Wan-Ling Wang</a:t>
            </a:r>
            <a:br>
              <a:rPr lang="en-GB" i="0" dirty="0">
                <a:solidFill>
                  <a:schemeClr val="tx1"/>
                </a:solidFill>
                <a:latin typeface="+mj-lt"/>
                <a:ea typeface="+mj-ea"/>
              </a:rPr>
            </a:br>
            <a:r>
              <a:rPr lang="en-GB" i="0" dirty="0">
                <a:solidFill>
                  <a:schemeClr val="tx1"/>
                </a:solidFill>
                <a:latin typeface="+mj-lt"/>
                <a:ea typeface="+mj-ea"/>
              </a:rPr>
              <a:t>APEC Energy Working Group Secretariat</a:t>
            </a:r>
            <a:br>
              <a:rPr lang="en-GB" i="0" dirty="0">
                <a:solidFill>
                  <a:schemeClr val="tx1"/>
                </a:solidFill>
                <a:latin typeface="+mj-lt"/>
                <a:ea typeface="+mj-ea"/>
              </a:rPr>
            </a:br>
            <a:r>
              <a:rPr lang="en-GB" i="0" dirty="0">
                <a:solidFill>
                  <a:schemeClr val="tx1"/>
                </a:solidFill>
                <a:latin typeface="+mj-lt"/>
                <a:ea typeface="+mj-ea"/>
                <a:hlinkClick r:id="rId2"/>
              </a:rPr>
              <a:t>ewg.secretariat@tier.org.tw</a:t>
            </a:r>
            <a:br>
              <a:rPr lang="en-GB" i="0" dirty="0">
                <a:solidFill>
                  <a:schemeClr val="tx1"/>
                </a:solidFill>
                <a:latin typeface="+mj-lt"/>
                <a:ea typeface="+mj-ea"/>
              </a:rPr>
            </a:br>
            <a:r>
              <a:rPr lang="en-GB" i="0" dirty="0">
                <a:solidFill>
                  <a:schemeClr val="tx1"/>
                </a:solidFill>
                <a:latin typeface="+mj-lt"/>
                <a:ea typeface="+mj-ea"/>
              </a:rPr>
              <a:t>Tel: 886-2-25865000 ext.837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A2DDA6-1EE8-4928-8797-40D884DA80E7}"/>
              </a:ext>
            </a:extLst>
          </p:cNvPr>
          <p:cNvSpPr txBox="1">
            <a:spLocks/>
          </p:cNvSpPr>
          <p:nvPr/>
        </p:nvSpPr>
        <p:spPr bwMode="auto">
          <a:xfrm>
            <a:off x="150856" y="2566950"/>
            <a:ext cx="875488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GB" sz="3200" b="1" dirty="0">
                <a:solidFill>
                  <a:srgbClr val="0070C0"/>
                </a:solidFill>
                <a:latin typeface="+mj-lt"/>
                <a:ea typeface="+mj-ea"/>
              </a:rPr>
              <a:t>Your comments are welcome!</a:t>
            </a:r>
          </a:p>
        </p:txBody>
      </p:sp>
    </p:spTree>
    <p:extLst>
      <p:ext uri="{BB962C8B-B14F-4D97-AF65-F5344CB8AC3E}">
        <p14:creationId xmlns:p14="http://schemas.microsoft.com/office/powerpoint/2010/main" val="37795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7696</TotalTime>
  <Words>788</Words>
  <Application>Microsoft Office PowerPoint</Application>
  <PresentationFormat>如螢幕大小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SimHei</vt:lpstr>
      <vt:lpstr>微軟正黑體</vt:lpstr>
      <vt:lpstr>新細明體</vt:lpstr>
      <vt:lpstr>Arial</vt:lpstr>
      <vt:lpstr>Calibri</vt:lpstr>
      <vt:lpstr>Office 佈景主題</vt:lpstr>
      <vt:lpstr>Updated development of  APEC Energy Working Group</vt:lpstr>
      <vt:lpstr>Change of rule: New management of Energy Efficiency and Low Carbon (EELCM) Sub-Fund</vt:lpstr>
      <vt:lpstr>PowerPoint 簡報</vt:lpstr>
      <vt:lpstr>PowerPoint 簡報</vt:lpstr>
      <vt:lpstr>PowerPoint 簡報</vt:lpstr>
      <vt:lpstr>PowerPoint 簡報</vt:lpstr>
      <vt:lpstr>Recent EWG decision on Project Management</vt:lpstr>
      <vt:lpstr>Outreach within and beyond APEC</vt:lpstr>
      <vt:lpstr>Lynn Wan-Ling Wang APEC Energy Working Group Secretariat ewg.secretariat@tier.org.tw Tel: 886-2-25865000 ext.837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洪承豊</dc:creator>
  <cp:lastModifiedBy>王琬靈</cp:lastModifiedBy>
  <cp:revision>599</cp:revision>
  <cp:lastPrinted>2015-07-22T10:43:18Z</cp:lastPrinted>
  <dcterms:created xsi:type="dcterms:W3CDTF">2015-07-17T03:35:57Z</dcterms:created>
  <dcterms:modified xsi:type="dcterms:W3CDTF">2017-10-03T04:30:18Z</dcterms:modified>
</cp:coreProperties>
</file>