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4" r:id="rId3"/>
    <p:sldId id="260" r:id="rId4"/>
    <p:sldId id="261" r:id="rId5"/>
    <p:sldId id="259" r:id="rId6"/>
    <p:sldId id="286" r:id="rId7"/>
    <p:sldId id="269" r:id="rId8"/>
    <p:sldId id="287" r:id="rId9"/>
    <p:sldId id="279" r:id="rId10"/>
    <p:sldId id="293" r:id="rId11"/>
    <p:sldId id="291" r:id="rId12"/>
    <p:sldId id="288" r:id="rId13"/>
    <p:sldId id="292" r:id="rId14"/>
    <p:sldId id="290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rrine" initials="CS" lastIdx="4" clrIdx="0"/>
  <p:cmAuthor id="1" name="acarreno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C380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99" autoAdjust="0"/>
  </p:normalViewPr>
  <p:slideViewPr>
    <p:cSldViewPr>
      <p:cViewPr varScale="1">
        <p:scale>
          <a:sx n="77" d="100"/>
          <a:sy n="77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A4A21B-014C-478A-9707-34F26B39E3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88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ABE4A7-9E27-4EB6-998A-7CB394E0F0E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99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ヒラギノ角ゴ Pro W3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9" charset="-52"/>
        <a:ea typeface="ヒラギノ角ゴ Pro W3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009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48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48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2004 – ESIS</a:t>
            </a:r>
            <a:r>
              <a:rPr lang="en-US" baseline="0" dirty="0" smtClean="0"/>
              <a:t> was an S&amp;L spreadsheet (very rudimentary)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2006 – Expansion includes economy profiles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00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242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19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66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48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66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BE4A7-9E27-4EB6-998A-7CB394E0F0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4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2700" y="-1270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057400"/>
            <a:ext cx="82296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0"/>
            <a:ext cx="8229600" cy="1828800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5AF35-187A-4247-818E-5609DBF3B33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36EDA-A500-425C-8874-E32F8995FE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06900"/>
            <a:ext cx="8113713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11371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8637A4-BCDE-4166-9657-7E5FF07973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81200"/>
            <a:ext cx="4191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AE8D85-F641-44DA-B24B-81F490A3796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828800"/>
            <a:ext cx="411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514599"/>
            <a:ext cx="4116388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599"/>
            <a:ext cx="4041775" cy="3611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883E6-BD6C-404E-B58F-9146C8F31E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B02F56-8015-4C3B-93BE-9A58828F414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3084513" cy="13716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0"/>
            <a:ext cx="30845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4966E-CD43-4D1E-8E21-0D4F382A67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00600"/>
            <a:ext cx="8382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838199"/>
            <a:ext cx="83820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367338"/>
            <a:ext cx="8382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F2102-22F0-4DC9-8E5A-06AFFECCB81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81971-15C4-4045-B399-904B6668A3C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-12700" y="-1270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382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30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0" y="6400800"/>
            <a:ext cx="11430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ea typeface="Osaka" pitchFamily="-65" charset="-128"/>
              </a:defRPr>
            </a:lvl1pPr>
          </a:lstStyle>
          <a:p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57912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Helvetica" pitchFamily="-65" charset="0"/>
                <a:ea typeface="Osaka" pitchFamily="-65" charset="-128"/>
              </a:defRPr>
            </a:lvl1pPr>
          </a:lstStyle>
          <a:p>
            <a:endParaRPr lang="en-US" dirty="0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990600" cy="304800"/>
          </a:xfrm>
          <a:prstGeom prst="rect">
            <a:avLst/>
          </a:prstGeom>
          <a:noFill/>
          <a:ln w="9525">
            <a:solidFill>
              <a:srgbClr val="8AC38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ea typeface="Osaka" pitchFamily="-65" charset="-128"/>
              </a:defRPr>
            </a:lvl1pPr>
          </a:lstStyle>
          <a:p>
            <a:fld id="{7C6FC9C0-9CAC-48E7-B050-D5E69BC03D5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404040"/>
          </a:solidFill>
          <a:latin typeface="Arial" pitchFamily="-109" charset="-52"/>
          <a:ea typeface="Osaka" pitchFamily="-109" charset="-128"/>
          <a:cs typeface="Osaka" pitchFamily="-10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23232"/>
          </a:solidFill>
          <a:latin typeface="Arial" pitchFamily="-109" charset="-52"/>
          <a:ea typeface="Osaka" pitchFamily="-109" charset="-128"/>
          <a:cs typeface="Osaka" pitchFamily="-109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100" b="1">
          <a:solidFill>
            <a:srgbClr val="32323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-65" charset="0"/>
        <a:buChar char="•"/>
        <a:defRPr sz="2100">
          <a:solidFill>
            <a:srgbClr val="32323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300" b="1">
          <a:solidFill>
            <a:srgbClr val="32323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300">
          <a:solidFill>
            <a:srgbClr val="32323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323232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32323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lising@clasponlin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95400"/>
            <a:ext cx="8229600" cy="3505200"/>
          </a:xfrm>
        </p:spPr>
        <p:txBody>
          <a:bodyPr/>
          <a:lstStyle/>
          <a:p>
            <a:pPr algn="ctr"/>
            <a:r>
              <a:rPr lang="en-US" sz="3200" dirty="0" smtClean="0"/>
              <a:t>Program Status Report from the </a:t>
            </a:r>
            <a:br>
              <a:rPr lang="en-US" sz="3200" dirty="0" smtClean="0"/>
            </a:br>
            <a:r>
              <a:rPr lang="en-US" sz="3200" dirty="0" smtClean="0"/>
              <a:t>APEC-ESIS Secretariat </a:t>
            </a:r>
            <a:br>
              <a:rPr lang="en-US" sz="320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2800" b="0" dirty="0" smtClean="0"/>
              <a:t>39</a:t>
            </a:r>
            <a:r>
              <a:rPr lang="en-US" sz="2800" b="0" baseline="30000" dirty="0" smtClean="0"/>
              <a:t>th</a:t>
            </a:r>
            <a:r>
              <a:rPr lang="en-US" sz="2800" b="0" dirty="0" smtClean="0"/>
              <a:t> Meeting of the APEC </a:t>
            </a:r>
            <a:br>
              <a:rPr lang="en-US" sz="2800" b="0" dirty="0" smtClean="0"/>
            </a:br>
            <a:r>
              <a:rPr lang="en-US" sz="2800" b="0" dirty="0" smtClean="0"/>
              <a:t>Expert Group on Energy Efficiency &amp; Conservation</a:t>
            </a:r>
            <a:br>
              <a:rPr lang="en-US" sz="28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2400" b="0" dirty="0" smtClean="0"/>
              <a:t>28 February 2012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953000"/>
            <a:ext cx="8229600" cy="1676400"/>
          </a:xfrm>
        </p:spPr>
        <p:txBody>
          <a:bodyPr/>
          <a:lstStyle/>
          <a:p>
            <a:pPr lvl="0" algn="ctr"/>
            <a:r>
              <a:rPr lang="en-US" sz="1800" dirty="0" smtClean="0"/>
              <a:t>Anna Lising</a:t>
            </a:r>
          </a:p>
          <a:p>
            <a:pPr lvl="0" algn="ctr"/>
            <a:r>
              <a:rPr lang="en-US" sz="1800" dirty="0" smtClean="0"/>
              <a:t>Senior Associate</a:t>
            </a:r>
          </a:p>
          <a:p>
            <a:pPr lvl="0" algn="ctr"/>
            <a:r>
              <a:rPr lang="en-US" sz="1800" dirty="0" smtClean="0"/>
              <a:t>Collaborative Labeling and Appliance Standards Program (CLASP)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09600"/>
          </a:xfrm>
        </p:spPr>
        <p:txBody>
          <a:bodyPr/>
          <a:lstStyle/>
          <a:p>
            <a:pPr algn="r"/>
            <a:r>
              <a:rPr lang="en-US" dirty="0" smtClean="0"/>
              <a:t>Global S&amp;L Database Re-launch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867400"/>
          </a:xfrm>
        </p:spPr>
        <p:txBody>
          <a:bodyPr/>
          <a:lstStyle/>
          <a:p>
            <a:r>
              <a:rPr lang="en-US" sz="2000" dirty="0" smtClean="0"/>
              <a:t>Online resource that allows policy makers and S&amp;L practitioners to compare policies and regulations across countries and by product.</a:t>
            </a:r>
          </a:p>
          <a:p>
            <a:pPr marL="457200" indent="-457200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b="0" dirty="0" smtClean="0"/>
              <a:t>Includes </a:t>
            </a:r>
            <a:r>
              <a:rPr lang="en-US" sz="2000" dirty="0" smtClean="0"/>
              <a:t>36 </a:t>
            </a:r>
            <a:r>
              <a:rPr lang="en-US" sz="2000" dirty="0"/>
              <a:t>e</a:t>
            </a:r>
            <a:r>
              <a:rPr lang="en-US" sz="2000" dirty="0" smtClean="0"/>
              <a:t>conomies </a:t>
            </a:r>
            <a:r>
              <a:rPr lang="en-US" sz="2000" b="0" dirty="0" smtClean="0"/>
              <a:t>and two regional associations (APEC and SEAD) </a:t>
            </a:r>
          </a:p>
          <a:p>
            <a:pPr marL="457200" indent="-457200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000" b="0" dirty="0" smtClean="0"/>
              <a:t>Covers </a:t>
            </a:r>
            <a:r>
              <a:rPr lang="en-US" sz="2000" dirty="0" smtClean="0"/>
              <a:t>17 product categories </a:t>
            </a:r>
            <a:r>
              <a:rPr lang="en-US" sz="2000" b="0" dirty="0" smtClean="0"/>
              <a:t>of </a:t>
            </a:r>
            <a:r>
              <a:rPr lang="en-US" sz="2000" b="0" dirty="0"/>
              <a:t>a</a:t>
            </a:r>
            <a:r>
              <a:rPr lang="en-US" sz="2000" b="0" dirty="0" smtClean="0"/>
              <a:t>ppliances, equipment and lighting</a:t>
            </a:r>
          </a:p>
          <a:p>
            <a:pPr lvl="1">
              <a:buFont typeface="Arial" pitchFamily="34" charset="0"/>
              <a:buChar char="−"/>
            </a:pPr>
            <a:r>
              <a:rPr lang="en-US" sz="2000" dirty="0" smtClean="0"/>
              <a:t>Sectors include residential, commercial, industrial or multi-sector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b="0" dirty="0" smtClean="0"/>
              <a:t>Distinguishes </a:t>
            </a:r>
            <a:r>
              <a:rPr lang="en-US" sz="2000" dirty="0" smtClean="0"/>
              <a:t>policy types, policy status</a:t>
            </a:r>
            <a:r>
              <a:rPr lang="en-US" sz="2000" b="0" dirty="0" smtClean="0"/>
              <a:t>, and </a:t>
            </a:r>
            <a:r>
              <a:rPr lang="en-US" sz="2000" dirty="0" smtClean="0"/>
              <a:t>effective dates of implementation</a:t>
            </a:r>
          </a:p>
          <a:p>
            <a:pPr lvl="1">
              <a:buFont typeface="Arial" pitchFamily="34" charset="0"/>
              <a:buChar char="−"/>
            </a:pPr>
            <a:r>
              <a:rPr lang="en-US" sz="2000" dirty="0" smtClean="0"/>
              <a:t>Policy types include MEPS, Endorsement label, Comparative label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b="0" dirty="0" smtClean="0"/>
              <a:t>Links to:</a:t>
            </a:r>
          </a:p>
          <a:p>
            <a:pPr lvl="1">
              <a:buFont typeface="Arial" pitchFamily="34" charset="0"/>
              <a:buChar char="−"/>
            </a:pPr>
            <a:r>
              <a:rPr lang="en-US" sz="2000" dirty="0" smtClean="0"/>
              <a:t>Implementing Organization</a:t>
            </a:r>
          </a:p>
          <a:p>
            <a:pPr lvl="1">
              <a:buFont typeface="Arial" pitchFamily="34" charset="0"/>
              <a:buChar char="−"/>
            </a:pPr>
            <a:r>
              <a:rPr lang="en-US" sz="2000" dirty="0" smtClean="0"/>
              <a:t>Policy or legislation document or website</a:t>
            </a:r>
          </a:p>
          <a:p>
            <a:pPr lvl="2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61688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946"/>
          <a:stretch/>
        </p:blipFill>
        <p:spPr>
          <a:xfrm>
            <a:off x="28379" y="838200"/>
            <a:ext cx="9039421" cy="5896232"/>
          </a:xfrm>
          <a:ln w="28575">
            <a:solidFill>
              <a:schemeClr val="tx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09600"/>
          </a:xfrm>
        </p:spPr>
        <p:txBody>
          <a:bodyPr/>
          <a:lstStyle/>
          <a:p>
            <a:pPr algn="r"/>
            <a:r>
              <a:rPr lang="en-US" sz="3200" dirty="0" smtClean="0"/>
              <a:t>New APEC Search Feature</a:t>
            </a:r>
            <a:endParaRPr lang="en-US" sz="3200" dirty="0"/>
          </a:p>
        </p:txBody>
      </p:sp>
      <p:sp>
        <p:nvSpPr>
          <p:cNvPr id="9" name="Right Arrow 8"/>
          <p:cNvSpPr/>
          <p:nvPr/>
        </p:nvSpPr>
        <p:spPr bwMode="auto">
          <a:xfrm rot="8861970">
            <a:off x="856592" y="5715057"/>
            <a:ext cx="1799687" cy="304800"/>
          </a:xfrm>
          <a:prstGeom prst="rightArrow">
            <a:avLst/>
          </a:prstGeom>
          <a:solidFill>
            <a:schemeClr val="accent1">
              <a:alpha val="3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-52"/>
              <a:ea typeface="ヒラギノ角ゴ Pro W3" pitchFamily="-109" charset="-128"/>
              <a:cs typeface="ヒラギノ角ゴ Pro W3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217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71"/>
          <a:stretch/>
        </p:blipFill>
        <p:spPr>
          <a:xfrm>
            <a:off x="914400" y="838201"/>
            <a:ext cx="7370805" cy="5883876"/>
          </a:xfrm>
          <a:ln w="28575">
            <a:solidFill>
              <a:schemeClr val="tx1"/>
            </a:solidFill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09600"/>
          </a:xfrm>
        </p:spPr>
        <p:txBody>
          <a:bodyPr/>
          <a:lstStyle/>
          <a:p>
            <a:pPr algn="r"/>
            <a:r>
              <a:rPr lang="en-US" sz="3200" dirty="0" smtClean="0"/>
              <a:t>Economy Information Webpage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2708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51"/>
          <a:stretch/>
        </p:blipFill>
        <p:spPr>
          <a:xfrm>
            <a:off x="685800" y="838200"/>
            <a:ext cx="7696200" cy="588387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09600"/>
          </a:xfrm>
        </p:spPr>
        <p:txBody>
          <a:bodyPr/>
          <a:lstStyle/>
          <a:p>
            <a:pPr algn="r"/>
            <a:r>
              <a:rPr lang="en-US" sz="3200" dirty="0" smtClean="0"/>
              <a:t>Product Information Webpage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933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534400" cy="762000"/>
          </a:xfrm>
        </p:spPr>
        <p:txBody>
          <a:bodyPr/>
          <a:lstStyle/>
          <a:p>
            <a:pPr algn="r"/>
            <a:r>
              <a:rPr lang="en-US" dirty="0" smtClean="0"/>
              <a:t>Global S&amp;L Database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486400"/>
          </a:xfrm>
        </p:spPr>
        <p:txBody>
          <a:bodyPr/>
          <a:lstStyle/>
          <a:p>
            <a:r>
              <a:rPr lang="en-US" sz="2200" b="0" dirty="0"/>
              <a:t>S&amp;L program information updates were conducted in July 2011 in anticipation for the re-launch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/>
              <a:t>Information gathered from government websites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/>
              <a:t>Not all countries could be updated – either current S&amp;L information was not publicly available or information could not be accessed due to language barriers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2012 Database updates are planned for June and December </a:t>
            </a:r>
          </a:p>
          <a:p>
            <a:pPr lvl="0"/>
            <a:endParaRPr lang="en-US" sz="2400" b="0" dirty="0"/>
          </a:p>
          <a:p>
            <a:pPr lvl="0"/>
            <a:r>
              <a:rPr lang="en-US" sz="2400" dirty="0" smtClean="0">
                <a:solidFill>
                  <a:srgbClr val="FF0000"/>
                </a:solidFill>
              </a:rPr>
              <a:t>Assistance needed from APEC EGEE&amp;C Members:</a:t>
            </a:r>
            <a:endParaRPr lang="en-US" sz="2400" b="0" dirty="0" smtClean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400" b="0" dirty="0" smtClean="0"/>
              <a:t>Contact person who can provide current and updated S&amp;L program information for your economy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01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8305800" cy="1905000"/>
          </a:xfrm>
        </p:spPr>
        <p:txBody>
          <a:bodyPr/>
          <a:lstStyle/>
          <a:p>
            <a:pPr algn="ctr"/>
            <a:r>
              <a:rPr lang="en-US" i="1" dirty="0"/>
              <a:t>Thank you!</a:t>
            </a:r>
            <a:br>
              <a:rPr lang="en-US" i="1" dirty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sz="2400" b="0" i="1" dirty="0"/>
              <a:t>Please contact Anna Lising at </a:t>
            </a:r>
            <a:r>
              <a:rPr lang="en-US" sz="2400" b="0" i="1" dirty="0">
                <a:hlinkClick r:id="rId2"/>
              </a:rPr>
              <a:t>alising@clasponline.org</a:t>
            </a:r>
            <a:r>
              <a:rPr lang="en-US" sz="2400" b="0" i="1" dirty="0"/>
              <a:t> with any questions or comments.</a:t>
            </a:r>
            <a:r>
              <a:rPr lang="en-US" sz="2400" dirty="0"/>
              <a:t>	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400" b="0" dirty="0" smtClean="0">
                <a:ea typeface="SimSun" pitchFamily="2" charset="-122"/>
              </a:rPr>
              <a:t>Overview of APEC-ESIS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400" dirty="0" smtClean="0">
                <a:ea typeface="SimSun" pitchFamily="2" charset="-122"/>
              </a:rPr>
              <a:t>CLASP as the ESIS Secretariat</a:t>
            </a:r>
            <a:endParaRPr lang="en-US" altLang="zh-CN" sz="2400" b="0" dirty="0" smtClean="0">
              <a:ea typeface="SimSun" pitchFamily="2" charset="-122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400" b="0" dirty="0" smtClean="0">
                <a:ea typeface="SimSun" pitchFamily="2" charset="-122"/>
              </a:rPr>
              <a:t>ESIS Status Summary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400" b="0" dirty="0" smtClean="0">
                <a:ea typeface="SimSun" pitchFamily="2" charset="-122"/>
              </a:rPr>
              <a:t>Review: Decisions from 38</a:t>
            </a:r>
            <a:r>
              <a:rPr lang="en-US" altLang="zh-CN" sz="2400" b="0" baseline="30000" dirty="0" smtClean="0">
                <a:ea typeface="SimSun" pitchFamily="2" charset="-122"/>
              </a:rPr>
              <a:t>th</a:t>
            </a:r>
            <a:r>
              <a:rPr lang="en-US" altLang="zh-CN" sz="2400" b="0" dirty="0" smtClean="0">
                <a:ea typeface="SimSun" pitchFamily="2" charset="-122"/>
              </a:rPr>
              <a:t> APEC EGEE&amp;C Meeting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400" b="0" dirty="0" smtClean="0">
                <a:ea typeface="SimSun" pitchFamily="2" charset="-122"/>
              </a:rPr>
              <a:t>Review of US DOE funding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400" b="0" dirty="0" smtClean="0">
                <a:ea typeface="SimSun" pitchFamily="2" charset="-122"/>
              </a:rPr>
              <a:t>Global S&amp;L Database Re-launch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400" dirty="0" smtClean="0">
                <a:ea typeface="SimSun" pitchFamily="2" charset="-122"/>
              </a:rPr>
              <a:t>Overview of new design and features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400" b="0" dirty="0" smtClean="0">
                <a:ea typeface="SimSun" pitchFamily="2" charset="-122"/>
              </a:rPr>
              <a:t>2012 database information updates</a:t>
            </a:r>
          </a:p>
          <a:p>
            <a:pPr>
              <a:buFont typeface="Arial" pitchFamily="34" charset="0"/>
              <a:buChar char="•"/>
            </a:pPr>
            <a:endParaRPr lang="en-US" altLang="zh-CN" sz="2400" dirty="0" smtClean="0">
              <a:ea typeface="SimSun" pitchFamily="2" charset="-122"/>
            </a:endParaRPr>
          </a:p>
          <a:p>
            <a:pPr lvl="1">
              <a:buFont typeface="Arial" pitchFamily="34" charset="0"/>
              <a:buChar char="•"/>
            </a:pPr>
            <a:endParaRPr lang="en-US" altLang="zh-CN" sz="2400" b="0" dirty="0" smtClean="0">
              <a:ea typeface="SimSun" pitchFamily="2" charset="-122"/>
            </a:endParaRPr>
          </a:p>
          <a:p>
            <a:pPr>
              <a:buFont typeface="Arial" pitchFamily="34" charset="0"/>
              <a:buChar char="•"/>
            </a:pPr>
            <a:endParaRPr lang="en-US" altLang="zh-CN" sz="2400" b="0" dirty="0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16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APEC-ESIS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r>
              <a:rPr lang="en-US" altLang="zh-CN" sz="2400" dirty="0" smtClean="0">
                <a:ea typeface="SimSun" pitchFamily="2" charset="-122"/>
              </a:rPr>
              <a:t>Primary objectives: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ea typeface="SimSun" pitchFamily="2" charset="-122"/>
              </a:rPr>
              <a:t>Provide up-to-date information about S&amp;L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ea typeface="SimSun" pitchFamily="2" charset="-122"/>
              </a:rPr>
              <a:t>Provide S&amp;L expert contacts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ea typeface="SimSun" pitchFamily="2" charset="-122"/>
              </a:rPr>
              <a:t>Provide regular news updates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ea typeface="SimSun" pitchFamily="2" charset="-122"/>
              </a:rPr>
              <a:t>Provide user-friendly way for Key Contacts to update the </a:t>
            </a:r>
            <a:r>
              <a:rPr lang="en-US" altLang="zh-CN" sz="2000" dirty="0" smtClean="0">
                <a:ea typeface="SimSun" pitchFamily="2" charset="-122"/>
              </a:rPr>
              <a:t>database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>
                <a:ea typeface="SimSun" pitchFamily="2" charset="-122"/>
              </a:rPr>
              <a:t>Provide “Communities of Practice” to harmonize and rationalize S&amp;L</a:t>
            </a:r>
          </a:p>
          <a:p>
            <a:endParaRPr lang="en-US" altLang="zh-CN" sz="2000" dirty="0" smtClean="0">
              <a:ea typeface="SimSun" pitchFamily="2" charset="-122"/>
            </a:endParaRPr>
          </a:p>
          <a:p>
            <a:r>
              <a:rPr lang="en-US" altLang="zh-CN" sz="2400" dirty="0" smtClean="0">
                <a:ea typeface="SimSun" pitchFamily="2" charset="-122"/>
              </a:rPr>
              <a:t>History:</a:t>
            </a:r>
          </a:p>
          <a:p>
            <a:pPr lvl="1">
              <a:buNone/>
            </a:pPr>
            <a:r>
              <a:rPr lang="en-US" altLang="zh-CN" sz="2000" dirty="0" smtClean="0">
                <a:ea typeface="SimSun" pitchFamily="2" charset="-122"/>
              </a:rPr>
              <a:t>2004 	ESIS is created</a:t>
            </a:r>
          </a:p>
          <a:p>
            <a:pPr lvl="1">
              <a:buNone/>
            </a:pPr>
            <a:r>
              <a:rPr lang="en-US" altLang="zh-CN" sz="2000" dirty="0" smtClean="0">
                <a:ea typeface="SimSun" pitchFamily="2" charset="-122"/>
              </a:rPr>
              <a:t>2006 	ESIS is improved and expanded</a:t>
            </a:r>
          </a:p>
          <a:p>
            <a:pPr lvl="1">
              <a:buNone/>
            </a:pPr>
            <a:r>
              <a:rPr lang="en-US" altLang="zh-CN" sz="2000" dirty="0" smtClean="0">
                <a:ea typeface="SimSun" pitchFamily="2" charset="-122"/>
              </a:rPr>
              <a:t>2007 	CLASP begins to serve as Secretariat</a:t>
            </a:r>
          </a:p>
          <a:p>
            <a:pPr lvl="1">
              <a:buNone/>
            </a:pPr>
            <a:r>
              <a:rPr lang="en-US" altLang="zh-CN" sz="2000" dirty="0" smtClean="0">
                <a:ea typeface="SimSun" pitchFamily="2" charset="-122"/>
              </a:rPr>
              <a:t>2011 	New ESIS webpage is developed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ESIS Secretariat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CLASP serves as Secretariat of APEC ESIS under the direction of the APEC ESIS Project Overseer (currently NZ) and EGEE&amp;C</a:t>
            </a:r>
          </a:p>
          <a:p>
            <a:pPr>
              <a:lnSpc>
                <a:spcPct val="90000"/>
              </a:lnSpc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2400" dirty="0" smtClean="0"/>
              <a:t>Secretariat Responsibilities: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Be a central repository for all economy contributions to ESIS;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Request and collect updates to ESIS economy content;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Integrate data inputs and other content to APEC ESIS from other sponsors (e.g. SEAD &amp; CLASP); 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Develop and manage subcontracts to run, maintain and improve ESIS; 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Raise Funds for ESIS within and outside of APEC;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Report to the Project Steering Committee twice a year at the EGEE&amp;C meetings; and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Develop and maintain a strategic Plan for long-term sustainability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About CLASP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r>
              <a:rPr lang="en-US" dirty="0"/>
              <a:t>The Collaborative Labeling and Appliance Standards Program’s (CLASP) mission is to serve as the primary international voice and resource for practitioners of energy efficiency standards and labeling (S&amp;L) worldwide</a:t>
            </a:r>
          </a:p>
          <a:p>
            <a:endParaRPr lang="en-US" dirty="0"/>
          </a:p>
          <a:p>
            <a:r>
              <a:rPr lang="en-US" dirty="0"/>
              <a:t>CLASP roles: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APEC-ESIS Secretariat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ClimateWorks</a:t>
            </a:r>
            <a:r>
              <a:rPr lang="en-US" dirty="0" smtClean="0"/>
              <a:t> </a:t>
            </a:r>
            <a:r>
              <a:rPr lang="en-US" dirty="0"/>
              <a:t>Foundation (CWF) Best Practice Network (BPN) for </a:t>
            </a:r>
            <a:r>
              <a:rPr lang="en-US" dirty="0" smtClean="0"/>
              <a:t>the appliance sector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Super-efficient Equipment and Appliance Deployment (SEAD) Initiative Operating </a:t>
            </a:r>
            <a:r>
              <a:rPr lang="en-US" dirty="0" smtClean="0"/>
              <a:t>Agent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762000"/>
          </a:xfrm>
        </p:spPr>
        <p:txBody>
          <a:bodyPr/>
          <a:lstStyle/>
          <a:p>
            <a:pPr algn="r"/>
            <a:r>
              <a:rPr lang="en-US" dirty="0" smtClean="0"/>
              <a:t>	</a:t>
            </a:r>
            <a:r>
              <a:rPr lang="en-US" sz="2400" dirty="0" smtClean="0"/>
              <a:t>Summary of Decisions: 38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EGEE&amp;C Meeting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029200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b="0" dirty="0" smtClean="0"/>
          </a:p>
          <a:p>
            <a:pPr marL="0" indent="0">
              <a:spcAft>
                <a:spcPts val="600"/>
              </a:spcAft>
            </a:pPr>
            <a:r>
              <a:rPr lang="en-US" dirty="0" smtClean="0"/>
              <a:t>Design for the new APEC-ESIS webpage was approved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b="0" dirty="0" smtClean="0"/>
          </a:p>
          <a:p>
            <a:pPr marL="0" indent="0">
              <a:spcAft>
                <a:spcPts val="600"/>
              </a:spcAft>
            </a:pPr>
            <a:r>
              <a:rPr lang="en-US" dirty="0" smtClean="0"/>
              <a:t>EGEE&amp;C members agreed to expanding the APEC branding to APEC economy and product webpages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/>
              <a:t>Funding commitments needed to meet one-time cost of $20,000 USD</a:t>
            </a:r>
            <a:endParaRPr lang="en-US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dirty="0" smtClean="0"/>
              <a:t>Estimated 4 to 8 weeks to develop and deploy the APEC-branded “economy pages” and “product pages”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endParaRPr lang="en-US" dirty="0" smtClean="0"/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endParaRPr lang="en-US" b="0" dirty="0" smtClean="0"/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78680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ESIS 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638800"/>
          </a:xfrm>
        </p:spPr>
        <p:txBody>
          <a:bodyPr/>
          <a:lstStyle/>
          <a:p>
            <a:pPr lvl="0"/>
            <a:r>
              <a:rPr lang="en-US" sz="2400" dirty="0" smtClean="0"/>
              <a:t>Operations and Maintenance Updates</a:t>
            </a:r>
            <a:r>
              <a:rPr lang="en-US" sz="2400" dirty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CLASP </a:t>
            </a:r>
            <a:r>
              <a:rPr lang="en-US" sz="2000" dirty="0" smtClean="0"/>
              <a:t>launched the new ESIS webpage in December 2011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Transitioned from the former ESIS </a:t>
            </a:r>
            <a:r>
              <a:rPr lang="en-US" sz="2000" dirty="0"/>
              <a:t>website </a:t>
            </a:r>
            <a:r>
              <a:rPr lang="en-US" sz="2000" dirty="0" smtClean="0"/>
              <a:t>to the new webpage without </a:t>
            </a:r>
            <a:r>
              <a:rPr lang="en-US" sz="2000" dirty="0"/>
              <a:t>interruption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As-needed technical maintenance and incident trouble-shooting; no trouble since last report</a:t>
            </a:r>
          </a:p>
          <a:p>
            <a:endParaRPr lang="en-US" sz="2000" dirty="0"/>
          </a:p>
          <a:p>
            <a:r>
              <a:rPr lang="en-US" sz="2400" dirty="0"/>
              <a:t>Content Updates: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CLASP </a:t>
            </a:r>
            <a:r>
              <a:rPr lang="en-US" sz="2000" dirty="0" smtClean="0"/>
              <a:t>completed a </a:t>
            </a:r>
            <a:r>
              <a:rPr lang="en-US" sz="2000" dirty="0"/>
              <a:t>comprehensive update to database entries for multiple APEC economies (Australia, Canada, Chile, Chinese Taipei, Japan, Mexico, New Zealand, People’s Republic of China, &amp; United States)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Additional updates scheduled for June and December 2012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914400"/>
            <a:ext cx="6001511" cy="586740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609600"/>
          </a:xfrm>
        </p:spPr>
        <p:txBody>
          <a:bodyPr/>
          <a:lstStyle/>
          <a:p>
            <a:pPr algn="ctr"/>
            <a:r>
              <a:rPr lang="en-US" sz="3200" dirty="0" smtClean="0"/>
              <a:t>ESIS Webpage Launch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7918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pPr algn="ctr"/>
            <a:r>
              <a:rPr lang="en-US" dirty="0" smtClean="0"/>
              <a:t>Current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029200"/>
          </a:xfrm>
        </p:spPr>
        <p:txBody>
          <a:bodyPr/>
          <a:lstStyle/>
          <a:p>
            <a:r>
              <a:rPr lang="en-US" dirty="0"/>
              <a:t>APEC-ESIS has received generous support from SEAD to fund the following: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Hosting </a:t>
            </a:r>
            <a:r>
              <a:rPr lang="en-US" dirty="0"/>
              <a:t>and </a:t>
            </a:r>
            <a:r>
              <a:rPr lang="en-US" dirty="0" smtClean="0"/>
              <a:t>maintenance of ESIS webpage;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Update of economy content in the database;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CLASP’s continued role as ESIS Secretariat; and,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CLASP’s participation at APEC </a:t>
            </a:r>
            <a:r>
              <a:rPr lang="en-US" dirty="0" smtClean="0"/>
              <a:t>meetings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ESIS budget expenditures for 2012 are on track.</a:t>
            </a:r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Currently ESIS has received no additional economy contributions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P_Presentation_A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-52"/>
            <a:ea typeface="ヒラギノ角ゴ Pro W3" pitchFamily="-109" charset="-128"/>
            <a:cs typeface="ヒラギノ角ゴ Pro W3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-52"/>
            <a:ea typeface="ヒラギノ角ゴ Pro W3" pitchFamily="-109" charset="-128"/>
            <a:cs typeface="ヒラギノ角ゴ Pro W3" pitchFamily="-10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CLASP_Presentation_A</Template>
  <TotalTime>5344</TotalTime>
  <Words>689</Words>
  <Application>Microsoft Office PowerPoint</Application>
  <PresentationFormat>On-screen Show (4:3)</PresentationFormat>
  <Paragraphs>111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CLASP_Presentation_A</vt:lpstr>
      <vt:lpstr>Program Status Report from the  APEC-ESIS Secretariat   39th Meeting of the APEC  Expert Group on Energy Efficiency &amp; Conservation  28 February 2012</vt:lpstr>
      <vt:lpstr>Agenda</vt:lpstr>
      <vt:lpstr>APEC-ESIS</vt:lpstr>
      <vt:lpstr>ESIS Secretariat </vt:lpstr>
      <vt:lpstr>About CLASP</vt:lpstr>
      <vt:lpstr> Summary of Decisions: 38th EGEE&amp;C Meeting</vt:lpstr>
      <vt:lpstr>ESIS Status Summary</vt:lpstr>
      <vt:lpstr>ESIS Webpage Launch</vt:lpstr>
      <vt:lpstr>Current Funding</vt:lpstr>
      <vt:lpstr>Global S&amp;L Database Re-launch</vt:lpstr>
      <vt:lpstr>New APEC Search Feature</vt:lpstr>
      <vt:lpstr>Economy Information Webpage</vt:lpstr>
      <vt:lpstr>Product Information Webpage</vt:lpstr>
      <vt:lpstr>Global S&amp;L Database Updates</vt:lpstr>
      <vt:lpstr>Thank you!   Please contact Anna Lising at alising@clasponline.org with any questions or comments. </vt:lpstr>
    </vt:vector>
  </TitlesOfParts>
  <Company>AMERICAN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Corinne</dc:creator>
  <cp:lastModifiedBy>ALising</cp:lastModifiedBy>
  <cp:revision>138</cp:revision>
  <dcterms:created xsi:type="dcterms:W3CDTF">2010-01-06T21:06:29Z</dcterms:created>
  <dcterms:modified xsi:type="dcterms:W3CDTF">2012-02-08T14:00:11Z</dcterms:modified>
</cp:coreProperties>
</file>