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59" r:id="rId4"/>
    <p:sldId id="288" r:id="rId5"/>
    <p:sldId id="289" r:id="rId6"/>
    <p:sldId id="291" r:id="rId7"/>
    <p:sldId id="294" r:id="rId8"/>
    <p:sldId id="296" r:id="rId9"/>
    <p:sldId id="292" r:id="rId10"/>
    <p:sldId id="295" r:id="rId11"/>
    <p:sldId id="297" r:id="rId12"/>
    <p:sldId id="293" r:id="rId13"/>
    <p:sldId id="269" r:id="rId14"/>
    <p:sldId id="286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rine" initials="C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C38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01" autoAdjust="0"/>
  </p:normalViewPr>
  <p:slideViewPr>
    <p:cSldViewPr>
      <p:cViewPr varScale="1">
        <p:scale>
          <a:sx n="77" d="100"/>
          <a:sy n="77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A4A21B-014C-478A-9707-34F26B39E3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ABE4A7-9E27-4EB6-998A-7CB394E0F0E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3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ヒラギノ角ゴ Pro W3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76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39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70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70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1270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057400"/>
            <a:ext cx="8229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0"/>
            <a:ext cx="8229600" cy="18288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5AF35-187A-4247-818E-5609DBF3B3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36EDA-A500-425C-8874-E32F8995FE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8637A4-BCDE-4166-9657-7E5FF07973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81200"/>
            <a:ext cx="4191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AE8D85-F641-44DA-B24B-81F490A3796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411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514599"/>
            <a:ext cx="4116388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883E6-BD6C-404E-B58F-9146C8F31E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02F56-8015-4C3B-93BE-9A58828F414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3084513" cy="13716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0"/>
            <a:ext cx="30845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4966E-CD43-4D1E-8E21-0D4F382A67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00600"/>
            <a:ext cx="8382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838199"/>
            <a:ext cx="83820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367338"/>
            <a:ext cx="8382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F2102-22F0-4DC9-8E5A-06AFFECCB8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81971-15C4-4045-B399-904B6668A3C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12700" y="-1270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382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30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0" y="6400800"/>
            <a:ext cx="11430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ea typeface="Osaka" pitchFamily="-65" charset="-128"/>
              </a:defRPr>
            </a:lvl1pPr>
          </a:lstStyle>
          <a:p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57912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Helvetica" pitchFamily="-65" charset="0"/>
                <a:ea typeface="Osaka" pitchFamily="-65" charset="-128"/>
              </a:defRPr>
            </a:lvl1pPr>
          </a:lstStyle>
          <a:p>
            <a:endParaRPr lang="en-US" dirty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9906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Osaka" pitchFamily="-65" charset="-128"/>
              </a:defRPr>
            </a:lvl1pPr>
          </a:lstStyle>
          <a:p>
            <a:fld id="{7C6FC9C0-9CAC-48E7-B050-D5E69BC03D5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100" b="1">
          <a:solidFill>
            <a:srgbClr val="32323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-65" charset="0"/>
        <a:buChar char="•"/>
        <a:defRPr sz="2100">
          <a:solidFill>
            <a:srgbClr val="32323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300" b="1">
          <a:solidFill>
            <a:srgbClr val="32323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300">
          <a:solidFill>
            <a:srgbClr val="32323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323232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lising@clasponlin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8229600" cy="3276600"/>
          </a:xfrm>
        </p:spPr>
        <p:txBody>
          <a:bodyPr/>
          <a:lstStyle/>
          <a:p>
            <a:pPr algn="ctr"/>
            <a:r>
              <a:rPr lang="en-US" sz="3200" dirty="0" smtClean="0"/>
              <a:t>SEAD-funded APEC-CAST </a:t>
            </a:r>
            <a:br>
              <a:rPr lang="en-US" sz="3200" dirty="0" smtClean="0"/>
            </a:br>
            <a:r>
              <a:rPr lang="en-US" sz="3200" dirty="0" smtClean="0"/>
              <a:t>Project Proposal Solicitation Update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0" dirty="0" smtClean="0"/>
              <a:t>39</a:t>
            </a:r>
            <a:r>
              <a:rPr lang="en-US" sz="2800" b="0" baseline="30000" dirty="0" smtClean="0"/>
              <a:t>th</a:t>
            </a:r>
            <a:r>
              <a:rPr lang="en-US" sz="2800" b="0" dirty="0" smtClean="0"/>
              <a:t> Meeting of the APEC </a:t>
            </a:r>
            <a:br>
              <a:rPr lang="en-US" sz="2800" b="0" dirty="0" smtClean="0"/>
            </a:br>
            <a:r>
              <a:rPr lang="en-US" sz="2800" b="0" dirty="0" smtClean="0"/>
              <a:t>Expert Group on Energy Efficiency &amp; Conservation</a:t>
            </a:r>
            <a:br>
              <a:rPr lang="en-US" sz="28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400" b="0" dirty="0" smtClean="0"/>
              <a:t>28 February 2012</a:t>
            </a:r>
            <a:endParaRPr lang="en-US" sz="2800" b="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953000"/>
            <a:ext cx="8229600" cy="1600200"/>
          </a:xfrm>
        </p:spPr>
        <p:txBody>
          <a:bodyPr/>
          <a:lstStyle/>
          <a:p>
            <a:pPr lvl="0" algn="ctr"/>
            <a:r>
              <a:rPr lang="en-US" sz="1800" dirty="0" smtClean="0"/>
              <a:t>Anna Lising</a:t>
            </a:r>
          </a:p>
          <a:p>
            <a:pPr lvl="0" algn="ctr"/>
            <a:r>
              <a:rPr lang="en-US" sz="1800" dirty="0" smtClean="0"/>
              <a:t>Senior </a:t>
            </a:r>
            <a:r>
              <a:rPr lang="en-US" sz="1800" dirty="0" smtClean="0"/>
              <a:t>Associate</a:t>
            </a:r>
            <a:endParaRPr lang="en-US" sz="1800" dirty="0" smtClean="0"/>
          </a:p>
          <a:p>
            <a:pPr lvl="0" algn="ctr"/>
            <a:r>
              <a:rPr lang="en-US" sz="1800" dirty="0" smtClean="0"/>
              <a:t>Collaborative Labeling and Appliance Standards Program (CLASP)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10600" cy="762000"/>
          </a:xfrm>
        </p:spPr>
        <p:txBody>
          <a:bodyPr/>
          <a:lstStyle/>
          <a:p>
            <a:pPr algn="r"/>
            <a:r>
              <a:rPr lang="en-US" sz="3800" dirty="0" smtClean="0"/>
              <a:t>Heat Pump Water Heaters 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3340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Proposed Project Schedule:</a:t>
            </a:r>
            <a:endParaRPr lang="en-US" altLang="zh-CN" sz="2400" b="1" dirty="0">
              <a:ea typeface="SimSun" pitchFamily="2" charset="-122"/>
            </a:endParaRPr>
          </a:p>
          <a:p>
            <a:pPr marL="808038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07643"/>
              </p:ext>
            </p:extLst>
          </p:nvPr>
        </p:nvGraphicFramePr>
        <p:xfrm>
          <a:off x="762000" y="2057400"/>
          <a:ext cx="7772400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410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Timeline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–</a:t>
                      </a:r>
                      <a:r>
                        <a:rPr lang="en-US" baseline="0" dirty="0" smtClean="0"/>
                        <a:t> April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Technical analysis</a:t>
                      </a:r>
                      <a:r>
                        <a:rPr lang="en-US" baseline="0" dirty="0" smtClean="0"/>
                        <a:t> of test methods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– September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Draft harmonized test methods</a:t>
                      </a:r>
                      <a:r>
                        <a:rPr lang="en-US" baseline="0" dirty="0" smtClean="0"/>
                        <a:t> and efficiency level definitions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9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r"/>
            <a:r>
              <a:rPr lang="en-US" dirty="0" smtClean="0"/>
              <a:t>Heat Pump Water Heaters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4864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Proposed Funding Requirements</a:t>
            </a:r>
            <a:endParaRPr lang="en-US" altLang="zh-CN" sz="2400" b="1" dirty="0">
              <a:ea typeface="SimSun" pitchFamily="2" charset="-122"/>
            </a:endParaRPr>
          </a:p>
          <a:p>
            <a:pPr marL="808038"/>
            <a:endParaRPr lang="en-US" dirty="0" smtClean="0"/>
          </a:p>
          <a:p>
            <a:pPr marL="808038"/>
            <a:endParaRPr lang="en-US" dirty="0"/>
          </a:p>
          <a:p>
            <a:pPr marL="808038"/>
            <a:endParaRPr lang="en-US" dirty="0" smtClean="0"/>
          </a:p>
          <a:p>
            <a:pPr marL="808038"/>
            <a:endParaRPr lang="en-US" dirty="0"/>
          </a:p>
          <a:p>
            <a:pPr marL="808038"/>
            <a:endParaRPr lang="en-US" dirty="0" smtClean="0"/>
          </a:p>
          <a:p>
            <a:pPr marL="808038"/>
            <a:endParaRPr lang="en-US" dirty="0"/>
          </a:p>
          <a:p>
            <a:pPr marL="808038"/>
            <a:endParaRPr lang="en-US" dirty="0" smtClean="0"/>
          </a:p>
          <a:p>
            <a:pPr marL="808038"/>
            <a:endParaRPr lang="en-US" dirty="0"/>
          </a:p>
          <a:p>
            <a:pPr marL="808038"/>
            <a:endParaRPr lang="en-US" dirty="0" smtClean="0"/>
          </a:p>
          <a:p>
            <a:pPr marL="808038"/>
            <a:r>
              <a:rPr lang="en-US" dirty="0" smtClean="0"/>
              <a:t>Proposed contributions from the Australian DCCEE and the International Copper Association: $60,000 USD plus in-kind contributions</a:t>
            </a:r>
          </a:p>
          <a:p>
            <a:pPr marL="808038"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558409"/>
              </p:ext>
            </p:extLst>
          </p:nvPr>
        </p:nvGraphicFramePr>
        <p:xfrm>
          <a:off x="762000" y="1828800"/>
          <a:ext cx="77724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410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Estimated Cost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(USD)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Technical analysis</a:t>
                      </a:r>
                      <a:r>
                        <a:rPr lang="en-US" baseline="0" dirty="0" smtClean="0"/>
                        <a:t> of test methods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Draft harmonized test methods</a:t>
                      </a:r>
                      <a:r>
                        <a:rPr lang="en-US" baseline="0" dirty="0" smtClean="0"/>
                        <a:t> and efficiency level definitions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b="1" dirty="0" smtClean="0"/>
                        <a:t>$70,000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indent="0" algn="ctr">
                        <a:spcBef>
                          <a:spcPts val="1200"/>
                        </a:spcBef>
                      </a:pPr>
                      <a:r>
                        <a:rPr lang="en-US" b="1" dirty="0" smtClean="0"/>
                        <a:t>Total Estimated</a:t>
                      </a:r>
                      <a:r>
                        <a:rPr lang="en-US" b="1" baseline="0" dirty="0" smtClean="0"/>
                        <a:t> Budget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4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Refine proposals:</a:t>
            </a:r>
            <a:endParaRPr lang="en-US" altLang="zh-CN" sz="2400" b="1" dirty="0">
              <a:ea typeface="SimSun" pitchFamily="2" charset="-122"/>
            </a:endParaRP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Prepare detailed statements of work and budget estimates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Confirm co-funding and in-kind resource commitments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Identify candidate technical experts and other resources to implement projects</a:t>
            </a:r>
          </a:p>
          <a:p>
            <a:pPr marL="114300" lvl="1" indent="0">
              <a:spcBef>
                <a:spcPts val="1200"/>
              </a:spcBef>
              <a:buNone/>
            </a:pPr>
            <a:r>
              <a:rPr lang="en-US" altLang="zh-CN" sz="2400" b="1" dirty="0" smtClean="0">
                <a:ea typeface="SimSun" pitchFamily="2" charset="-122"/>
              </a:rPr>
              <a:t>Additional Opportunities for APEC CAST:</a:t>
            </a:r>
            <a:endParaRPr lang="en-US" altLang="zh-CN" sz="2400" b="1" dirty="0">
              <a:ea typeface="SimSun" pitchFamily="2" charset="-122"/>
            </a:endParaRP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Shared interest between APEC EGEE&amp;C and SEAD on </a:t>
            </a:r>
            <a:r>
              <a:rPr lang="en-US" altLang="zh-CN" sz="2200" dirty="0" smtClean="0">
                <a:ea typeface="SimSun" pitchFamily="2" charset="-122"/>
              </a:rPr>
              <a:t>computers</a:t>
            </a:r>
            <a:r>
              <a:rPr lang="en-US" altLang="zh-CN" sz="2200" b="0" dirty="0" smtClean="0">
                <a:ea typeface="SimSun" pitchFamily="2" charset="-122"/>
              </a:rPr>
              <a:t> and </a:t>
            </a:r>
            <a:r>
              <a:rPr lang="en-US" altLang="zh-CN" sz="2200" dirty="0" smtClean="0">
                <a:ea typeface="SimSun" pitchFamily="2" charset="-122"/>
              </a:rPr>
              <a:t>monitors</a:t>
            </a:r>
            <a:r>
              <a:rPr lang="en-US" altLang="zh-CN" sz="2200" b="0" dirty="0" smtClean="0">
                <a:ea typeface="SimSun" pitchFamily="2" charset="-122"/>
              </a:rPr>
              <a:t> and </a:t>
            </a:r>
            <a:r>
              <a:rPr lang="en-US" altLang="zh-CN" sz="2200" dirty="0" smtClean="0">
                <a:ea typeface="SimSun" pitchFamily="2" charset="-122"/>
              </a:rPr>
              <a:t>televisions</a:t>
            </a:r>
            <a:r>
              <a:rPr lang="en-US" altLang="zh-CN" sz="2200" b="0" dirty="0" smtClean="0">
                <a:ea typeface="SimSun" pitchFamily="2" charset="-122"/>
              </a:rPr>
              <a:t>, </a:t>
            </a:r>
            <a:r>
              <a:rPr lang="en-US" altLang="zh-CN" sz="2200" b="0" dirty="0" smtClean="0">
                <a:ea typeface="SimSun" pitchFamily="2" charset="-122"/>
              </a:rPr>
              <a:t>which are priority </a:t>
            </a:r>
            <a:r>
              <a:rPr lang="en-US" altLang="zh-CN" sz="2200" b="0" dirty="0" smtClean="0">
                <a:ea typeface="SimSun" pitchFamily="2" charset="-122"/>
              </a:rPr>
              <a:t>product categories for APEC CAST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Expand collaboration by co-sponsoring and/or co-funding priority SEAD project proposals </a:t>
            </a:r>
            <a:r>
              <a:rPr lang="en-US" altLang="zh-CN" sz="2200" b="0" dirty="0" smtClean="0">
                <a:ea typeface="SimSun" pitchFamily="2" charset="-122"/>
              </a:rPr>
              <a:t>that also meet APEC CAST objectives</a:t>
            </a:r>
            <a:endParaRPr lang="en-US" altLang="zh-CN" sz="2200" b="0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75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86800" cy="762000"/>
          </a:xfrm>
        </p:spPr>
        <p:txBody>
          <a:bodyPr/>
          <a:lstStyle/>
          <a:p>
            <a:pPr algn="r"/>
            <a:r>
              <a:rPr lang="en-US" sz="3000" dirty="0" smtClean="0"/>
              <a:t>Additional APEC-CAST Opportunities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38800"/>
          </a:xfrm>
        </p:spPr>
        <p:txBody>
          <a:bodyPr/>
          <a:lstStyle/>
          <a:p>
            <a:pPr lvl="0"/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254977"/>
              </p:ext>
            </p:extLst>
          </p:nvPr>
        </p:nvGraphicFramePr>
        <p:xfrm>
          <a:off x="381000" y="1219200"/>
          <a:ext cx="83058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057400"/>
                <a:gridCol w="19050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Proposed 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Organization / Country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Resource Contributions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Initial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Cost Estimate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(USD)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International</a:t>
                      </a:r>
                      <a:r>
                        <a:rPr lang="en-US" sz="1600" baseline="0" dirty="0" smtClean="0"/>
                        <a:t> test standards toolkit for </a:t>
                      </a:r>
                      <a:r>
                        <a:rPr lang="en-US" sz="1600" b="1" baseline="0" dirty="0" smtClean="0"/>
                        <a:t>computers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Australia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In-kind</a:t>
                      </a:r>
                      <a:r>
                        <a:rPr lang="en-US" sz="1400" baseline="0" dirty="0" smtClean="0"/>
                        <a:t> technical support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$20,000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 key issues in addressing network-connected modes for </a:t>
                      </a:r>
                      <a:r>
                        <a:rPr lang="en-US" sz="1600" b="1" dirty="0" smtClean="0"/>
                        <a:t>televisions</a:t>
                      </a:r>
                      <a:r>
                        <a:rPr lang="en-US" sz="1600" baseline="0" dirty="0" smtClean="0"/>
                        <a:t> to enable test procedure and standards harmonization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SEAD</a:t>
                      </a:r>
                      <a:r>
                        <a:rPr lang="en-US" sz="1400" baseline="0" dirty="0" smtClean="0"/>
                        <a:t> Network Standby Collaboration (Australia)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Endorsed</a:t>
                      </a:r>
                      <a:r>
                        <a:rPr lang="en-US" sz="1400" baseline="0" dirty="0" smtClean="0"/>
                        <a:t> by SEAD Televisions Collaboration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$25,000 from US EPA for technical support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$60,000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International harmonization </a:t>
                      </a:r>
                      <a:r>
                        <a:rPr lang="en-US" sz="1600" b="0" baseline="0" dirty="0" smtClean="0"/>
                        <a:t>of </a:t>
                      </a:r>
                      <a:r>
                        <a:rPr lang="en-US" sz="1600" b="1" baseline="0" dirty="0" smtClean="0"/>
                        <a:t>television</a:t>
                      </a:r>
                      <a:r>
                        <a:rPr lang="en-US" sz="1600" b="0" baseline="0" dirty="0" smtClean="0"/>
                        <a:t> test methods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SEAD Televisions Collaboration (Australia)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Australia: In-kind technical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$25,000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Harmonized</a:t>
                      </a:r>
                      <a:r>
                        <a:rPr lang="en-US" sz="1600" baseline="0" dirty="0" smtClean="0"/>
                        <a:t> test methods and level definitions for </a:t>
                      </a:r>
                      <a:r>
                        <a:rPr lang="en-US" sz="1600" b="1" baseline="0" dirty="0" smtClean="0"/>
                        <a:t>distribution transformers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SEAD</a:t>
                      </a:r>
                      <a:r>
                        <a:rPr lang="en-US" sz="1400" baseline="0" dirty="0" smtClean="0"/>
                        <a:t> Distribution Transformers Collaboration (Canada and US)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Endorsed by Australia, Japan, and the UK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SEAD member countries:</a:t>
                      </a:r>
                      <a:r>
                        <a:rPr lang="en-US" sz="1400" baseline="0" dirty="0" smtClean="0"/>
                        <a:t> in-kind staff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$90,000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748667"/>
              </p:ext>
            </p:extLst>
          </p:nvPr>
        </p:nvGraphicFramePr>
        <p:xfrm>
          <a:off x="381000" y="1295400"/>
          <a:ext cx="8305800" cy="398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5867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4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r>
                        <a:rPr lang="en-US" baseline="0" dirty="0" smtClean="0"/>
                        <a:t> December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Distributed project proposal</a:t>
                      </a:r>
                      <a:r>
                        <a:rPr lang="en-US" baseline="0" dirty="0" smtClean="0"/>
                        <a:t> solicitation to SEAD and APEC economies and partners</a:t>
                      </a:r>
                      <a:endParaRPr lang="en-US" dirty="0"/>
                    </a:p>
                  </a:txBody>
                  <a:tcPr/>
                </a:tc>
              </a:tr>
              <a:tr h="599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 January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proposals submitted to CLASP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– March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Refine proposals with</a:t>
                      </a:r>
                      <a:r>
                        <a:rPr lang="en-US" baseline="0" dirty="0" smtClean="0"/>
                        <a:t> proposal leads</a:t>
                      </a:r>
                    </a:p>
                    <a:p>
                      <a:r>
                        <a:rPr lang="en-US" baseline="0" dirty="0" smtClean="0"/>
                        <a:t>Confirm resource contribution commitments</a:t>
                      </a:r>
                    </a:p>
                    <a:p>
                      <a:r>
                        <a:rPr lang="en-US" baseline="0" dirty="0" smtClean="0"/>
                        <a:t>Identify technical experts and additional resource needs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– April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Select projects for implementation</a:t>
                      </a:r>
                      <a:endParaRPr lang="en-US" baseline="0" dirty="0" smtClean="0"/>
                    </a:p>
                    <a:p>
                      <a:r>
                        <a:rPr lang="en-US" dirty="0" smtClean="0"/>
                        <a:t>Prepare</a:t>
                      </a:r>
                      <a:r>
                        <a:rPr lang="en-US" baseline="0" dirty="0" smtClean="0"/>
                        <a:t> detailed statements of work and budgets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– June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Initiate selected projects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2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305800" cy="2971800"/>
          </a:xfrm>
        </p:spPr>
        <p:txBody>
          <a:bodyPr/>
          <a:lstStyle/>
          <a:p>
            <a:pPr algn="ctr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Thank you!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2400" b="0" i="1" dirty="0"/>
              <a:t>Please contact Anna Lising at </a:t>
            </a:r>
            <a:r>
              <a:rPr lang="en-US" sz="2400" b="0" i="1" dirty="0">
                <a:hlinkClick r:id="rId2"/>
              </a:rPr>
              <a:t>alising@clasponline.org</a:t>
            </a:r>
            <a:r>
              <a:rPr lang="en-US" sz="2400" b="0" i="1" dirty="0"/>
              <a:t> with any questions or comments.</a:t>
            </a:r>
            <a:r>
              <a:rPr lang="en-US" dirty="0"/>
              <a:t>	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APEC-CAST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r>
              <a:rPr lang="en-US" altLang="zh-CN" sz="2400" dirty="0" smtClean="0">
                <a:ea typeface="SimSun" pitchFamily="2" charset="-122"/>
              </a:rPr>
              <a:t>Primary objectives: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ea typeface="SimSun" pitchFamily="2" charset="-122"/>
              </a:rPr>
              <a:t>Promote harmonized test procedures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ea typeface="SimSun" pitchFamily="2" charset="-122"/>
              </a:rPr>
              <a:t>Support development of aligned energy efficiency standards and labels (S&amp;L) in APEC economies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ea typeface="SimSun" pitchFamily="2" charset="-122"/>
              </a:rPr>
              <a:t>Fund one or more projects each year over a 5 year period. </a:t>
            </a:r>
            <a:endParaRPr lang="en-US" altLang="zh-CN" sz="2000" b="0" dirty="0" smtClean="0">
              <a:ea typeface="SimSun" pitchFamily="2" charset="-122"/>
            </a:endParaRPr>
          </a:p>
          <a:p>
            <a:endParaRPr lang="en-US" altLang="zh-CN" sz="2000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r"/>
            <a:r>
              <a:rPr lang="en-US" dirty="0" smtClean="0"/>
              <a:t>Review of Proposal 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r>
              <a:rPr lang="en-US" dirty="0" smtClean="0"/>
              <a:t>Objective: </a:t>
            </a:r>
            <a:r>
              <a:rPr lang="en-US" b="0" dirty="0" smtClean="0"/>
              <a:t>Identify projects that can be launched in early 2012 and will advance S&amp;L development in APEC economies.</a:t>
            </a:r>
          </a:p>
          <a:p>
            <a:endParaRPr lang="en-US" b="0" dirty="0"/>
          </a:p>
          <a:p>
            <a:r>
              <a:rPr lang="en-US" dirty="0" smtClean="0"/>
              <a:t>Collaboration between EGEE&amp;C and SEAD</a:t>
            </a:r>
            <a:r>
              <a:rPr lang="en-US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SEAD-funded APEC-CAST initiative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Leverage technical expertise provided through the SEAD international technical collaborations</a:t>
            </a:r>
            <a:endParaRPr lang="en-US" b="0" dirty="0"/>
          </a:p>
          <a:p>
            <a:pPr marL="0" indent="0"/>
            <a:endParaRPr lang="en-US" dirty="0" smtClean="0"/>
          </a:p>
          <a:p>
            <a:r>
              <a:rPr lang="en-US" dirty="0" smtClean="0"/>
              <a:t>Administrator: </a:t>
            </a:r>
            <a:r>
              <a:rPr lang="en-US" b="0" dirty="0" smtClean="0"/>
              <a:t>The Collaborative Labeling and Appliance Standards Program (CLASP), as the SEAD Operating Agent.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r"/>
            <a:r>
              <a:rPr lang="en-US" dirty="0" smtClean="0"/>
              <a:t>Review of Proposal 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Projects may </a:t>
            </a:r>
            <a:r>
              <a:rPr lang="en-US" altLang="zh-CN" sz="2400" b="1" dirty="0">
                <a:ea typeface="SimSun" pitchFamily="2" charset="-122"/>
              </a:rPr>
              <a:t>include: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>
                <a:ea typeface="SimSun" pitchFamily="2" charset="-122"/>
              </a:rPr>
              <a:t>Assessments of existing global standards, labels, and test methods;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Assessments </a:t>
            </a:r>
            <a:r>
              <a:rPr lang="en-US" altLang="zh-CN" sz="2200" b="0" dirty="0">
                <a:ea typeface="SimSun" pitchFamily="2" charset="-122"/>
              </a:rPr>
              <a:t>of global harmonization potential;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>
                <a:ea typeface="SimSun" pitchFamily="2" charset="-122"/>
              </a:rPr>
              <a:t>Laboratory assessments via round robin testing; or</a:t>
            </a:r>
          </a:p>
          <a:p>
            <a:pPr marL="808038" lvl="2" indent="-342900">
              <a:buFont typeface="Arial" pitchFamily="34" charset="0"/>
              <a:buChar char="•"/>
            </a:pPr>
            <a:r>
              <a:rPr lang="en-US" altLang="zh-CN" sz="2200" b="0" dirty="0">
                <a:ea typeface="SimSun" pitchFamily="2" charset="-122"/>
              </a:rPr>
              <a:t>Other activities as needed to best support S&amp;L activities for APEC priority products.</a:t>
            </a:r>
          </a:p>
          <a:p>
            <a:pPr marL="80803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534400" cy="762000"/>
          </a:xfrm>
        </p:spPr>
        <p:txBody>
          <a:bodyPr/>
          <a:lstStyle/>
          <a:p>
            <a:pPr algn="r"/>
            <a:r>
              <a:rPr lang="en-US" dirty="0" smtClean="0"/>
              <a:t>Summary of Proposals Received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40677"/>
              </p:ext>
            </p:extLst>
          </p:nvPr>
        </p:nvGraphicFramePr>
        <p:xfrm>
          <a:off x="381000" y="1447800"/>
          <a:ext cx="83058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057400"/>
                <a:gridCol w="19050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Proposed 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Lead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Organization / Country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Resource Contributions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Initial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Cost Estimate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(USD)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 on harmonization of energy efficiency standards and labeling programs for </a:t>
                      </a:r>
                      <a:r>
                        <a:rPr lang="en-US" sz="1600" b="1" dirty="0" smtClean="0"/>
                        <a:t>motors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Center for</a:t>
                      </a:r>
                      <a:r>
                        <a:rPr lang="en-US" sz="1400" baseline="0" dirty="0" smtClean="0"/>
                        <a:t> Industrial Energy Efficiency (China)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$90,000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Evaluation and initial draft of harmonized test methods and level definitions</a:t>
                      </a:r>
                      <a:r>
                        <a:rPr lang="en-US" sz="1600" baseline="0" dirty="0" smtClean="0"/>
                        <a:t> for </a:t>
                      </a:r>
                      <a:r>
                        <a:rPr lang="en-US" sz="1600" b="1" baseline="0" dirty="0" smtClean="0"/>
                        <a:t>heat pump water heaters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KEMCO (Korea) and the Australian </a:t>
                      </a:r>
                      <a:r>
                        <a:rPr lang="en-US" sz="1400" baseline="0" dirty="0" smtClean="0"/>
                        <a:t>Department of Climate Change and Energy Efficiency (DCCEE)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International</a:t>
                      </a:r>
                      <a:r>
                        <a:rPr lang="en-US" sz="1400" baseline="0" dirty="0" smtClean="0"/>
                        <a:t> Copper Association: $20,000 and in-kind staff support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Australian DCCEE: $40,000 and in-kind staff support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$70,000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5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Project Proposal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Study of S&amp;L harmonization for motors:</a:t>
            </a:r>
            <a:endParaRPr lang="en-US" altLang="zh-CN" sz="2400" b="1" dirty="0">
              <a:ea typeface="SimSun" pitchFamily="2" charset="-122"/>
            </a:endParaRP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In-depth survey on S&amp;L programs for motors and regional and sub-regional harmonization efforts</a:t>
            </a: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Draft harmonized test methods and efficiency level definitions</a:t>
            </a: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Formulate strategy for regional harmonization and/or mutual recognition of S&amp;L programs for motors in SEAD and APEC member economies</a:t>
            </a: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Develop handbook for SEAD and APEC economies to advance the development and alignment of S&amp;L programs for motors</a:t>
            </a:r>
            <a:endParaRPr lang="en-US" altLang="zh-CN" sz="2200" b="0" dirty="0">
              <a:ea typeface="SimSun" pitchFamily="2" charset="-122"/>
            </a:endParaRPr>
          </a:p>
          <a:p>
            <a:pPr marL="80803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0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r"/>
            <a:r>
              <a:rPr lang="en-US" dirty="0" smtClean="0"/>
              <a:t>Motors S&amp;L Harmonization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Proposed Project Schedule:</a:t>
            </a:r>
            <a:endParaRPr lang="en-US" altLang="zh-CN" sz="2400" b="1" dirty="0">
              <a:ea typeface="SimSun" pitchFamily="2" charset="-122"/>
            </a:endParaRPr>
          </a:p>
          <a:p>
            <a:pPr marL="808038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9412"/>
              </p:ext>
            </p:extLst>
          </p:nvPr>
        </p:nvGraphicFramePr>
        <p:xfrm>
          <a:off x="762000" y="1828800"/>
          <a:ext cx="7772400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410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Timeline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–</a:t>
                      </a:r>
                      <a:r>
                        <a:rPr lang="en-US" baseline="0" dirty="0" smtClean="0"/>
                        <a:t> May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Survey on S&amp;L programs for motors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– July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Draft harmonized test methods</a:t>
                      </a:r>
                      <a:r>
                        <a:rPr lang="en-US" baseline="0" dirty="0" smtClean="0"/>
                        <a:t> and efficiency level definitions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 – September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Formulate strategy for</a:t>
                      </a:r>
                      <a:r>
                        <a:rPr lang="en-US" baseline="0" dirty="0" smtClean="0"/>
                        <a:t> regional harmonization of S&amp;L programs for motors in SEAD and APEC economies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October – November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Develop handbook</a:t>
                      </a:r>
                      <a:r>
                        <a:rPr lang="en-US" baseline="0" dirty="0" smtClean="0"/>
                        <a:t> for SEAD and APEC economies to advance development and alignment of S&amp;L programs for motors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47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r"/>
            <a:r>
              <a:rPr lang="en-US" dirty="0" smtClean="0"/>
              <a:t>Motors S&amp;L Harmonization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5626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Proposed Funding Requirements:</a:t>
            </a:r>
            <a:endParaRPr lang="en-US" altLang="zh-CN" sz="2400" b="1" dirty="0">
              <a:ea typeface="SimSun" pitchFamily="2" charset="-122"/>
            </a:endParaRPr>
          </a:p>
          <a:p>
            <a:pPr marL="808038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014274"/>
              </p:ext>
            </p:extLst>
          </p:nvPr>
        </p:nvGraphicFramePr>
        <p:xfrm>
          <a:off x="762000" y="1676400"/>
          <a:ext cx="7772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410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Estimated Cost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(USD)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Survey on S&amp;L programs for motors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Draft harmonized test methods</a:t>
                      </a:r>
                      <a:r>
                        <a:rPr lang="en-US" baseline="0" dirty="0" smtClean="0"/>
                        <a:t> and efficiency level definitions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Formulate strategy for</a:t>
                      </a:r>
                      <a:r>
                        <a:rPr lang="en-US" baseline="0" dirty="0" smtClean="0"/>
                        <a:t> regional harmonization of S&amp;L programs for motors in SEAD and APEC economies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dirty="0" smtClean="0"/>
                        <a:t>Develop handbook</a:t>
                      </a:r>
                      <a:r>
                        <a:rPr lang="en-US" baseline="0" dirty="0" smtClean="0"/>
                        <a:t> for SEAD and APEC economies to advance development and alignment of S&amp;L programs for motors</a:t>
                      </a:r>
                      <a:endParaRPr lang="en-US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b="1" dirty="0" smtClean="0"/>
                        <a:t>$90,000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indent="0" algn="ctr">
                        <a:spcBef>
                          <a:spcPts val="1200"/>
                        </a:spcBef>
                      </a:pPr>
                      <a:r>
                        <a:rPr lang="en-US" b="1" dirty="0" smtClean="0"/>
                        <a:t>Total Estimated</a:t>
                      </a:r>
                      <a:r>
                        <a:rPr lang="en-US" b="1" baseline="0" dirty="0" smtClean="0"/>
                        <a:t> Budget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6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Project Proposal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 marL="114300" lvl="1" indent="0">
              <a:buNone/>
            </a:pPr>
            <a:r>
              <a:rPr lang="en-US" altLang="zh-CN" sz="2400" b="1" dirty="0" smtClean="0">
                <a:ea typeface="SimSun" pitchFamily="2" charset="-122"/>
              </a:rPr>
              <a:t>Harmonized test methods &amp; level definitions for heat pump water heaters:</a:t>
            </a:r>
            <a:endParaRPr lang="en-US" altLang="zh-CN" sz="2400" b="1" dirty="0">
              <a:ea typeface="SimSun" pitchFamily="2" charset="-122"/>
            </a:endParaRP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Technical analysis of regional, national, and international test methods</a:t>
            </a:r>
            <a:endParaRPr lang="en-US" altLang="zh-CN" sz="2200" b="0" dirty="0">
              <a:ea typeface="SimSun" pitchFamily="2" charset="-122"/>
            </a:endParaRP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CN" sz="2200" b="0" dirty="0" smtClean="0">
                <a:ea typeface="SimSun" pitchFamily="2" charset="-122"/>
              </a:rPr>
              <a:t>Draft harmonized test methods and efficiency levels</a:t>
            </a:r>
            <a:endParaRPr lang="en-US" altLang="zh-CN" dirty="0"/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endParaRPr lang="en-US" altLang="zh-CN" sz="2200" b="0" dirty="0">
              <a:ea typeface="SimSun" pitchFamily="2" charset="-122"/>
            </a:endParaRPr>
          </a:p>
          <a:p>
            <a:pPr marL="808038" lvl="2" indent="-342900">
              <a:spcBef>
                <a:spcPts val="1200"/>
              </a:spcBef>
              <a:buFont typeface="Arial" pitchFamily="34" charset="0"/>
              <a:buChar char="•"/>
            </a:pPr>
            <a:endParaRPr lang="en-US" altLang="zh-CN" sz="2200" b="0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75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P_Presentation_A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-52"/>
            <a:ea typeface="ヒラギノ角ゴ Pro W3" pitchFamily="-109" charset="-128"/>
            <a:cs typeface="ヒラギノ角ゴ Pro W3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-52"/>
            <a:ea typeface="ヒラギノ角ゴ Pro W3" pitchFamily="-109" charset="-128"/>
            <a:cs typeface="ヒラギノ角ゴ Pro W3" pitchFamily="-10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CLASP_Presentation_A</Template>
  <TotalTime>4134</TotalTime>
  <Words>857</Words>
  <Application>Microsoft Office PowerPoint</Application>
  <PresentationFormat>On-screen Show (4:3)</PresentationFormat>
  <Paragraphs>166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CLASP_Presentation_A</vt:lpstr>
      <vt:lpstr>SEAD-funded APEC-CAST  Project Proposal Solicitation Update  39th Meeting of the APEC  Expert Group on Energy Efficiency &amp; Conservation  28 February 2012</vt:lpstr>
      <vt:lpstr>APEC-CAST</vt:lpstr>
      <vt:lpstr>Review of Proposal Solicitation</vt:lpstr>
      <vt:lpstr>Review of Proposal Solicitation</vt:lpstr>
      <vt:lpstr>Summary of Proposals Received</vt:lpstr>
      <vt:lpstr>Project Proposal Details</vt:lpstr>
      <vt:lpstr>Motors S&amp;L Harmonization</vt:lpstr>
      <vt:lpstr>Motors S&amp;L Harmonization</vt:lpstr>
      <vt:lpstr>Project Proposal Details</vt:lpstr>
      <vt:lpstr>Heat Pump Water Heaters </vt:lpstr>
      <vt:lpstr>Heat Pump Water Heaters</vt:lpstr>
      <vt:lpstr>Next Steps</vt:lpstr>
      <vt:lpstr>Additional APEC-CAST Opportunities</vt:lpstr>
      <vt:lpstr>Timeline</vt:lpstr>
      <vt:lpstr> Thank you!   Please contact Anna Lising at alising@clasponline.org with any questions or comments. </vt:lpstr>
    </vt:vector>
  </TitlesOfParts>
  <Company>AMERICAN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Corinne</dc:creator>
  <cp:lastModifiedBy>ALising</cp:lastModifiedBy>
  <cp:revision>158</cp:revision>
  <dcterms:created xsi:type="dcterms:W3CDTF">2010-01-06T21:06:29Z</dcterms:created>
  <dcterms:modified xsi:type="dcterms:W3CDTF">2012-02-03T15:59:29Z</dcterms:modified>
</cp:coreProperties>
</file>