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7" r:id="rId2"/>
    <p:sldMasterId id="2147483699" r:id="rId3"/>
    <p:sldMasterId id="2147483706" r:id="rId4"/>
    <p:sldMasterId id="2147483713" r:id="rId5"/>
    <p:sldMasterId id="2147483720" r:id="rId6"/>
    <p:sldMasterId id="2147483727" r:id="rId7"/>
  </p:sldMasterIdLst>
  <p:notesMasterIdLst>
    <p:notesMasterId r:id="rId19"/>
  </p:notesMasterIdLst>
  <p:handoutMasterIdLst>
    <p:handoutMasterId r:id="rId20"/>
  </p:handoutMasterIdLst>
  <p:sldIdLst>
    <p:sldId id="256" r:id="rId8"/>
    <p:sldId id="324" r:id="rId9"/>
    <p:sldId id="351" r:id="rId10"/>
    <p:sldId id="354" r:id="rId11"/>
    <p:sldId id="317" r:id="rId12"/>
    <p:sldId id="340" r:id="rId13"/>
    <p:sldId id="347" r:id="rId14"/>
    <p:sldId id="350" r:id="rId15"/>
    <p:sldId id="355" r:id="rId16"/>
    <p:sldId id="349" r:id="rId17"/>
    <p:sldId id="271" r:id="rId18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orient="horz" pos="4213">
          <p15:clr>
            <a:srgbClr val="A4A3A4"/>
          </p15:clr>
        </p15:guide>
        <p15:guide id="3" orient="horz" pos="538">
          <p15:clr>
            <a:srgbClr val="A4A3A4"/>
          </p15:clr>
        </p15:guide>
        <p15:guide id="4" pos="115">
          <p15:clr>
            <a:srgbClr val="A4A3A4"/>
          </p15:clr>
        </p15:guide>
        <p15:guide id="5" pos="6125">
          <p15:clr>
            <a:srgbClr val="A4A3A4"/>
          </p15:clr>
        </p15:guide>
        <p15:guide id="6" pos="3153">
          <p15:clr>
            <a:srgbClr val="A4A3A4"/>
          </p15:clr>
        </p15:guide>
        <p15:guide id="7" pos="30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BFE"/>
    <a:srgbClr val="D4EDF9"/>
    <a:srgbClr val="E7E7ED"/>
    <a:srgbClr val="CCCCDA"/>
    <a:srgbClr val="316886"/>
    <a:srgbClr val="29A7FF"/>
    <a:srgbClr val="1D2088"/>
    <a:srgbClr val="55C3C9"/>
    <a:srgbClr val="7E71E8"/>
    <a:srgbClr val="7E8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6860" autoAdjust="0"/>
  </p:normalViewPr>
  <p:slideViewPr>
    <p:cSldViewPr snapToGrid="0" snapToObjects="1">
      <p:cViewPr varScale="1">
        <p:scale>
          <a:sx n="96" d="100"/>
          <a:sy n="96" d="100"/>
        </p:scale>
        <p:origin x="1842" y="72"/>
      </p:cViewPr>
      <p:guideLst>
        <p:guide orient="horz" pos="2170"/>
        <p:guide orient="horz" pos="4213"/>
        <p:guide orient="horz" pos="538"/>
        <p:guide pos="115"/>
        <p:guide pos="6125"/>
        <p:guide pos="3153"/>
        <p:guide pos="3086"/>
      </p:guideLst>
    </p:cSldViewPr>
  </p:slideViewPr>
  <p:outlineViewPr>
    <p:cViewPr>
      <p:scale>
        <a:sx n="33" d="100"/>
        <a:sy n="33" d="100"/>
      </p:scale>
      <p:origin x="0" y="-2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132" y="102"/>
      </p:cViewPr>
      <p:guideLst>
        <p:guide orient="horz" pos="2880"/>
        <p:guide pos="216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907C7-4B47-A541-8BF4-8BA0EE5BCE6C}" type="datetime1">
              <a:rPr lang="ja-JP" altLang="en-US" smtClean="0"/>
              <a:pPr/>
              <a:t>2018/8/30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6439B-19B3-F14A-B510-9591B67DF79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892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5D97-F892-7D46-8DF3-763AE4F9EC06}" type="datetime1">
              <a:rPr lang="ja-JP" altLang="en-US" smtClean="0"/>
              <a:pPr/>
              <a:t>2018/8/30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F68-CAF7-E049-81FC-20DA5C6A8A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2096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388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1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40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5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3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20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9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177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88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SzPct val="80000"/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4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 rotWithShape="1">
          <a:blip r:embed="rId2"/>
          <a:srcRect t="13537" b="40181"/>
          <a:stretch/>
        </p:blipFill>
        <p:spPr>
          <a:xfrm>
            <a:off x="2" y="0"/>
            <a:ext cx="9906000" cy="1438275"/>
          </a:xfrm>
          <a:prstGeom prst="rect">
            <a:avLst/>
          </a:prstGeom>
        </p:spPr>
      </p:pic>
      <p:pic>
        <p:nvPicPr>
          <p:cNvPr id="26" name="Picture 2" descr="C:\Users\ksakamoto\Desktop\Powerpoint\P_cover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" b="-1"/>
          <a:stretch/>
        </p:blipFill>
        <p:spPr bwMode="auto">
          <a:xfrm>
            <a:off x="0" y="1438275"/>
            <a:ext cx="9906002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82562" y="1543294"/>
            <a:ext cx="9540875" cy="2757266"/>
          </a:xfrm>
          <a:prstGeom prst="rect">
            <a:avLst/>
          </a:prstGeom>
        </p:spPr>
        <p:txBody>
          <a:bodyPr wrap="square" lIns="0" tIns="108000" rIns="0" bIns="108000" anchor="ctr">
            <a:spAutoFit/>
          </a:bodyPr>
          <a:lstStyle>
            <a:lvl1pPr algn="l">
              <a:lnSpc>
                <a:spcPct val="125000"/>
              </a:lnSpc>
              <a:defRPr sz="4400" b="0" cap="none" spc="0" baseline="0">
                <a:ln w="952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altLang="ja-JP" dirty="0" smtClean="0"/>
              <a:t>Presentation  title</a:t>
            </a:r>
            <a:br>
              <a:rPr lang="en-US" altLang="ja-JP" dirty="0" smtClean="0"/>
            </a:br>
            <a:r>
              <a:rPr lang="en-US" altLang="ja-JP" dirty="0" smtClean="0"/>
              <a:t>Presentation  title</a:t>
            </a:r>
            <a:br>
              <a:rPr lang="en-US" altLang="ja-JP" dirty="0" smtClean="0"/>
            </a:br>
            <a:r>
              <a:rPr lang="en-US" altLang="ja-JP" dirty="0" smtClean="0"/>
              <a:t>Up to 3 lines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2" y="4436413"/>
            <a:ext cx="9540876" cy="85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Presenter’s name</a:t>
            </a:r>
          </a:p>
          <a:p>
            <a:pPr lvl="0"/>
            <a:r>
              <a:rPr kumimoji="1" lang="en-US" altLang="ja-JP" dirty="0" smtClean="0"/>
              <a:t>Date Venue </a:t>
            </a:r>
          </a:p>
        </p:txBody>
      </p:sp>
      <p:pic>
        <p:nvPicPr>
          <p:cNvPr id="10" name="図 9" descr="APERC logo_horizont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248" y="5632931"/>
            <a:ext cx="2539664" cy="854142"/>
          </a:xfrm>
          <a:prstGeom prst="rect">
            <a:avLst/>
          </a:prstGeom>
        </p:spPr>
      </p:pic>
      <p:pic>
        <p:nvPicPr>
          <p:cNvPr id="11" name="図 10" descr="APEC logo_horizont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8589" y="5826002"/>
            <a:ext cx="2766748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63" y="854075"/>
            <a:ext cx="9540875" cy="5046959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/>
            </a:lvl1pPr>
          </a:lstStyle>
          <a:p>
            <a:pPr lvl="0"/>
            <a:r>
              <a:rPr kumimoji="1" lang="en-US" altLang="ja-JP" dirty="0" smtClean="0"/>
              <a:t>Text area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07422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4" hasCustomPrompt="1"/>
          </p:nvPr>
        </p:nvSpPr>
        <p:spPr>
          <a:xfrm>
            <a:off x="182563" y="1286734"/>
            <a:ext cx="9540875" cy="378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563" y="5066734"/>
            <a:ext cx="9540875" cy="834300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Key message area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8889409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13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3" y="2121034"/>
            <a:ext cx="9540875" cy="3780000"/>
          </a:xfrm>
          <a:prstGeom prst="rect">
            <a:avLst/>
          </a:prstGeom>
        </p:spPr>
        <p:txBody>
          <a:bodyPr lIns="72000" tIns="0" rIns="72000" bIns="180000"/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en-US" altLang="ja-JP" dirty="0" smtClean="0"/>
              <a:t>Table or graph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1268366"/>
          </a:xfrm>
          <a:prstGeom prst="rect">
            <a:avLst/>
          </a:prstGeom>
        </p:spPr>
        <p:txBody>
          <a:bodyPr lIns="72000" tIns="108000" rIns="72000" bIns="108000" anchor="t" anchorCtr="0"/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41188479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4" y="972457"/>
            <a:ext cx="9540874" cy="4928577"/>
          </a:xfrm>
          <a:prstGeom prst="rect">
            <a:avLst/>
          </a:prstGeom>
        </p:spPr>
        <p:txBody>
          <a:bodyPr lIns="72000" tIns="0" rIns="72000" bIns="72000"/>
          <a:lstStyle>
            <a:lvl1pPr marL="363538" indent="-363538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2400" baseline="0"/>
            </a:lvl1pPr>
            <a:lvl2pPr marL="623888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/>
            </a:lvl2pPr>
            <a:lvl3pPr marL="90011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kumimoji="1" lang="en-US" altLang="ja-JP" dirty="0" smtClean="0"/>
              <a:t>Bullet level 1</a:t>
            </a:r>
          </a:p>
          <a:p>
            <a:pPr lvl="1"/>
            <a:r>
              <a:rPr kumimoji="1" lang="en-US" altLang="ja-JP" dirty="0" smtClean="0"/>
              <a:t>Bullet level 2</a:t>
            </a:r>
          </a:p>
          <a:p>
            <a:pPr lvl="2"/>
            <a:r>
              <a:rPr kumimoji="1" lang="en-US" altLang="ja-JP" dirty="0" smtClean="0"/>
              <a:t>Bullet level 3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1777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9539286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33503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&amp; 2 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4716462" cy="909933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7" name="テキスト プレースホルダー 3"/>
          <p:cNvSpPr>
            <a:spLocks noGrp="1"/>
          </p:cNvSpPr>
          <p:nvPr>
            <p:ph type="body" sz="quarter" idx="21" hasCustomPrompt="1"/>
          </p:nvPr>
        </p:nvSpPr>
        <p:spPr>
          <a:xfrm>
            <a:off x="5006975" y="4991101"/>
            <a:ext cx="4716462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11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quarter" idx="24" hasCustomPrompt="1"/>
          </p:nvPr>
        </p:nvSpPr>
        <p:spPr>
          <a:xfrm>
            <a:off x="5006975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10908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63" y="854075"/>
            <a:ext cx="9540875" cy="5046959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/>
            </a:lvl1pPr>
          </a:lstStyle>
          <a:p>
            <a:pPr lvl="0"/>
            <a:r>
              <a:rPr kumimoji="1" lang="en-US" altLang="ja-JP" dirty="0"/>
              <a:t>Text area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777248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4" hasCustomPrompt="1"/>
          </p:nvPr>
        </p:nvSpPr>
        <p:spPr>
          <a:xfrm>
            <a:off x="182563" y="1286734"/>
            <a:ext cx="9540875" cy="378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563" y="5066734"/>
            <a:ext cx="9540875" cy="834300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Key message area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6839391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13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3" y="2121034"/>
            <a:ext cx="9540875" cy="3780000"/>
          </a:xfrm>
          <a:prstGeom prst="rect">
            <a:avLst/>
          </a:prstGeom>
        </p:spPr>
        <p:txBody>
          <a:bodyPr lIns="72000" tIns="0" rIns="72000" bIns="180000"/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en-US" altLang="ja-JP" dirty="0"/>
              <a:t>Table or graph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1268366"/>
          </a:xfrm>
          <a:prstGeom prst="rect">
            <a:avLst/>
          </a:prstGeom>
        </p:spPr>
        <p:txBody>
          <a:bodyPr lIns="72000" tIns="108000" rIns="72000" bIns="108000" anchor="t" anchorCtr="0"/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251037514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4" y="972457"/>
            <a:ext cx="9540874" cy="4928577"/>
          </a:xfrm>
          <a:prstGeom prst="rect">
            <a:avLst/>
          </a:prstGeom>
        </p:spPr>
        <p:txBody>
          <a:bodyPr lIns="72000" tIns="0" rIns="72000" bIns="72000"/>
          <a:lstStyle>
            <a:lvl1pPr marL="363538" indent="-363538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2400" baseline="0"/>
            </a:lvl1pPr>
            <a:lvl2pPr marL="623888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/>
            </a:lvl2pPr>
            <a:lvl3pPr marL="90011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kumimoji="1" lang="en-US" altLang="ja-JP" dirty="0"/>
              <a:t>Bullet level 1</a:t>
            </a:r>
          </a:p>
          <a:p>
            <a:pPr lvl="1"/>
            <a:r>
              <a:rPr kumimoji="1" lang="en-US" altLang="ja-JP" dirty="0"/>
              <a:t>Bullet level 2</a:t>
            </a:r>
          </a:p>
          <a:p>
            <a:pPr lvl="2"/>
            <a:r>
              <a:rPr kumimoji="1" lang="en-US" altLang="ja-JP" dirty="0"/>
              <a:t>Bullet level 3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5740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" y="1095374"/>
            <a:ext cx="9904258" cy="4819651"/>
          </a:xfrm>
          <a:prstGeom prst="rect">
            <a:avLst/>
          </a:prstGeom>
        </p:spPr>
      </p:pic>
      <p:sp>
        <p:nvSpPr>
          <p:cNvPr id="10" name="正方形/長方形 9"/>
          <p:cNvSpPr/>
          <p:nvPr userDrawn="1"/>
        </p:nvSpPr>
        <p:spPr>
          <a:xfrm>
            <a:off x="871" y="2975168"/>
            <a:ext cx="9906000" cy="1080000"/>
          </a:xfrm>
          <a:prstGeom prst="rect">
            <a:avLst/>
          </a:prstGeom>
          <a:solidFill>
            <a:schemeClr val="accent2"/>
          </a:solidFill>
          <a:ln w="0"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975168"/>
            <a:ext cx="8915400" cy="1080000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 dirty="0" smtClean="0"/>
              <a:t>Chapter title here</a:t>
            </a:r>
            <a:endParaRPr lang="ja-JP" altLang="en-US" dirty="0"/>
          </a:p>
        </p:txBody>
      </p:sp>
      <p:pic>
        <p:nvPicPr>
          <p:cNvPr id="5" name="図 4" descr="APERC 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6063" y="6006806"/>
            <a:ext cx="2140815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9539286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27452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&amp; 2 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4716462" cy="909933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7" name="テキスト プレースホルダー 3"/>
          <p:cNvSpPr>
            <a:spLocks noGrp="1"/>
          </p:cNvSpPr>
          <p:nvPr>
            <p:ph type="body" sz="quarter" idx="21" hasCustomPrompt="1"/>
          </p:nvPr>
        </p:nvSpPr>
        <p:spPr>
          <a:xfrm>
            <a:off x="5006975" y="4991101"/>
            <a:ext cx="4716462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11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quarter" idx="24" hasCustomPrompt="1"/>
          </p:nvPr>
        </p:nvSpPr>
        <p:spPr>
          <a:xfrm>
            <a:off x="5006975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050895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63" y="854075"/>
            <a:ext cx="9540875" cy="5046959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/>
            </a:lvl1pPr>
          </a:lstStyle>
          <a:p>
            <a:pPr lvl="0"/>
            <a:r>
              <a:rPr kumimoji="1" lang="en-US" altLang="ja-JP" dirty="0"/>
              <a:t>Text area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641602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4" hasCustomPrompt="1"/>
          </p:nvPr>
        </p:nvSpPr>
        <p:spPr>
          <a:xfrm>
            <a:off x="182563" y="1286734"/>
            <a:ext cx="9540875" cy="378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563" y="5066734"/>
            <a:ext cx="9540875" cy="834300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Key message area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300566267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13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3" y="2121034"/>
            <a:ext cx="9540875" cy="3780000"/>
          </a:xfrm>
          <a:prstGeom prst="rect">
            <a:avLst/>
          </a:prstGeom>
        </p:spPr>
        <p:txBody>
          <a:bodyPr lIns="72000" tIns="0" rIns="72000" bIns="180000"/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en-US" altLang="ja-JP" dirty="0"/>
              <a:t>Table or graph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1268366"/>
          </a:xfrm>
          <a:prstGeom prst="rect">
            <a:avLst/>
          </a:prstGeom>
        </p:spPr>
        <p:txBody>
          <a:bodyPr lIns="72000" tIns="108000" rIns="72000" bIns="108000" anchor="t" anchorCtr="0"/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79580663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4" y="972457"/>
            <a:ext cx="9540874" cy="4928577"/>
          </a:xfrm>
          <a:prstGeom prst="rect">
            <a:avLst/>
          </a:prstGeom>
        </p:spPr>
        <p:txBody>
          <a:bodyPr lIns="72000" tIns="0" rIns="72000" bIns="72000"/>
          <a:lstStyle>
            <a:lvl1pPr marL="363538" indent="-363538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2400" baseline="0"/>
            </a:lvl1pPr>
            <a:lvl2pPr marL="623888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/>
            </a:lvl2pPr>
            <a:lvl3pPr marL="90011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kumimoji="1" lang="en-US" altLang="ja-JP" dirty="0"/>
              <a:t>Bullet level 1</a:t>
            </a:r>
          </a:p>
          <a:p>
            <a:pPr lvl="1"/>
            <a:r>
              <a:rPr kumimoji="1" lang="en-US" altLang="ja-JP" dirty="0"/>
              <a:t>Bullet level 2</a:t>
            </a:r>
          </a:p>
          <a:p>
            <a:pPr lvl="2"/>
            <a:r>
              <a:rPr kumimoji="1" lang="en-US" altLang="ja-JP" dirty="0"/>
              <a:t>Bullet level 3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628227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9539286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31787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&amp; 2 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4716462" cy="909933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7" name="テキスト プレースホルダー 3"/>
          <p:cNvSpPr>
            <a:spLocks noGrp="1"/>
          </p:cNvSpPr>
          <p:nvPr>
            <p:ph type="body" sz="quarter" idx="21" hasCustomPrompt="1"/>
          </p:nvPr>
        </p:nvSpPr>
        <p:spPr>
          <a:xfrm>
            <a:off x="5006975" y="4991101"/>
            <a:ext cx="4716462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11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quarter" idx="24" hasCustomPrompt="1"/>
          </p:nvPr>
        </p:nvSpPr>
        <p:spPr>
          <a:xfrm>
            <a:off x="5006975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175065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63" y="854075"/>
            <a:ext cx="9540875" cy="5046959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/>
            </a:lvl1pPr>
          </a:lstStyle>
          <a:p>
            <a:pPr lvl="0"/>
            <a:r>
              <a:rPr kumimoji="1" lang="en-US" altLang="ja-JP" dirty="0"/>
              <a:t>Text area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966176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4" hasCustomPrompt="1"/>
          </p:nvPr>
        </p:nvSpPr>
        <p:spPr>
          <a:xfrm>
            <a:off x="182563" y="1286734"/>
            <a:ext cx="9540875" cy="378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563" y="5066734"/>
            <a:ext cx="9540875" cy="834300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Key message area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4195631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" y="1095374"/>
            <a:ext cx="9904258" cy="4819651"/>
          </a:xfrm>
          <a:prstGeom prst="rect">
            <a:avLst/>
          </a:prstGeom>
        </p:spPr>
      </p:pic>
      <p:sp>
        <p:nvSpPr>
          <p:cNvPr id="10" name="正方形/長方形 9"/>
          <p:cNvSpPr/>
          <p:nvPr userDrawn="1"/>
        </p:nvSpPr>
        <p:spPr>
          <a:xfrm>
            <a:off x="871" y="2752724"/>
            <a:ext cx="9906000" cy="1676401"/>
          </a:xfrm>
          <a:prstGeom prst="rect">
            <a:avLst/>
          </a:prstGeom>
          <a:solidFill>
            <a:schemeClr val="accent2">
              <a:alpha val="98000"/>
            </a:schemeClr>
          </a:solidFill>
          <a:ln w="0"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832598"/>
            <a:ext cx="8915400" cy="914401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 dirty="0" smtClean="0"/>
              <a:t>Thank you message</a:t>
            </a:r>
            <a:endParaRPr lang="ja-JP" altLang="en-US" dirty="0"/>
          </a:p>
        </p:txBody>
      </p:sp>
      <p:pic>
        <p:nvPicPr>
          <p:cNvPr id="5" name="図 4" descr="APERC 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6063" y="6006806"/>
            <a:ext cx="2140815" cy="720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 userDrawn="1"/>
        </p:nvSpPr>
        <p:spPr>
          <a:xfrm>
            <a:off x="182562" y="3746999"/>
            <a:ext cx="9540875" cy="5964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http://aperc.ieej.or.jp/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686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13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3" y="2121034"/>
            <a:ext cx="9540875" cy="3780000"/>
          </a:xfrm>
          <a:prstGeom prst="rect">
            <a:avLst/>
          </a:prstGeom>
        </p:spPr>
        <p:txBody>
          <a:bodyPr lIns="72000" tIns="0" rIns="72000" bIns="180000"/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en-US" altLang="ja-JP" dirty="0"/>
              <a:t>Table or graph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1268366"/>
          </a:xfrm>
          <a:prstGeom prst="rect">
            <a:avLst/>
          </a:prstGeom>
        </p:spPr>
        <p:txBody>
          <a:bodyPr lIns="72000" tIns="108000" rIns="72000" bIns="108000" anchor="t" anchorCtr="0"/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0106329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4" y="972457"/>
            <a:ext cx="9540874" cy="4928577"/>
          </a:xfrm>
          <a:prstGeom prst="rect">
            <a:avLst/>
          </a:prstGeom>
        </p:spPr>
        <p:txBody>
          <a:bodyPr lIns="72000" tIns="0" rIns="72000" bIns="72000"/>
          <a:lstStyle>
            <a:lvl1pPr marL="363538" indent="-363538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2400" baseline="0"/>
            </a:lvl1pPr>
            <a:lvl2pPr marL="623888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/>
            </a:lvl2pPr>
            <a:lvl3pPr marL="90011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kumimoji="1" lang="en-US" altLang="ja-JP" dirty="0"/>
              <a:t>Bullet level 1</a:t>
            </a:r>
          </a:p>
          <a:p>
            <a:pPr lvl="1"/>
            <a:r>
              <a:rPr kumimoji="1" lang="en-US" altLang="ja-JP" dirty="0"/>
              <a:t>Bullet level 2</a:t>
            </a:r>
          </a:p>
          <a:p>
            <a:pPr lvl="2"/>
            <a:r>
              <a:rPr kumimoji="1" lang="en-US" altLang="ja-JP" dirty="0"/>
              <a:t>Bullet level 3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099115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9539286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5690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&amp; 2 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4716462" cy="909933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7" name="テキスト プレースホルダー 3"/>
          <p:cNvSpPr>
            <a:spLocks noGrp="1"/>
          </p:cNvSpPr>
          <p:nvPr>
            <p:ph type="body" sz="quarter" idx="21" hasCustomPrompt="1"/>
          </p:nvPr>
        </p:nvSpPr>
        <p:spPr>
          <a:xfrm>
            <a:off x="5006975" y="4991101"/>
            <a:ext cx="4716462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11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quarter" idx="24" hasCustomPrompt="1"/>
          </p:nvPr>
        </p:nvSpPr>
        <p:spPr>
          <a:xfrm>
            <a:off x="5006975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24738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63" y="854075"/>
            <a:ext cx="9540875" cy="5046959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/>
            </a:lvl1pPr>
          </a:lstStyle>
          <a:p>
            <a:pPr lvl="0"/>
            <a:r>
              <a:rPr kumimoji="1" lang="en-US" altLang="ja-JP" dirty="0"/>
              <a:t>Text area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10330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4" hasCustomPrompt="1"/>
          </p:nvPr>
        </p:nvSpPr>
        <p:spPr>
          <a:xfrm>
            <a:off x="182563" y="1286734"/>
            <a:ext cx="9540875" cy="378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563" y="5066734"/>
            <a:ext cx="9540875" cy="834300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Key message area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414376053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13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3" y="2121034"/>
            <a:ext cx="9540875" cy="3780000"/>
          </a:xfrm>
          <a:prstGeom prst="rect">
            <a:avLst/>
          </a:prstGeom>
        </p:spPr>
        <p:txBody>
          <a:bodyPr lIns="72000" tIns="0" rIns="72000" bIns="180000"/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en-US" altLang="ja-JP" dirty="0"/>
              <a:t>Table or graph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1268366"/>
          </a:xfrm>
          <a:prstGeom prst="rect">
            <a:avLst/>
          </a:prstGeom>
        </p:spPr>
        <p:txBody>
          <a:bodyPr lIns="72000" tIns="108000" rIns="72000" bIns="108000" anchor="t" anchorCtr="0"/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353401762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4" y="972457"/>
            <a:ext cx="9540874" cy="4928577"/>
          </a:xfrm>
          <a:prstGeom prst="rect">
            <a:avLst/>
          </a:prstGeom>
        </p:spPr>
        <p:txBody>
          <a:bodyPr lIns="72000" tIns="0" rIns="72000" bIns="72000"/>
          <a:lstStyle>
            <a:lvl1pPr marL="363538" indent="-363538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2400" baseline="0"/>
            </a:lvl1pPr>
            <a:lvl2pPr marL="623888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/>
            </a:lvl2pPr>
            <a:lvl3pPr marL="90011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kumimoji="1" lang="en-US" altLang="ja-JP" dirty="0"/>
              <a:t>Bullet level 1</a:t>
            </a:r>
          </a:p>
          <a:p>
            <a:pPr lvl="1"/>
            <a:r>
              <a:rPr kumimoji="1" lang="en-US" altLang="ja-JP" dirty="0"/>
              <a:t>Bullet level 2</a:t>
            </a:r>
          </a:p>
          <a:p>
            <a:pPr lvl="2"/>
            <a:r>
              <a:rPr kumimoji="1" lang="en-US" altLang="ja-JP" dirty="0"/>
              <a:t>Bullet level 3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12494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9539286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030662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&amp; 2 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4716462" cy="909933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7" name="テキスト プレースホルダー 3"/>
          <p:cNvSpPr>
            <a:spLocks noGrp="1"/>
          </p:cNvSpPr>
          <p:nvPr>
            <p:ph type="body" sz="quarter" idx="21" hasCustomPrompt="1"/>
          </p:nvPr>
        </p:nvSpPr>
        <p:spPr>
          <a:xfrm>
            <a:off x="5006975" y="4991101"/>
            <a:ext cx="4716462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en-GB" dirty="0"/>
          </a:p>
        </p:txBody>
      </p:sp>
      <p:sp>
        <p:nvSpPr>
          <p:cNvPr id="11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quarter" idx="24" hasCustomPrompt="1"/>
          </p:nvPr>
        </p:nvSpPr>
        <p:spPr>
          <a:xfrm>
            <a:off x="5006975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9267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63" y="854075"/>
            <a:ext cx="9540875" cy="5046959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/>
            </a:lvl1pPr>
          </a:lstStyle>
          <a:p>
            <a:pPr lvl="0"/>
            <a:r>
              <a:rPr kumimoji="1" lang="en-US" altLang="ja-JP" dirty="0" smtClean="0"/>
              <a:t>Text area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45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4" hasCustomPrompt="1"/>
          </p:nvPr>
        </p:nvSpPr>
        <p:spPr>
          <a:xfrm>
            <a:off x="182563" y="1286734"/>
            <a:ext cx="9540875" cy="378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563" y="5066734"/>
            <a:ext cx="9540875" cy="834300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Key message area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59081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13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3" y="2121034"/>
            <a:ext cx="9540875" cy="3780000"/>
          </a:xfrm>
          <a:prstGeom prst="rect">
            <a:avLst/>
          </a:prstGeom>
        </p:spPr>
        <p:txBody>
          <a:bodyPr lIns="72000" tIns="0" rIns="72000" bIns="180000"/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en-US" altLang="ja-JP" dirty="0" smtClean="0"/>
              <a:t>Table or graph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1268366"/>
          </a:xfrm>
          <a:prstGeom prst="rect">
            <a:avLst/>
          </a:prstGeom>
        </p:spPr>
        <p:txBody>
          <a:bodyPr lIns="72000" tIns="108000" rIns="72000" bIns="108000" anchor="t" anchorCtr="0"/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89106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4" y="972457"/>
            <a:ext cx="9540874" cy="4928577"/>
          </a:xfrm>
          <a:prstGeom prst="rect">
            <a:avLst/>
          </a:prstGeom>
        </p:spPr>
        <p:txBody>
          <a:bodyPr lIns="72000" tIns="0" rIns="72000" bIns="72000"/>
          <a:lstStyle>
            <a:lvl1pPr marL="363538" indent="-363538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2400" baseline="0"/>
            </a:lvl1pPr>
            <a:lvl2pPr marL="623888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/>
            </a:lvl2pPr>
            <a:lvl3pPr marL="90011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kumimoji="1" lang="en-US" altLang="ja-JP" dirty="0" smtClean="0"/>
              <a:t>Bullet level 1</a:t>
            </a:r>
          </a:p>
          <a:p>
            <a:pPr lvl="1"/>
            <a:r>
              <a:rPr kumimoji="1" lang="en-US" altLang="ja-JP" dirty="0" smtClean="0"/>
              <a:t>Bullet level 2</a:t>
            </a:r>
          </a:p>
          <a:p>
            <a:pPr lvl="2"/>
            <a:r>
              <a:rPr kumimoji="1" lang="en-US" altLang="ja-JP" dirty="0" smtClean="0"/>
              <a:t>Bullet level 3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97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9539286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13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&amp; 2 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4716462" cy="909933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7" name="テキスト プレースホルダー 3"/>
          <p:cNvSpPr>
            <a:spLocks noGrp="1"/>
          </p:cNvSpPr>
          <p:nvPr>
            <p:ph type="body" sz="quarter" idx="21" hasCustomPrompt="1"/>
          </p:nvPr>
        </p:nvSpPr>
        <p:spPr>
          <a:xfrm>
            <a:off x="5006975" y="4991101"/>
            <a:ext cx="4716462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11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quarter" idx="24" hasCustomPrompt="1"/>
          </p:nvPr>
        </p:nvSpPr>
        <p:spPr>
          <a:xfrm>
            <a:off x="5006975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452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9227573" y="6487512"/>
            <a:ext cx="468000" cy="18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4FF361A0-9A99-D04C-AB78-ECFA5FA71852}" type="slidenum">
              <a:rPr lang="ja-JP" altLang="en-US" sz="1400" b="1" smtClean="0">
                <a:solidFill>
                  <a:schemeClr val="accent2"/>
                </a:solidFill>
                <a:effectLst/>
                <a:latin typeface="+mn-ea"/>
                <a:ea typeface="+mn-ea"/>
              </a:rPr>
              <a:pPr/>
              <a:t>‹#›</a:t>
            </a:fld>
            <a:endParaRPr kumimoji="1" lang="ja-JP" altLang="en-US" sz="1100" b="1" dirty="0">
              <a:solidFill>
                <a:schemeClr val="accent2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6" name="図 5" descr="APERC logo_horizonta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6361512"/>
            <a:ext cx="1284488" cy="432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6319963"/>
            <a:ext cx="99000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P_chapter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0" y="-1"/>
            <a:ext cx="9906000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7" r:id="rId2"/>
    <p:sldLayoutId id="2147483688" r:id="rId3"/>
    <p:sldLayoutId id="2147483683" r:id="rId4"/>
    <p:sldLayoutId id="2147483690" r:id="rId5"/>
    <p:sldLayoutId id="214748368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9227573" y="6487512"/>
            <a:ext cx="468000" cy="18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4FF361A0-9A99-D04C-AB78-ECFA5FA71852}" type="slidenum">
              <a:rPr lang="ja-JP" altLang="en-US" sz="1400" b="1" smtClean="0">
                <a:solidFill>
                  <a:srgbClr val="28A7E1"/>
                </a:solidFill>
              </a:rPr>
              <a:pPr algn="ctr"/>
              <a:t>‹#›</a:t>
            </a:fld>
            <a:endParaRPr lang="ja-JP" altLang="en-US" sz="1100" b="1" dirty="0">
              <a:solidFill>
                <a:srgbClr val="28A7E1"/>
              </a:solidFill>
            </a:endParaRPr>
          </a:p>
        </p:txBody>
      </p:sp>
      <p:pic>
        <p:nvPicPr>
          <p:cNvPr id="6" name="図 5" descr="APERC logo_horizonta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6361512"/>
            <a:ext cx="1284488" cy="432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6319963"/>
            <a:ext cx="99000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P_chapter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0" y="-1"/>
            <a:ext cx="9906000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9227573" y="6487512"/>
            <a:ext cx="468000" cy="18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4FF361A0-9A99-D04C-AB78-ECFA5FA71852}" type="slidenum">
              <a:rPr lang="ja-JP" altLang="en-US" sz="1400" b="1" smtClean="0">
                <a:solidFill>
                  <a:srgbClr val="28A7E1"/>
                </a:solidFill>
              </a:rPr>
              <a:pPr algn="ctr"/>
              <a:t>‹#›</a:t>
            </a:fld>
            <a:endParaRPr lang="ja-JP" altLang="en-US" sz="1100" b="1" dirty="0">
              <a:solidFill>
                <a:srgbClr val="28A7E1"/>
              </a:solidFill>
            </a:endParaRPr>
          </a:p>
        </p:txBody>
      </p:sp>
      <p:pic>
        <p:nvPicPr>
          <p:cNvPr id="6" name="図 5" descr="APERC logo_horizonta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6361512"/>
            <a:ext cx="1284488" cy="432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6319963"/>
            <a:ext cx="99000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P_chapter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0" y="-1"/>
            <a:ext cx="9906000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9227573" y="6487512"/>
            <a:ext cx="468000" cy="18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4FF361A0-9A99-D04C-AB78-ECFA5FA71852}" type="slidenum">
              <a:rPr lang="ja-JP" altLang="en-US" sz="1400" b="1" smtClean="0">
                <a:solidFill>
                  <a:srgbClr val="28A7E1"/>
                </a:solidFill>
              </a:rPr>
              <a:pPr algn="ctr"/>
              <a:t>‹#›</a:t>
            </a:fld>
            <a:endParaRPr lang="ja-JP" altLang="en-US" sz="1100" b="1" dirty="0">
              <a:solidFill>
                <a:srgbClr val="28A7E1"/>
              </a:solidFill>
            </a:endParaRPr>
          </a:p>
        </p:txBody>
      </p:sp>
      <p:pic>
        <p:nvPicPr>
          <p:cNvPr id="6" name="図 5" descr="APERC logo_horizonta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6361512"/>
            <a:ext cx="1284488" cy="432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6319963"/>
            <a:ext cx="99000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P_chapter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0" y="-1"/>
            <a:ext cx="9906000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9227573" y="6487512"/>
            <a:ext cx="468000" cy="18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4FF361A0-9A99-D04C-AB78-ECFA5FA71852}" type="slidenum">
              <a:rPr lang="ja-JP" altLang="en-US" sz="1400" b="1" smtClean="0">
                <a:solidFill>
                  <a:srgbClr val="28A7E1"/>
                </a:solidFill>
              </a:rPr>
              <a:pPr algn="ctr"/>
              <a:t>‹#›</a:t>
            </a:fld>
            <a:endParaRPr lang="ja-JP" altLang="en-US" sz="1100" b="1" dirty="0">
              <a:solidFill>
                <a:srgbClr val="28A7E1"/>
              </a:solidFill>
            </a:endParaRPr>
          </a:p>
        </p:txBody>
      </p:sp>
      <p:pic>
        <p:nvPicPr>
          <p:cNvPr id="6" name="図 5" descr="APERC logo_horizonta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6361512"/>
            <a:ext cx="1284488" cy="432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6319963"/>
            <a:ext cx="99000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P_chapter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0" y="-1"/>
            <a:ext cx="9906000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5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9227573" y="6487512"/>
            <a:ext cx="468000" cy="18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4FF361A0-9A99-D04C-AB78-ECFA5FA71852}" type="slidenum">
              <a:rPr lang="ja-JP" altLang="en-US" sz="1400" b="1" smtClean="0">
                <a:solidFill>
                  <a:srgbClr val="28A7E1"/>
                </a:solidFill>
              </a:rPr>
              <a:pPr algn="ctr"/>
              <a:t>‹#›</a:t>
            </a:fld>
            <a:endParaRPr lang="ja-JP" altLang="en-US" sz="1100" b="1" dirty="0">
              <a:solidFill>
                <a:srgbClr val="28A7E1"/>
              </a:solidFill>
            </a:endParaRPr>
          </a:p>
        </p:txBody>
      </p:sp>
      <p:pic>
        <p:nvPicPr>
          <p:cNvPr id="6" name="図 5" descr="APERC logo_horizonta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6361512"/>
            <a:ext cx="1284488" cy="432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6319963"/>
            <a:ext cx="99000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P_chapter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0" y="-1"/>
            <a:ext cx="9906000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0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95793" y="4197532"/>
            <a:ext cx="9614263" cy="5038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altLang="ja-JP" sz="2900" b="0" dirty="0" smtClean="0">
                <a:solidFill>
                  <a:srgbClr val="3366FF"/>
                </a:solidFill>
              </a:rPr>
              <a:t>     </a:t>
            </a:r>
            <a:endParaRPr lang="en-GB" altLang="ja-JP" sz="2900" b="0" dirty="0">
              <a:solidFill>
                <a:srgbClr val="3366FF"/>
              </a:solidFill>
            </a:endParaRPr>
          </a:p>
        </p:txBody>
      </p:sp>
      <p:sp>
        <p:nvSpPr>
          <p:cNvPr id="5" name="タイトル 7"/>
          <p:cNvSpPr>
            <a:spLocks noGrp="1"/>
          </p:cNvSpPr>
          <p:nvPr>
            <p:ph type="ctrTitle"/>
          </p:nvPr>
        </p:nvSpPr>
        <p:spPr>
          <a:xfrm>
            <a:off x="260940" y="1507571"/>
            <a:ext cx="9540875" cy="241101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ja-JP" sz="1800" dirty="0" smtClean="0">
                <a:solidFill>
                  <a:schemeClr val="bg1"/>
                </a:solidFill>
              </a:rPr>
              <a:t>APEC EGEE&amp;C 52 and EGNRET 51</a:t>
            </a:r>
            <a:br>
              <a:rPr lang="en-GB" altLang="ja-JP" sz="1800" dirty="0" smtClean="0">
                <a:solidFill>
                  <a:schemeClr val="bg1"/>
                </a:solidFill>
              </a:rPr>
            </a:br>
            <a:r>
              <a:rPr lang="en-US" altLang="ja-JP" sz="1800" dirty="0" smtClean="0">
                <a:solidFill>
                  <a:schemeClr val="bg1"/>
                </a:solidFill>
              </a:rPr>
              <a:t>Chiang Mai, Thailand</a:t>
            </a:r>
            <a:br>
              <a:rPr lang="en-US" altLang="ja-JP" sz="1800" dirty="0" smtClean="0">
                <a:solidFill>
                  <a:schemeClr val="bg1"/>
                </a:solidFill>
              </a:rPr>
            </a:br>
            <a:r>
              <a:rPr lang="en-US" altLang="ja-JP" sz="1800" dirty="0" smtClean="0">
                <a:solidFill>
                  <a:schemeClr val="bg1"/>
                </a:solidFill>
              </a:rPr>
              <a:t>10-14 September, 2018</a:t>
            </a:r>
            <a:r>
              <a:rPr lang="en-US" altLang="ja-JP" sz="2000" dirty="0" smtClean="0">
                <a:solidFill>
                  <a:schemeClr val="bg1"/>
                </a:solidFill>
              </a:rPr>
              <a:t/>
            </a:r>
            <a:br>
              <a:rPr lang="en-US" altLang="ja-JP" sz="2000" dirty="0" smtClean="0">
                <a:solidFill>
                  <a:schemeClr val="bg1"/>
                </a:solidFill>
              </a:rPr>
            </a:br>
            <a:r>
              <a:rPr lang="en-US" altLang="ja-JP" sz="2000" dirty="0" smtClean="0">
                <a:solidFill>
                  <a:schemeClr val="bg1"/>
                </a:solidFill>
              </a:rPr>
              <a:t/>
            </a:r>
            <a:br>
              <a:rPr lang="en-US" altLang="ja-JP" sz="2000" dirty="0" smtClean="0">
                <a:solidFill>
                  <a:schemeClr val="bg1"/>
                </a:solidFill>
              </a:rPr>
            </a:br>
            <a:r>
              <a:rPr lang="en-US" altLang="ja-JP" sz="4000" dirty="0" smtClean="0">
                <a:solidFill>
                  <a:schemeClr val="bg1"/>
                </a:solidFill>
                <a:ea typeface="MS PGothic" pitchFamily="34" charset="-128"/>
              </a:rPr>
              <a:t>Overview of APERC Activities</a:t>
            </a:r>
            <a:endParaRPr kumimoji="1" lang="ja-JP" altLang="en-US" sz="4800" b="0" dirty="0">
              <a:ln w="9525" cmpd="sng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215060" y="4293326"/>
            <a:ext cx="9540876" cy="85948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ja-JP" sz="1600" dirty="0" smtClean="0"/>
              <a:t>Tom Willcock</a:t>
            </a:r>
          </a:p>
          <a:p>
            <a:pPr>
              <a:spcBef>
                <a:spcPts val="0"/>
              </a:spcBef>
              <a:defRPr/>
            </a:pPr>
            <a:r>
              <a:rPr lang="en-US" altLang="ja-JP" sz="1600" dirty="0" smtClean="0"/>
              <a:t>Researcher</a:t>
            </a:r>
          </a:p>
          <a:p>
            <a:pPr>
              <a:spcBef>
                <a:spcPts val="0"/>
              </a:spcBef>
              <a:defRPr/>
            </a:pPr>
            <a:r>
              <a:rPr lang="en-US" altLang="ja-JP" sz="1600" dirty="0" smtClean="0"/>
              <a:t>Asia </a:t>
            </a:r>
            <a:r>
              <a:rPr lang="en-US" altLang="ja-JP" sz="1600" dirty="0"/>
              <a:t>Pacific Energy Research Centre (</a:t>
            </a:r>
            <a:r>
              <a:rPr lang="en-US" altLang="ja-JP" sz="1600" dirty="0" smtClean="0"/>
              <a:t>APERC)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57980" y="797503"/>
            <a:ext cx="9190038" cy="4928577"/>
          </a:xfrm>
        </p:spPr>
        <p:txBody>
          <a:bodyPr/>
          <a:lstStyle/>
          <a:p>
            <a:pPr marL="0" indent="0">
              <a:lnSpc>
                <a:spcPct val="110000"/>
              </a:lnSpc>
              <a:buClrTx/>
              <a:buSzPct val="80000"/>
              <a:buNone/>
            </a:pPr>
            <a:r>
              <a:rPr lang="en-GB" altLang="ja-JP" dirty="0">
                <a:ea typeface="ＭＳ Ｐゴシック" pitchFamily="50" charset="-128"/>
              </a:rPr>
              <a:t>APERC accepts energy modelling </a:t>
            </a:r>
            <a:r>
              <a:rPr lang="en-GB" altLang="ja-JP" dirty="0" smtClean="0">
                <a:ea typeface="ＭＳ Ｐゴシック" pitchFamily="50" charset="-128"/>
              </a:rPr>
              <a:t>trainees from developing economies.</a:t>
            </a:r>
          </a:p>
          <a:p>
            <a:pPr lvl="1">
              <a:lnSpc>
                <a:spcPct val="11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en-GB" altLang="ja-JP" dirty="0" smtClean="0">
                <a:ea typeface="ＭＳ Ｐゴシック" pitchFamily="50" charset="-128"/>
              </a:rPr>
              <a:t>Seminar in Tokyo from 5-13 November 2018.</a:t>
            </a:r>
            <a:endParaRPr lang="en-GB" altLang="ja-JP" dirty="0">
              <a:ea typeface="ＭＳ Ｐゴシック" pitchFamily="50" charset="-128"/>
            </a:endParaRPr>
          </a:p>
          <a:p>
            <a:pPr marL="0" indent="0">
              <a:lnSpc>
                <a:spcPct val="110000"/>
              </a:lnSpc>
              <a:buClrTx/>
              <a:buSzPct val="80000"/>
              <a:buNone/>
            </a:pPr>
            <a:r>
              <a:rPr lang="en-GB" altLang="ja-JP" dirty="0" smtClean="0"/>
              <a:t>Also dispatch</a:t>
            </a:r>
            <a:r>
              <a:rPr lang="en-US" altLang="ja-JP" dirty="0" smtClean="0"/>
              <a:t> </a:t>
            </a:r>
            <a:r>
              <a:rPr lang="en-US" altLang="ja-JP" dirty="0"/>
              <a:t>experts </a:t>
            </a:r>
            <a:r>
              <a:rPr lang="en-US" altLang="ja-JP" dirty="0" smtClean="0"/>
              <a:t>to </a:t>
            </a:r>
            <a:r>
              <a:rPr lang="en-GB" altLang="ja-JP" dirty="0" smtClean="0">
                <a:ea typeface="ＭＳ Ｐゴシック" pitchFamily="50" charset="-128"/>
              </a:rPr>
              <a:t>develop energy data and modelling capacities around the region.</a:t>
            </a:r>
          </a:p>
          <a:p>
            <a:pPr lvl="1">
              <a:lnSpc>
                <a:spcPct val="11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en-GB" altLang="ja-JP" dirty="0">
                <a:ea typeface="ＭＳ Ｐゴシック" pitchFamily="50" charset="-128"/>
              </a:rPr>
              <a:t>Five workshops in FY </a:t>
            </a:r>
            <a:r>
              <a:rPr lang="en-GB" altLang="ja-JP" dirty="0" smtClean="0">
                <a:ea typeface="ＭＳ Ｐゴシック" pitchFamily="50" charset="-128"/>
              </a:rPr>
              <a:t>2017/18: </a:t>
            </a:r>
            <a:r>
              <a:rPr lang="en-GB" altLang="ja-JP" dirty="0">
                <a:ea typeface="ＭＳ Ｐゴシック" pitchFamily="50" charset="-128"/>
              </a:rPr>
              <a:t>Mexico, PNG, Peru and Indonesia (twice</a:t>
            </a:r>
            <a:r>
              <a:rPr lang="en-GB" altLang="ja-JP" dirty="0" smtClean="0">
                <a:ea typeface="ＭＳ Ｐゴシック" pitchFamily="50" charset="-128"/>
              </a:rPr>
              <a:t>). Chinese Taipei in August.</a:t>
            </a:r>
            <a:endParaRPr lang="en-GB" altLang="ja-JP" dirty="0">
              <a:ea typeface="ＭＳ Ｐゴシック" pitchFamily="50" charset="-128"/>
            </a:endParaRPr>
          </a:p>
          <a:p>
            <a:pPr marL="0" indent="0">
              <a:lnSpc>
                <a:spcPct val="110000"/>
              </a:lnSpc>
              <a:buClrTx/>
              <a:buSzPct val="80000"/>
              <a:buNone/>
            </a:pPr>
            <a:r>
              <a:rPr lang="en-GB" altLang="ja-JP" dirty="0" smtClean="0">
                <a:ea typeface="ＭＳ Ｐゴシック" pitchFamily="50" charset="-128"/>
              </a:rPr>
              <a:t>A </a:t>
            </a:r>
            <a:r>
              <a:rPr lang="en-GB" altLang="ja-JP" dirty="0">
                <a:ea typeface="ＭＳ Ｐゴシック" pitchFamily="50" charset="-128"/>
              </a:rPr>
              <a:t>cooperation course on ‘Energy Issues in the Asia-Pacific Region’ at </a:t>
            </a:r>
            <a:r>
              <a:rPr lang="en-GB" altLang="ja-JP" dirty="0" err="1">
                <a:ea typeface="ＭＳ Ｐゴシック" pitchFamily="50" charset="-128"/>
              </a:rPr>
              <a:t>Waseda</a:t>
            </a:r>
            <a:r>
              <a:rPr lang="en-GB" altLang="ja-JP" dirty="0">
                <a:ea typeface="ＭＳ Ｐゴシック" pitchFamily="50" charset="-128"/>
              </a:rPr>
              <a:t> </a:t>
            </a:r>
            <a:r>
              <a:rPr lang="en-GB" altLang="ja-JP" dirty="0" smtClean="0">
                <a:ea typeface="ＭＳ Ｐゴシック" pitchFamily="50" charset="-128"/>
              </a:rPr>
              <a:t>University (Tokyo) started April </a:t>
            </a:r>
            <a:r>
              <a:rPr lang="en-GB" altLang="ja-JP" dirty="0">
                <a:ea typeface="ＭＳ Ｐゴシック" pitchFamily="50" charset="-128"/>
              </a:rPr>
              <a:t>2016.</a:t>
            </a:r>
            <a:endParaRPr lang="en-US" altLang="ja-JP" dirty="0">
              <a:ea typeface="ＭＳ Ｐゴシック" pitchFamily="50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9" y="0"/>
            <a:ext cx="9906859" cy="32372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071138"/>
            <a:ext cx="8915400" cy="914401"/>
          </a:xfrm>
        </p:spPr>
        <p:txBody>
          <a:bodyPr/>
          <a:lstStyle/>
          <a:p>
            <a:r>
              <a:rPr lang="en-US" sz="3200" b="0" dirty="0" smtClean="0">
                <a:effectLst/>
              </a:rPr>
              <a:t>Thomas.Willcock@aperc.ieej.or.jp</a:t>
            </a:r>
            <a:endParaRPr lang="en-AU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70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/>
          <a:lstStyle/>
          <a:p>
            <a:r>
              <a:rPr lang="en-US" altLang="ja-JP" dirty="0" smtClean="0"/>
              <a:t>APERC</a:t>
            </a:r>
            <a:endParaRPr kumimoji="1" lang="en-GB" dirty="0"/>
          </a:p>
        </p:txBody>
      </p:sp>
      <p:sp>
        <p:nvSpPr>
          <p:cNvPr id="16" name="テキスト プレースホルダー 1"/>
          <p:cNvSpPr txBox="1">
            <a:spLocks/>
          </p:cNvSpPr>
          <p:nvPr/>
        </p:nvSpPr>
        <p:spPr>
          <a:xfrm>
            <a:off x="182564" y="871775"/>
            <a:ext cx="9540873" cy="1008289"/>
          </a:xfrm>
          <a:prstGeom prst="rect">
            <a:avLst/>
          </a:prstGeom>
        </p:spPr>
        <p:txBody>
          <a:bodyPr rIns="144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ja-JP" sz="2800" dirty="0">
                <a:solidFill>
                  <a:schemeClr val="accent1">
                    <a:lumMod val="75000"/>
                  </a:schemeClr>
                </a:solidFill>
              </a:rPr>
              <a:t>APERC was established in Tokyo in 1996 after </a:t>
            </a:r>
            <a:r>
              <a:rPr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the Osaka </a:t>
            </a:r>
            <a:r>
              <a:rPr lang="en-US" altLang="ja-JP" sz="2800" dirty="0">
                <a:solidFill>
                  <a:schemeClr val="accent1">
                    <a:lumMod val="75000"/>
                  </a:schemeClr>
                </a:solidFill>
              </a:rPr>
              <a:t>APEC leaders meeting in </a:t>
            </a:r>
            <a:r>
              <a:rPr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1995.</a:t>
            </a:r>
            <a:endParaRPr lang="en-US" altLang="ja-JP" sz="2800" dirty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000" b="1" dirty="0" smtClean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000" b="1" dirty="0" smtClean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000" b="1" dirty="0" smtClean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ja-JP" altLang="en-US" sz="2000" b="1" dirty="0"/>
          </a:p>
          <a:p>
            <a:pPr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80" y="1780673"/>
            <a:ext cx="3354457" cy="4472609"/>
          </a:xfrm>
          <a:prstGeom prst="rect">
            <a:avLst/>
          </a:prstGeom>
        </p:spPr>
      </p:pic>
      <p:sp>
        <p:nvSpPr>
          <p:cNvPr id="6" name="テキスト プレースホルダー 1"/>
          <p:cNvSpPr txBox="1">
            <a:spLocks/>
          </p:cNvSpPr>
          <p:nvPr/>
        </p:nvSpPr>
        <p:spPr>
          <a:xfrm>
            <a:off x="182564" y="1901511"/>
            <a:ext cx="6079087" cy="4020465"/>
          </a:xfrm>
          <a:prstGeom prst="rect">
            <a:avLst/>
          </a:prstGeom>
        </p:spPr>
        <p:txBody>
          <a:bodyPr rIns="144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en-AU" altLang="ja-JP" sz="2200" dirty="0"/>
              <a:t>Primary </a:t>
            </a:r>
            <a:r>
              <a:rPr lang="en-AU" altLang="ja-JP" sz="2200" dirty="0" smtClean="0"/>
              <a:t>objective </a:t>
            </a:r>
            <a:r>
              <a:rPr lang="en-AU" altLang="ja-JP" sz="2200" dirty="0"/>
              <a:t>is to foster a common understanding of energy challenges facing APEC member economies.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ja-JP" sz="2000" dirty="0" smtClean="0"/>
              <a:t>Through </a:t>
            </a:r>
            <a:r>
              <a:rPr lang="en-US" altLang="ja-JP" sz="2000" dirty="0"/>
              <a:t>analysis of the supply and demand outlook.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ja-JP" sz="2000" dirty="0"/>
              <a:t>The development of energy markets.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ja-JP" sz="2000" dirty="0"/>
              <a:t>Discussion of policy responses.</a:t>
            </a:r>
            <a:endParaRPr lang="en-US" altLang="ja-JP" sz="2400" b="1" dirty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000" b="1" dirty="0" smtClean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000" b="1" dirty="0" smtClean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ja-JP" altLang="en-US" sz="2000" b="1" dirty="0"/>
          </a:p>
          <a:p>
            <a:pPr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402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val 182"/>
          <p:cNvSpPr/>
          <p:nvPr/>
        </p:nvSpPr>
        <p:spPr>
          <a:xfrm>
            <a:off x="1216103" y="2580852"/>
            <a:ext cx="8044629" cy="40106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41275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APERC </a:t>
            </a:r>
            <a:r>
              <a:rPr lang="en-US" dirty="0" smtClean="0"/>
              <a:t>overview</a:t>
            </a:r>
            <a:endParaRPr lang="en-US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390443" y="819380"/>
            <a:ext cx="8624040" cy="5372834"/>
            <a:chOff x="390443" y="819380"/>
            <a:chExt cx="8624040" cy="5372834"/>
          </a:xfrm>
        </p:grpSpPr>
        <p:sp>
          <p:nvSpPr>
            <p:cNvPr id="80" name="Oval 79"/>
            <p:cNvSpPr/>
            <p:nvPr/>
          </p:nvSpPr>
          <p:spPr>
            <a:xfrm>
              <a:off x="1526408" y="2527604"/>
              <a:ext cx="7469437" cy="3664610"/>
            </a:xfrm>
            <a:prstGeom prst="ellipse">
              <a:avLst/>
            </a:prstGeom>
            <a:pattFill prst="pct10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41275"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 flipH="1">
              <a:off x="5480416" y="1169683"/>
              <a:ext cx="8878" cy="13579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5332041" y="2977518"/>
              <a:ext cx="3469878" cy="2724786"/>
              <a:chOff x="5362095" y="2297483"/>
              <a:chExt cx="3469878" cy="272478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409926" y="2737449"/>
                <a:ext cx="1923967" cy="1576391"/>
                <a:chOff x="1437757" y="750640"/>
                <a:chExt cx="3110980" cy="3153288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437757" y="750640"/>
                  <a:ext cx="3110979" cy="3153288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" name="Oval 4"/>
                <p:cNvSpPr/>
                <p:nvPr/>
              </p:nvSpPr>
              <p:spPr>
                <a:xfrm>
                  <a:off x="1527299" y="1185040"/>
                  <a:ext cx="3021438" cy="20974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6680" tIns="106680" rIns="106680" bIns="10668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kern="1200" dirty="0" smtClean="0"/>
                    <a:t>Energy Demand and Supply </a:t>
                  </a:r>
                  <a:r>
                    <a:rPr lang="en-US" b="1" kern="1200" dirty="0" smtClean="0"/>
                    <a:t>OUTLOOK</a:t>
                  </a:r>
                  <a:endParaRPr lang="en-US" b="1" kern="12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64819" y="2297483"/>
                <a:ext cx="1154703" cy="661867"/>
                <a:chOff x="3209748" y="3433365"/>
                <a:chExt cx="1217199" cy="1217337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3209748" y="3433365"/>
                  <a:ext cx="1217199" cy="1217337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2109425"/>
                    <a:satOff val="-6219"/>
                    <a:lumOff val="-5229"/>
                    <a:alphaOff val="0"/>
                  </a:schemeClr>
                </a:fillRef>
                <a:effectRef idx="0">
                  <a:schemeClr val="accent3">
                    <a:hueOff val="2109425"/>
                    <a:satOff val="-6219"/>
                    <a:lumOff val="-5229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Oval 4"/>
                <p:cNvSpPr/>
                <p:nvPr/>
              </p:nvSpPr>
              <p:spPr>
                <a:xfrm>
                  <a:off x="3310185" y="3612018"/>
                  <a:ext cx="967245" cy="86078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0960" tIns="60960" rIns="60960" bIns="6096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100" kern="1200" dirty="0" smtClean="0">
                      <a:solidFill>
                        <a:schemeClr val="tx1"/>
                      </a:solidFill>
                    </a:rPr>
                    <a:t>YEARLY OVERVIEW</a:t>
                  </a:r>
                  <a:endParaRPr lang="en-US" sz="1100" kern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6864215" y="4343910"/>
                <a:ext cx="863670" cy="678359"/>
                <a:chOff x="5342726" y="1461294"/>
                <a:chExt cx="1554720" cy="541809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5342726" y="1461294"/>
                  <a:ext cx="1554720" cy="541809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2812566"/>
                    <a:satOff val="-8292"/>
                    <a:lumOff val="-6972"/>
                    <a:alphaOff val="0"/>
                  </a:schemeClr>
                </a:fillRef>
                <a:effectRef idx="0">
                  <a:schemeClr val="accent3">
                    <a:hueOff val="2812566"/>
                    <a:satOff val="-8292"/>
                    <a:lumOff val="-697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Oval 4"/>
                <p:cNvSpPr/>
                <p:nvPr/>
              </p:nvSpPr>
              <p:spPr>
                <a:xfrm>
                  <a:off x="5370918" y="1506688"/>
                  <a:ext cx="1474607" cy="3831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dirty="0" smtClean="0">
                      <a:solidFill>
                        <a:schemeClr val="tx1"/>
                      </a:solidFill>
                    </a:rPr>
                    <a:t>Model </a:t>
                  </a:r>
                  <a:r>
                    <a:rPr lang="en-US" sz="1200" kern="1200" dirty="0" smtClean="0">
                      <a:solidFill>
                        <a:schemeClr val="tx1"/>
                      </a:solidFill>
                    </a:rPr>
                    <a:t>Training</a:t>
                  </a:r>
                  <a:endParaRPr lang="en-US" sz="1200" kern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742195" y="4099684"/>
                <a:ext cx="1089778" cy="462463"/>
                <a:chOff x="4465454" y="1385922"/>
                <a:chExt cx="1360013" cy="541809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4465454" y="1385922"/>
                  <a:ext cx="1360013" cy="541809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2812566"/>
                    <a:satOff val="-8292"/>
                    <a:lumOff val="-6972"/>
                    <a:alphaOff val="0"/>
                  </a:schemeClr>
                </a:fillRef>
                <a:effectRef idx="0">
                  <a:schemeClr val="accent3">
                    <a:hueOff val="2812566"/>
                    <a:satOff val="-8292"/>
                    <a:lumOff val="-697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Oval 4"/>
                <p:cNvSpPr/>
                <p:nvPr/>
              </p:nvSpPr>
              <p:spPr>
                <a:xfrm>
                  <a:off x="4668283" y="1464936"/>
                  <a:ext cx="961675" cy="38311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kern="1200" dirty="0" smtClean="0">
                      <a:solidFill>
                        <a:schemeClr val="tx1"/>
                      </a:solidFill>
                    </a:rPr>
                    <a:t>Data network</a:t>
                  </a:r>
                  <a:endParaRPr lang="en-US" sz="1200" kern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362095" y="2779613"/>
                <a:ext cx="1201931" cy="800459"/>
                <a:chOff x="3076420" y="3169041"/>
                <a:chExt cx="1217199" cy="1217337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3076420" y="3169041"/>
                  <a:ext cx="1217199" cy="1217337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2109425"/>
                    <a:satOff val="-6219"/>
                    <a:lumOff val="-5229"/>
                    <a:alphaOff val="0"/>
                  </a:schemeClr>
                </a:fillRef>
                <a:effectRef idx="0">
                  <a:schemeClr val="accent3">
                    <a:hueOff val="2109425"/>
                    <a:satOff val="-6219"/>
                    <a:lumOff val="-5229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Oval 4"/>
                <p:cNvSpPr/>
                <p:nvPr/>
              </p:nvSpPr>
              <p:spPr>
                <a:xfrm>
                  <a:off x="3180157" y="3326361"/>
                  <a:ext cx="1031202" cy="86078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0960" tIns="60960" rIns="60960" bIns="6096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100" kern="1200" dirty="0" smtClean="0">
                      <a:solidFill>
                        <a:schemeClr val="tx1"/>
                      </a:solidFill>
                    </a:rPr>
                    <a:t>TOPICAL RESEARCH</a:t>
                  </a:r>
                  <a:endParaRPr lang="en-US" sz="1100" kern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4414305" y="5022571"/>
              <a:ext cx="1255330" cy="253916"/>
            </a:xfrm>
            <a:prstGeom prst="rect">
              <a:avLst/>
            </a:prstGeom>
            <a:solidFill>
              <a:schemeClr val="bg1"/>
            </a:solidFill>
            <a:ln w="34925" cmpd="sng">
              <a:solidFill>
                <a:schemeClr val="accent6">
                  <a:lumMod val="75000"/>
                </a:schemeClr>
              </a:solidFill>
              <a:prstDash val="solid"/>
            </a:ln>
          </p:spPr>
          <p:txBody>
            <a:bodyPr wrap="square" lIns="0" rIns="0">
              <a:spAutoFit/>
            </a:bodyPr>
            <a:lstStyle/>
            <a:p>
              <a:pPr lvl="0" algn="ctr"/>
              <a:r>
                <a:rPr lang="en-US" sz="1050" dirty="0" smtClean="0">
                  <a:solidFill>
                    <a:schemeClr val="tx2">
                      <a:lumMod val="75000"/>
                    </a:schemeClr>
                  </a:solidFill>
                </a:rPr>
                <a:t>LNG P-C Conf.</a:t>
              </a:r>
              <a:endParaRPr lang="en-US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15951" y="5348382"/>
              <a:ext cx="1253684" cy="253916"/>
            </a:xfrm>
            <a:prstGeom prst="rect">
              <a:avLst/>
            </a:prstGeom>
            <a:solidFill>
              <a:schemeClr val="bg1"/>
            </a:solidFill>
            <a:ln w="34925" cmpd="sng">
              <a:solidFill>
                <a:schemeClr val="accent6">
                  <a:lumMod val="75000"/>
                </a:schemeClr>
              </a:solidFill>
              <a:prstDash val="solid"/>
            </a:ln>
          </p:spPr>
          <p:txBody>
            <a:bodyPr wrap="square" lIns="0" rIns="0">
              <a:spAutoFit/>
            </a:bodyPr>
            <a:lstStyle/>
            <a:p>
              <a:pPr lvl="0" algn="ctr"/>
              <a:r>
                <a:rPr lang="en-US" sz="1050" dirty="0" smtClean="0">
                  <a:solidFill>
                    <a:schemeClr val="tx2">
                      <a:lumMod val="75000"/>
                    </a:schemeClr>
                  </a:solidFill>
                </a:rPr>
                <a:t>JS </a:t>
              </a:r>
              <a:r>
                <a:rPr lang="en-US" sz="1050" dirty="0" err="1" smtClean="0">
                  <a:solidFill>
                    <a:schemeClr val="tx2">
                      <a:lumMod val="75000"/>
                    </a:schemeClr>
                  </a:solidFill>
                </a:rPr>
                <a:t>APERCxIEEJ</a:t>
              </a:r>
              <a:endParaRPr lang="en-US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973421" y="4346155"/>
              <a:ext cx="1156304" cy="853710"/>
              <a:chOff x="1098109" y="126183"/>
              <a:chExt cx="1515981" cy="1229553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98109" y="126183"/>
                <a:ext cx="1515981" cy="122955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cmpd="sng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60996"/>
                  <a:satOff val="-7256"/>
                  <a:lumOff val="-6100"/>
                  <a:alphaOff val="0"/>
                </a:schemeClr>
              </a:fillRef>
              <a:effectRef idx="0">
                <a:schemeClr val="accent3">
                  <a:hueOff val="2460996"/>
                  <a:satOff val="-7256"/>
                  <a:lumOff val="-610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Oval 4"/>
              <p:cNvSpPr/>
              <p:nvPr/>
            </p:nvSpPr>
            <p:spPr>
              <a:xfrm>
                <a:off x="1222853" y="286219"/>
                <a:ext cx="1225504" cy="9514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 kern="1200" dirty="0" smtClean="0">
                    <a:solidFill>
                      <a:schemeClr val="tx1"/>
                    </a:solidFill>
                  </a:rPr>
                  <a:t>OGSI</a:t>
                </a:r>
              </a:p>
              <a:p>
                <a:pPr marL="171450" indent="-171450" algn="ctr" defTabSz="12446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700" dirty="0" smtClean="0">
                    <a:solidFill>
                      <a:schemeClr val="tx1"/>
                    </a:solidFill>
                  </a:rPr>
                  <a:t>EXERCISE</a:t>
                </a:r>
              </a:p>
              <a:p>
                <a:pPr marL="171450" indent="-171450" algn="ctr" defTabSz="12446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700" dirty="0" smtClean="0">
                    <a:solidFill>
                      <a:schemeClr val="tx1"/>
                    </a:solidFill>
                  </a:rPr>
                  <a:t>NETWORK</a:t>
                </a:r>
              </a:p>
              <a:p>
                <a:pPr marL="171450" indent="-171450" algn="ctr" defTabSz="12446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700" dirty="0" smtClean="0">
                    <a:solidFill>
                      <a:schemeClr val="tx1"/>
                    </a:solidFill>
                  </a:rPr>
                  <a:t>STUDIES</a:t>
                </a: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2081095" y="3157925"/>
              <a:ext cx="3268991" cy="1115130"/>
              <a:chOff x="2081095" y="3157925"/>
              <a:chExt cx="3268991" cy="111513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081095" y="3654989"/>
                <a:ext cx="1020096" cy="618066"/>
                <a:chOff x="389505" y="3122186"/>
                <a:chExt cx="1098078" cy="1089502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398204" y="3122186"/>
                  <a:ext cx="1089379" cy="108950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2109425"/>
                    <a:satOff val="-6219"/>
                    <a:lumOff val="-5229"/>
                    <a:alphaOff val="0"/>
                  </a:schemeClr>
                </a:fillRef>
                <a:effectRef idx="0">
                  <a:schemeClr val="accent3">
                    <a:hueOff val="2109425"/>
                    <a:satOff val="-6219"/>
                    <a:lumOff val="-5229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9" name="Oval 4"/>
                <p:cNvSpPr/>
                <p:nvPr/>
              </p:nvSpPr>
              <p:spPr>
                <a:xfrm>
                  <a:off x="389505" y="3295455"/>
                  <a:ext cx="1089379" cy="77039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kern="1200" dirty="0" smtClean="0">
                      <a:solidFill>
                        <a:schemeClr val="tx1"/>
                      </a:solidFill>
                    </a:rPr>
                    <a:t>LCMT</a:t>
                  </a:r>
                  <a:endParaRPr lang="en-US" kern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3053901" y="3234923"/>
                <a:ext cx="1056402" cy="618066"/>
                <a:chOff x="4080063" y="-1548871"/>
                <a:chExt cx="1137159" cy="1089503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4114760" y="-1548871"/>
                  <a:ext cx="1089379" cy="1089503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1406283"/>
                    <a:satOff val="-4146"/>
                    <a:lumOff val="-3486"/>
                    <a:alphaOff val="0"/>
                  </a:schemeClr>
                </a:fillRef>
                <a:effectRef idx="0">
                  <a:schemeClr val="accent3">
                    <a:hueOff val="1406283"/>
                    <a:satOff val="-4146"/>
                    <a:lumOff val="-3486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2" name="Oval 4"/>
                <p:cNvSpPr/>
                <p:nvPr/>
              </p:nvSpPr>
              <p:spPr>
                <a:xfrm>
                  <a:off x="4080063" y="-1359214"/>
                  <a:ext cx="1137159" cy="77039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kern="1200" dirty="0" smtClean="0">
                      <a:solidFill>
                        <a:schemeClr val="tx1"/>
                      </a:solidFill>
                    </a:rPr>
                    <a:t>PRLCE</a:t>
                  </a:r>
                  <a:endParaRPr lang="en-US" kern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4260707" y="3157925"/>
                <a:ext cx="1089379" cy="79564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878927"/>
                  <a:satOff val="-2591"/>
                  <a:lumOff val="-2179"/>
                  <a:alphaOff val="0"/>
                </a:schemeClr>
              </a:fillRef>
              <a:effectRef idx="0">
                <a:schemeClr val="accent3">
                  <a:hueOff val="878927"/>
                  <a:satOff val="-2591"/>
                  <a:lumOff val="-2179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81" name="Rectangle 80"/>
            <p:cNvSpPr/>
            <p:nvPr/>
          </p:nvSpPr>
          <p:spPr>
            <a:xfrm>
              <a:off x="3079984" y="5140312"/>
              <a:ext cx="4492041" cy="8368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APERC ACTIVITIES</a:t>
              </a:r>
              <a:endPara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Oval 4"/>
            <p:cNvSpPr/>
            <p:nvPr/>
          </p:nvSpPr>
          <p:spPr>
            <a:xfrm>
              <a:off x="4349543" y="3225274"/>
              <a:ext cx="1195566" cy="660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 smtClean="0">
                  <a:solidFill>
                    <a:schemeClr val="tx1"/>
                  </a:solidFill>
                </a:rPr>
                <a:t>PREE</a:t>
              </a:r>
              <a:endParaRPr lang="en-US" sz="2000" kern="1200" dirty="0" smtClean="0">
                <a:solidFill>
                  <a:schemeClr val="tx1"/>
                </a:solidFill>
              </a:endParaRPr>
            </a:p>
            <a:p>
              <a:pPr marL="171450" indent="-171450" defTabSz="12446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700" dirty="0" smtClean="0">
                  <a:solidFill>
                    <a:schemeClr val="tx1"/>
                  </a:solidFill>
                </a:rPr>
                <a:t>PREE &amp; FU</a:t>
              </a:r>
            </a:p>
            <a:p>
              <a:pPr marL="171450" indent="-171450" defTabSz="12446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700" dirty="0" smtClean="0">
                  <a:solidFill>
                    <a:schemeClr val="tx1"/>
                  </a:solidFill>
                </a:rPr>
                <a:t>EEP </a:t>
              </a:r>
              <a:r>
                <a:rPr lang="en-US" sz="700" dirty="0" smtClean="0">
                  <a:solidFill>
                    <a:schemeClr val="tx1"/>
                  </a:solidFill>
                </a:rPr>
                <a:t>WSS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cxnSp>
          <p:nvCxnSpPr>
            <p:cNvPr id="96" name="Straight Arrow Connector 95"/>
            <p:cNvCxnSpPr>
              <a:stCxn id="48" idx="0"/>
            </p:cNvCxnSpPr>
            <p:nvPr/>
          </p:nvCxnSpPr>
          <p:spPr>
            <a:xfrm flipV="1">
              <a:off x="2595185" y="1828674"/>
              <a:ext cx="897645" cy="1826315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51" idx="0"/>
              <a:endCxn id="87" idx="2"/>
            </p:cNvCxnSpPr>
            <p:nvPr/>
          </p:nvCxnSpPr>
          <p:spPr>
            <a:xfrm flipH="1" flipV="1">
              <a:off x="3564644" y="2167324"/>
              <a:ext cx="27498" cy="1067599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61" idx="0"/>
            </p:cNvCxnSpPr>
            <p:nvPr/>
          </p:nvCxnSpPr>
          <p:spPr>
            <a:xfrm flipV="1">
              <a:off x="4805397" y="1833898"/>
              <a:ext cx="881048" cy="1324027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4" idx="7"/>
            </p:cNvCxnSpPr>
            <p:nvPr/>
          </p:nvCxnSpPr>
          <p:spPr>
            <a:xfrm flipV="1">
              <a:off x="7020366" y="2014220"/>
              <a:ext cx="425930" cy="1060226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48" idx="0"/>
            </p:cNvCxnSpPr>
            <p:nvPr/>
          </p:nvCxnSpPr>
          <p:spPr>
            <a:xfrm flipH="1" flipV="1">
              <a:off x="2242937" y="1836968"/>
              <a:ext cx="352248" cy="1818021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/>
            <p:nvPr/>
          </p:nvCxnSpPr>
          <p:spPr>
            <a:xfrm rot="16200000" flipV="1">
              <a:off x="792183" y="2559374"/>
              <a:ext cx="2615309" cy="1813270"/>
            </a:xfrm>
            <a:prstGeom prst="bentConnector3">
              <a:avLst>
                <a:gd name="adj1" fmla="val 715"/>
              </a:avLst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endCxn id="83" idx="3"/>
            </p:cNvCxnSpPr>
            <p:nvPr/>
          </p:nvCxnSpPr>
          <p:spPr>
            <a:xfrm rot="16200000" flipV="1">
              <a:off x="6911303" y="3127815"/>
              <a:ext cx="2831676" cy="585757"/>
            </a:xfrm>
            <a:prstGeom prst="bentConnector2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endCxn id="48" idx="1"/>
            </p:cNvCxnSpPr>
            <p:nvPr/>
          </p:nvCxnSpPr>
          <p:spPr>
            <a:xfrm>
              <a:off x="1648731" y="2177782"/>
              <a:ext cx="588651" cy="15677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flipH="1">
              <a:off x="4799829" y="1678168"/>
              <a:ext cx="8878" cy="8816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oup 166"/>
            <p:cNvGrpSpPr/>
            <p:nvPr/>
          </p:nvGrpSpPr>
          <p:grpSpPr>
            <a:xfrm>
              <a:off x="390443" y="819380"/>
              <a:ext cx="7643819" cy="1356237"/>
              <a:chOff x="403169" y="819380"/>
              <a:chExt cx="7643819" cy="1356237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918991" y="1608590"/>
                <a:ext cx="6730199" cy="222715"/>
                <a:chOff x="918991" y="1608590"/>
                <a:chExt cx="6730199" cy="222715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918991" y="1706181"/>
                  <a:ext cx="6719136" cy="1045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>
                  <a:endCxn id="85" idx="0"/>
                </p:cNvCxnSpPr>
                <p:nvPr/>
              </p:nvCxnSpPr>
              <p:spPr>
                <a:xfrm>
                  <a:off x="918991" y="1716633"/>
                  <a:ext cx="0" cy="97591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104268" y="1725486"/>
                  <a:ext cx="0" cy="97591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3604868" y="1733714"/>
                  <a:ext cx="0" cy="97591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5621387" y="1725486"/>
                  <a:ext cx="0" cy="97591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7649190" y="1706181"/>
                  <a:ext cx="0" cy="97591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978338" y="1608590"/>
                  <a:ext cx="0" cy="97591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Rounded Rectangle 82"/>
              <p:cNvSpPr/>
              <p:nvPr/>
            </p:nvSpPr>
            <p:spPr>
              <a:xfrm>
                <a:off x="7015344" y="1834094"/>
                <a:ext cx="1031644" cy="34152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EGEDA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011496" y="1816831"/>
                <a:ext cx="1031644" cy="34152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EGEEC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403169" y="1814224"/>
                <a:ext cx="1031644" cy="34152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EGCFE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1526408" y="1834094"/>
                <a:ext cx="1155720" cy="34152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LCMT-TF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2978435" y="1825801"/>
                <a:ext cx="1197869" cy="34152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EGNRET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4379405" y="1309008"/>
                <a:ext cx="1197869" cy="34152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EWG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4379404" y="819380"/>
                <a:ext cx="1197869" cy="34152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EMM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 flipV="1">
                <a:off x="4820054" y="1160903"/>
                <a:ext cx="0" cy="155568"/>
              </a:xfrm>
              <a:prstGeom prst="straightConnector1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5138438" y="1169683"/>
                <a:ext cx="0" cy="16668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Straight Arrow Connector 157"/>
            <p:cNvCxnSpPr/>
            <p:nvPr/>
          </p:nvCxnSpPr>
          <p:spPr>
            <a:xfrm flipV="1">
              <a:off x="4537182" y="1668788"/>
              <a:ext cx="10921" cy="871507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lbow Connector 160"/>
            <p:cNvCxnSpPr/>
            <p:nvPr/>
          </p:nvCxnSpPr>
          <p:spPr>
            <a:xfrm rot="16200000" flipH="1">
              <a:off x="6924740" y="3269236"/>
              <a:ext cx="2615847" cy="420846"/>
            </a:xfrm>
            <a:prstGeom prst="bentConnector3">
              <a:avLst>
                <a:gd name="adj1" fmla="val -118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 rot="20048044">
              <a:off x="1569863" y="3182558"/>
              <a:ext cx="2890426" cy="9688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600" dirty="0" smtClean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Cooperative Projects</a:t>
              </a:r>
              <a:endParaRPr lang="en-US" sz="16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 rot="1547016">
              <a:off x="6124057" y="3174497"/>
              <a:ext cx="2890426" cy="10566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600" dirty="0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Research and training</a:t>
              </a:r>
              <a:endParaRPr lang="en-US" sz="1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00755" y="4739959"/>
              <a:ext cx="1255830" cy="253916"/>
            </a:xfrm>
            <a:prstGeom prst="rect">
              <a:avLst/>
            </a:prstGeom>
            <a:solidFill>
              <a:schemeClr val="bg1"/>
            </a:solidFill>
            <a:ln w="9525" cmpd="thinThick">
              <a:solidFill>
                <a:schemeClr val="tx1"/>
              </a:solidFill>
            </a:ln>
          </p:spPr>
          <p:txBody>
            <a:bodyPr wrap="square" lIns="0" rIns="0">
              <a:spAutoFit/>
            </a:bodyPr>
            <a:lstStyle/>
            <a:p>
              <a:pPr lvl="0" algn="ctr"/>
              <a:r>
                <a:rPr lang="en-US" sz="1050" dirty="0" smtClean="0">
                  <a:solidFill>
                    <a:schemeClr val="tx2">
                      <a:lumMod val="75000"/>
                    </a:schemeClr>
                  </a:solidFill>
                </a:rPr>
                <a:t>Annual Conf.</a:t>
              </a:r>
              <a:endParaRPr lang="en-US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118511" y="5666577"/>
            <a:ext cx="4492041" cy="8368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2600" spc="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METI - IEEJ</a:t>
            </a:r>
            <a:endParaRPr lang="en-US" sz="2000" b="1" kern="2600" spc="400" dirty="0">
              <a:solidFill>
                <a:schemeClr val="accent6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195" name="Flowchart: Multidocument 194"/>
          <p:cNvSpPr/>
          <p:nvPr/>
        </p:nvSpPr>
        <p:spPr>
          <a:xfrm>
            <a:off x="7715246" y="2183911"/>
            <a:ext cx="302643" cy="757593"/>
          </a:xfrm>
          <a:prstGeom prst="flowChartMultidocumen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89695" y="4446932"/>
            <a:ext cx="1201931" cy="8004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9425"/>
              <a:satOff val="-6219"/>
              <a:lumOff val="-5229"/>
              <a:alphaOff val="0"/>
            </a:schemeClr>
          </a:fillRef>
          <a:effectRef idx="0">
            <a:schemeClr val="accent3">
              <a:hueOff val="2109425"/>
              <a:satOff val="-6219"/>
              <a:lumOff val="-5229"/>
              <a:alphaOff val="0"/>
            </a:schemeClr>
          </a:effectRef>
          <a:fontRef idx="minor">
            <a:schemeClr val="lt1"/>
          </a:fontRef>
        </p:style>
      </p:sp>
      <p:sp>
        <p:nvSpPr>
          <p:cNvPr id="79" name="Oval 4"/>
          <p:cNvSpPr/>
          <p:nvPr/>
        </p:nvSpPr>
        <p:spPr>
          <a:xfrm>
            <a:off x="5795834" y="4540659"/>
            <a:ext cx="1018267" cy="566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>
                <a:solidFill>
                  <a:schemeClr val="tx1"/>
                </a:solidFill>
              </a:rPr>
              <a:t>Oil, Gas and Coal Reports</a:t>
            </a:r>
            <a:endParaRPr lang="en-US" sz="11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/>
          <a:lstStyle/>
          <a:p>
            <a:r>
              <a:rPr lang="en-US" altLang="ja-JP" dirty="0" smtClean="0"/>
              <a:t>APERC activities</a:t>
            </a:r>
            <a:endParaRPr kumimoji="1" lang="en-GB" dirty="0"/>
          </a:p>
        </p:txBody>
      </p:sp>
      <p:sp>
        <p:nvSpPr>
          <p:cNvPr id="16" name="テキスト プレースホルダー 1"/>
          <p:cNvSpPr txBox="1">
            <a:spLocks/>
          </p:cNvSpPr>
          <p:nvPr/>
        </p:nvSpPr>
        <p:spPr>
          <a:xfrm>
            <a:off x="182564" y="871775"/>
            <a:ext cx="9540873" cy="5480898"/>
          </a:xfrm>
          <a:prstGeom prst="rect">
            <a:avLst/>
          </a:prstGeom>
        </p:spPr>
        <p:txBody>
          <a:bodyPr rIns="144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29A7FF"/>
              </a:buClr>
              <a:buFont typeface="+mj-lt"/>
              <a:buAutoNum type="arabicPeriod"/>
            </a:pPr>
            <a:r>
              <a:rPr lang="en-US" altLang="ja-JP" sz="2400" b="1" dirty="0" smtClean="0"/>
              <a:t>Research activities</a:t>
            </a:r>
          </a:p>
          <a:p>
            <a:pPr marL="914400" lvl="1" indent="-514350">
              <a:buClr>
                <a:srgbClr val="29A7FF"/>
              </a:buClr>
              <a:buFont typeface="+mj-lt"/>
              <a:buAutoNum type="alphaLcPeriod"/>
            </a:pPr>
            <a:r>
              <a:rPr lang="en-US" altLang="ja-JP" sz="2000" u="sng" dirty="0"/>
              <a:t>APEC Energy </a:t>
            </a:r>
            <a:r>
              <a:rPr lang="en-US" altLang="ja-JP" sz="2000" u="sng" dirty="0" smtClean="0"/>
              <a:t>Demand and Supply Outlook</a:t>
            </a:r>
            <a:r>
              <a:rPr lang="en-US" altLang="ja-JP" sz="2000" dirty="0" smtClean="0"/>
              <a:t> (EDSO)</a:t>
            </a:r>
          </a:p>
          <a:p>
            <a:pPr marL="914400" lvl="1" indent="-514350">
              <a:buClr>
                <a:srgbClr val="29A7FF"/>
              </a:buClr>
              <a:buFont typeface="+mj-lt"/>
              <a:buAutoNum type="alphaLcPeriod"/>
            </a:pPr>
            <a:r>
              <a:rPr lang="en-US" altLang="ja-JP" sz="2000" dirty="0" smtClean="0"/>
              <a:t>Yearly APEC Energy </a:t>
            </a:r>
            <a:r>
              <a:rPr lang="en-US" altLang="ja-JP" sz="2000" dirty="0" smtClean="0"/>
              <a:t>Overview</a:t>
            </a:r>
          </a:p>
          <a:p>
            <a:pPr marL="914400" lvl="1" indent="-514350">
              <a:buClr>
                <a:srgbClr val="29A7FF"/>
              </a:buClr>
              <a:buFont typeface="+mj-lt"/>
              <a:buAutoNum type="alphaLcPeriod"/>
            </a:pPr>
            <a:r>
              <a:rPr lang="en-US" altLang="ja-JP" sz="2000" dirty="0" smtClean="0"/>
              <a:t>APERC Oil/Gas/Coal Reports</a:t>
            </a:r>
            <a:endParaRPr lang="en-US" altLang="ja-JP" sz="2000" dirty="0" smtClean="0"/>
          </a:p>
          <a:p>
            <a:pPr marL="914400" lvl="1" indent="-514350">
              <a:buClr>
                <a:srgbClr val="29A7FF"/>
              </a:buClr>
              <a:buFont typeface="+mj-lt"/>
              <a:buAutoNum type="alphaLcPeriod"/>
            </a:pPr>
            <a:r>
              <a:rPr lang="en-US" altLang="ja-JP" sz="2000" dirty="0"/>
              <a:t>Topical studies</a:t>
            </a:r>
          </a:p>
          <a:p>
            <a:pPr marL="514350" indent="-514350">
              <a:buClr>
                <a:srgbClr val="29A7FF"/>
              </a:buClr>
              <a:buFont typeface="+mj-lt"/>
              <a:buAutoNum type="arabicPeriod"/>
            </a:pPr>
            <a:r>
              <a:rPr lang="en-US" altLang="ja-JP" sz="2400" b="1" dirty="0" smtClean="0"/>
              <a:t>Cooperative Projects</a:t>
            </a:r>
          </a:p>
          <a:p>
            <a:pPr marL="914400" lvl="1" indent="-514350">
              <a:buClr>
                <a:srgbClr val="29A7FF"/>
              </a:buClr>
              <a:buFont typeface="+mj-lt"/>
              <a:buAutoNum type="alphaLcPeriod"/>
            </a:pPr>
            <a:r>
              <a:rPr lang="en-US" altLang="ja-JP" sz="2000" dirty="0" smtClean="0"/>
              <a:t>Peer Review on Energy Efficiency (PREE)</a:t>
            </a:r>
          </a:p>
          <a:p>
            <a:pPr marL="914400" lvl="1" indent="-514350">
              <a:buClr>
                <a:srgbClr val="29A7FF"/>
              </a:buClr>
              <a:buFont typeface="+mj-lt"/>
              <a:buAutoNum type="alphaLcPeriod"/>
            </a:pPr>
            <a:r>
              <a:rPr lang="en-US" altLang="ja-JP" sz="2000" dirty="0" smtClean="0"/>
              <a:t>Renewable Energy Projects (PRLCE, LCMT)</a:t>
            </a:r>
          </a:p>
          <a:p>
            <a:pPr marL="914400" lvl="1" indent="-514350">
              <a:buClr>
                <a:srgbClr val="29A7FF"/>
              </a:buClr>
              <a:buFont typeface="+mj-lt"/>
              <a:buAutoNum type="alphaLcPeriod"/>
            </a:pPr>
            <a:r>
              <a:rPr lang="en-US" altLang="ja-JP" sz="2000" dirty="0" smtClean="0"/>
              <a:t>Energy Security Projects (OGSI)</a:t>
            </a:r>
          </a:p>
          <a:p>
            <a:pPr marL="514350" indent="-514350">
              <a:buClr>
                <a:srgbClr val="29A7FF"/>
              </a:buClr>
              <a:buFont typeface="+mj-lt"/>
              <a:buAutoNum type="arabicPeriod"/>
            </a:pPr>
            <a:r>
              <a:rPr lang="en-US" altLang="ja-JP" sz="2400" b="1" dirty="0" smtClean="0"/>
              <a:t>Training and Data Collection</a:t>
            </a:r>
          </a:p>
          <a:p>
            <a:pPr marL="514350" indent="-514350">
              <a:buClr>
                <a:srgbClr val="29A7FF"/>
              </a:buClr>
              <a:buFont typeface="+mj-lt"/>
              <a:buAutoNum type="arabicPeriod"/>
            </a:pPr>
            <a:r>
              <a:rPr lang="en-US" altLang="ja-JP" sz="2400" b="1" dirty="0" smtClean="0"/>
              <a:t>Annual Conference and Advisory Board meeting</a:t>
            </a:r>
            <a:endParaRPr lang="en-US" altLang="ja-JP" sz="2400" b="1" dirty="0" smtClean="0"/>
          </a:p>
          <a:p>
            <a:pPr marL="514350" indent="-514350">
              <a:buClr>
                <a:srgbClr val="29A7FF"/>
              </a:buClr>
              <a:buFont typeface="+mj-lt"/>
              <a:buAutoNum type="arabicPeriod"/>
            </a:pPr>
            <a:r>
              <a:rPr lang="en-US" altLang="ja-JP" sz="2400" b="1" dirty="0" smtClean="0"/>
              <a:t>Other </a:t>
            </a:r>
            <a:r>
              <a:rPr lang="en-US" altLang="ja-JP" sz="2400" b="1" dirty="0" smtClean="0"/>
              <a:t>activities/missions</a:t>
            </a:r>
            <a:endParaRPr lang="en-US" altLang="ja-JP" sz="2400" b="1" dirty="0" smtClean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000" b="1" dirty="0" smtClean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000" b="1" dirty="0" smtClean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000" b="1" dirty="0" smtClean="0"/>
          </a:p>
          <a:p>
            <a:pPr lvl="1"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ja-JP" altLang="en-US" sz="2000" b="1" dirty="0"/>
          </a:p>
          <a:p>
            <a:pPr>
              <a:buClr>
                <a:srgbClr val="29A7FF"/>
              </a:buClr>
              <a:buFont typeface="Arial" panose="020B0604020202020204" pitchFamily="34" charset="0"/>
              <a:buChar char="•"/>
            </a:pP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065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APEC Energy Demand and Supply Outlook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57450" y="1251143"/>
            <a:ext cx="44056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NZ" altLang="ja-JP" dirty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The ‘APEC Energy Demand and Supply Outlook’ project is a priority </a:t>
            </a:r>
            <a:r>
              <a:rPr lang="en-NZ" altLang="ja-JP" dirty="0" smtClean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task, published every 3-4 years.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NZ" altLang="ja-JP" dirty="0" smtClean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Two volumes: APEC as a region and individual economy reviews.</a:t>
            </a:r>
            <a:endParaRPr lang="en-NZ" altLang="ja-JP" dirty="0">
              <a:solidFill>
                <a:schemeClr val="tx2">
                  <a:lumMod val="75000"/>
                </a:schemeClr>
              </a:solidFill>
              <a:ea typeface="ＭＳ Ｐゴシック" pitchFamily="50" charset="-128"/>
            </a:endParaRP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The 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6th edition was released in May 2016.</a:t>
            </a:r>
            <a:endParaRPr lang="en-US" altLang="ja-JP" dirty="0">
              <a:solidFill>
                <a:schemeClr val="tx2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18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4" y="1251143"/>
            <a:ext cx="2276708" cy="2949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2" y="1251142"/>
            <a:ext cx="2276708" cy="2949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322134" y="4715306"/>
            <a:ext cx="9180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altLang="ja-JP" dirty="0" smtClean="0">
                <a:solidFill>
                  <a:schemeClr val="tx2">
                    <a:lumMod val="75000"/>
                  </a:schemeClr>
                </a:solidFill>
              </a:rPr>
              <a:t>The 7</a:t>
            </a:r>
            <a:r>
              <a:rPr lang="en-GB" altLang="ja-JP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GB" altLang="ja-JP" dirty="0" smtClean="0">
                <a:solidFill>
                  <a:schemeClr val="tx2">
                    <a:lumMod val="75000"/>
                  </a:schemeClr>
                </a:solidFill>
              </a:rPr>
              <a:t> edition is well underway. Similar in structure to the 6</a:t>
            </a:r>
            <a:r>
              <a:rPr lang="en-GB" altLang="ja-JP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GB" altLang="ja-JP" dirty="0" smtClean="0">
                <a:solidFill>
                  <a:schemeClr val="tx2">
                    <a:lumMod val="75000"/>
                  </a:schemeClr>
                </a:solidFill>
              </a:rPr>
              <a:t>, but with expanded modelling and new scenarios. Drafts have been sent for expert review (some have already been returned). Publication release at EWG 57 (April/May 2019).</a:t>
            </a:r>
            <a:endParaRPr lang="en-GB" altLang="ja-JP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APEC </a:t>
            </a:r>
            <a:r>
              <a:rPr lang="en-US" altLang="ja-JP" dirty="0" smtClean="0"/>
              <a:t>Energy Overview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2714" y="5774635"/>
            <a:ext cx="8188705" cy="381466"/>
          </a:xfrm>
        </p:spPr>
        <p:txBody>
          <a:bodyPr/>
          <a:lstStyle/>
          <a:p>
            <a:r>
              <a:rPr lang="en-US" dirty="0" smtClean="0"/>
              <a:t>For more information visit: </a:t>
            </a:r>
            <a:r>
              <a:rPr lang="en-US" dirty="0"/>
              <a:t>http://aperc.ieej.or.jp/publications/reports/energy_overview.php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3" y="1212974"/>
            <a:ext cx="3131544" cy="4427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プレースホルダー 1"/>
          <p:cNvSpPr txBox="1">
            <a:spLocks/>
          </p:cNvSpPr>
          <p:nvPr/>
        </p:nvSpPr>
        <p:spPr>
          <a:xfrm>
            <a:off x="4263887" y="915919"/>
            <a:ext cx="4532244" cy="5021944"/>
          </a:xfrm>
          <a:prstGeom prst="rect">
            <a:avLst/>
          </a:prstGeom>
        </p:spPr>
        <p:txBody>
          <a:bodyPr rIns="144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Energy Overview focuses on </a:t>
            </a:r>
            <a:r>
              <a:rPr lang="en-GB" sz="1800" dirty="0" smtClean="0"/>
              <a:t>supply, demand and policy</a:t>
            </a:r>
            <a:endParaRPr lang="en-US" altLang="ja-JP" sz="1800" dirty="0" smtClean="0"/>
          </a:p>
          <a:p>
            <a:pPr>
              <a:lnSpc>
                <a:spcPct val="150000"/>
              </a:lnSpc>
            </a:pPr>
            <a:r>
              <a:rPr lang="en-US" altLang="ja-JP" sz="1800" dirty="0" smtClean="0"/>
              <a:t>Introduction</a:t>
            </a:r>
          </a:p>
          <a:p>
            <a:r>
              <a:rPr lang="en-US" altLang="ja-JP" sz="1800" dirty="0" smtClean="0"/>
              <a:t>Energy Supply and Demand</a:t>
            </a:r>
          </a:p>
          <a:p>
            <a:pPr lvl="1"/>
            <a:r>
              <a:rPr lang="en-US" altLang="ja-JP" sz="1400" dirty="0" smtClean="0"/>
              <a:t>Primary Energy Supply</a:t>
            </a:r>
          </a:p>
          <a:p>
            <a:pPr lvl="1"/>
            <a:r>
              <a:rPr lang="en-US" altLang="ja-JP" sz="1400" dirty="0" smtClean="0"/>
              <a:t>Final Energy Consumption</a:t>
            </a:r>
          </a:p>
          <a:p>
            <a:r>
              <a:rPr lang="en-US" altLang="ja-JP" sz="1800" dirty="0" smtClean="0"/>
              <a:t>Energy Intensity Analysis</a:t>
            </a:r>
          </a:p>
          <a:p>
            <a:r>
              <a:rPr lang="en-US" altLang="ja-JP" sz="1800" dirty="0" smtClean="0"/>
              <a:t>Policy Overview</a:t>
            </a:r>
          </a:p>
          <a:p>
            <a:pPr lvl="1"/>
            <a:r>
              <a:rPr lang="en-US" altLang="ja-JP" sz="1400" dirty="0" smtClean="0"/>
              <a:t>Energy Policy Framework</a:t>
            </a:r>
          </a:p>
          <a:p>
            <a:pPr lvl="1"/>
            <a:r>
              <a:rPr lang="en-US" altLang="ja-JP" sz="1400" dirty="0" smtClean="0"/>
              <a:t>Energy Markets</a:t>
            </a:r>
          </a:p>
          <a:p>
            <a:pPr lvl="1"/>
            <a:r>
              <a:rPr lang="en-US" altLang="ja-JP" sz="1400" dirty="0" smtClean="0"/>
              <a:t>Energy Efficiency</a:t>
            </a:r>
          </a:p>
          <a:p>
            <a:pPr lvl="1"/>
            <a:r>
              <a:rPr lang="en-US" altLang="ja-JP" sz="1400" dirty="0" smtClean="0"/>
              <a:t>Renewable Energy</a:t>
            </a:r>
          </a:p>
          <a:p>
            <a:pPr lvl="1"/>
            <a:r>
              <a:rPr lang="en-US" altLang="ja-JP" sz="1400" dirty="0" smtClean="0"/>
              <a:t>Climate Change</a:t>
            </a:r>
          </a:p>
          <a:p>
            <a:r>
              <a:rPr lang="en-US" altLang="ja-JP" sz="1800" dirty="0" smtClean="0"/>
              <a:t>Notable Energy Developments</a:t>
            </a:r>
          </a:p>
          <a:p>
            <a:r>
              <a:rPr lang="en-US" altLang="ja-JP" sz="1800" dirty="0" smtClean="0"/>
              <a:t>References</a:t>
            </a:r>
          </a:p>
          <a:p>
            <a:r>
              <a:rPr lang="en-US" altLang="ja-JP" sz="1800" dirty="0" smtClean="0"/>
              <a:t>Useful Links</a:t>
            </a:r>
          </a:p>
          <a:p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7027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4294967295"/>
          </p:nvPr>
        </p:nvSpPr>
        <p:spPr>
          <a:xfrm>
            <a:off x="182564" y="5940085"/>
            <a:ext cx="9540874" cy="360000"/>
          </a:xfrm>
          <a:prstGeom prst="rect">
            <a:avLst/>
          </a:prstGeom>
        </p:spPr>
        <p:txBody>
          <a:bodyPr/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solidFill>
            <a:schemeClr val="accent2">
              <a:alpha val="70000"/>
            </a:schemeClr>
          </a:solidFill>
        </p:spPr>
        <p:txBody>
          <a:bodyPr/>
          <a:lstStyle/>
          <a:p>
            <a:pPr marL="457200" indent="-457200" fontAlgn="base">
              <a:spcAft>
                <a:spcPct val="0"/>
              </a:spcAft>
            </a:pPr>
            <a:r>
              <a:rPr lang="en-US" sz="2400" dirty="0"/>
              <a:t>APEC Peer Review on Energy Efficiency (PREE) </a:t>
            </a:r>
            <a:endParaRPr lang="en-US" altLang="zh-TW" sz="2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テキスト プレースホルダー 1"/>
          <p:cNvSpPr txBox="1">
            <a:spLocks/>
          </p:cNvSpPr>
          <p:nvPr/>
        </p:nvSpPr>
        <p:spPr>
          <a:xfrm>
            <a:off x="3620590" y="1263809"/>
            <a:ext cx="5891710" cy="5021944"/>
          </a:xfrm>
          <a:prstGeom prst="rect">
            <a:avLst/>
          </a:prstGeom>
        </p:spPr>
        <p:txBody>
          <a:bodyPr rIns="144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Review </a:t>
            </a:r>
            <a:r>
              <a:rPr lang="en-US" sz="1800" dirty="0"/>
              <a:t>on Energy </a:t>
            </a:r>
            <a:r>
              <a:rPr lang="en-US" sz="1800" dirty="0" smtClean="0"/>
              <a:t>Efficiency and follow up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1600" dirty="0"/>
              <a:t>7</a:t>
            </a:r>
            <a:r>
              <a:rPr lang="en-US" sz="1600" dirty="0" smtClean="0"/>
              <a:t> phases, across </a:t>
            </a:r>
            <a:r>
              <a:rPr lang="en-US" altLang="ja-JP" sz="1600" dirty="0" smtClean="0"/>
              <a:t>11 economies so far: New </a:t>
            </a:r>
            <a:r>
              <a:rPr lang="en-US" altLang="ja-JP" sz="1600" dirty="0"/>
              <a:t>Zealand, Chile, Viet Nam, Thailand, Chinese Taipei, Peru, Malaysia, Indonesia, Brunei Darussalam, and </a:t>
            </a:r>
            <a:r>
              <a:rPr lang="en-US" altLang="ja-JP" sz="1600" dirty="0" smtClean="0"/>
              <a:t>Mexico.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Russia in November [TBC]</a:t>
            </a:r>
            <a:r>
              <a:rPr lang="en-US" sz="1600" dirty="0" smtClean="0"/>
              <a:t>.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1600" dirty="0" smtClean="0"/>
              <a:t>Peru in March next year.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altLang="ja-JP" sz="1800" dirty="0"/>
              <a:t>Energy Efficiency Policy Workshop (EEP)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altLang="ja-JP" sz="1600" dirty="0" smtClean="0"/>
              <a:t>Most recently held in Washington at EGEE&amp;C 50.</a:t>
            </a:r>
            <a:endParaRPr lang="en-AU" altLang="ja-JP" sz="1600" dirty="0"/>
          </a:p>
          <a:p>
            <a:pPr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altLang="ja-JP" sz="1800" dirty="0"/>
              <a:t>Energy Efficiency Policy </a:t>
            </a:r>
            <a:r>
              <a:rPr lang="en-AU" altLang="ja-JP" sz="1800" dirty="0" smtClean="0"/>
              <a:t>Compendium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altLang="ja-JP" sz="1600" dirty="0" smtClean="0"/>
              <a:t>Latest and last </a:t>
            </a:r>
            <a:r>
              <a:rPr lang="en-AU" altLang="ja-JP" sz="1600" dirty="0"/>
              <a:t>publication: </a:t>
            </a:r>
            <a:r>
              <a:rPr lang="en-AU" altLang="ja-JP" sz="1600" dirty="0" smtClean="0"/>
              <a:t>October 2017</a:t>
            </a:r>
            <a:endParaRPr lang="en-AU" altLang="ja-JP" sz="1600" dirty="0"/>
          </a:p>
          <a:p>
            <a:pPr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AU" altLang="ja-JP" sz="1600" dirty="0"/>
          </a:p>
          <a:p>
            <a:pPr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AU" altLang="ja-JP" sz="1800" dirty="0"/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US" altLang="ja-JP" sz="18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5247" y="5575852"/>
            <a:ext cx="8188705" cy="431448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r>
              <a:rPr lang="en-US" dirty="0"/>
              <a:t>, visit http://aperc.ieej.or.jp/publications/reports/compendium.php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60" y="831160"/>
            <a:ext cx="3350195" cy="47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 </a:t>
            </a:r>
            <a:r>
              <a:rPr lang="en-US" dirty="0" smtClean="0"/>
              <a:t>research </a:t>
            </a:r>
            <a:r>
              <a:rPr lang="en-US" dirty="0" smtClean="0"/>
              <a:t>in 2017/8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26380" y="1002721"/>
            <a:ext cx="4953000" cy="44473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APERC Coal Report 2017</a:t>
            </a: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Investments in Natural Gas Supply Chain under the Low Price Environment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APERC Oil Report 2018</a:t>
            </a: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APERC Gas Report 2018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Analysis of cost-optimal deployment of variable renewables and grid interconnection in northeast Asia.</a:t>
            </a: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APEC oil and gas security exercise.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Oil and Gas Security </a:t>
            </a:r>
            <a:r>
              <a:rPr lang="en-US" dirty="0" smtClean="0"/>
              <a:t>newsletters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8151"/>
            <a:ext cx="2581275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871" y="2705721"/>
            <a:ext cx="25050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/>
          <a:lstStyle/>
          <a:p>
            <a:r>
              <a:rPr lang="en-US" altLang="ja-JP" dirty="0" smtClean="0">
                <a:latin typeface="+mn-lt"/>
                <a:ea typeface="ＭＳ Ｐゴシック" pitchFamily="34" charset="-128"/>
              </a:rPr>
              <a:t>Cooperative </a:t>
            </a:r>
            <a:r>
              <a:rPr lang="en-US" altLang="ja-JP" dirty="0">
                <a:latin typeface="+mn-lt"/>
                <a:ea typeface="ＭＳ Ｐゴシック" pitchFamily="34" charset="-128"/>
              </a:rPr>
              <a:t>a</a:t>
            </a:r>
            <a:r>
              <a:rPr lang="en-US" altLang="ja-JP" dirty="0" smtClean="0">
                <a:latin typeface="+mn-lt"/>
                <a:ea typeface="ＭＳ Ｐゴシック" pitchFamily="34" charset="-128"/>
              </a:rPr>
              <a:t>ctivities</a:t>
            </a:r>
            <a:endParaRPr kumimoji="1" lang="en-GB" dirty="0">
              <a:latin typeface="+mn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73937" y="934178"/>
          <a:ext cx="9536372" cy="3609418"/>
        </p:xfrm>
        <a:graphic>
          <a:graphicData uri="http://schemas.openxmlformats.org/drawingml/2006/table">
            <a:tbl>
              <a:tblPr bandRow="1"/>
              <a:tblGrid>
                <a:gridCol w="857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PREE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r>
                        <a:rPr lang="en-US" altLang="ja-JP" sz="1400" b="0" dirty="0">
                          <a:solidFill>
                            <a:schemeClr val="bg1"/>
                          </a:solidFill>
                        </a:rPr>
                        <a:t>FU</a:t>
                      </a:r>
                      <a:r>
                        <a:rPr lang="en-US" altLang="ja-JP" sz="12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ja-JP" sz="1400" b="0" baseline="0" dirty="0">
                          <a:solidFill>
                            <a:schemeClr val="bg1"/>
                          </a:solidFill>
                        </a:rPr>
                        <a:t>PREE</a:t>
                      </a:r>
                      <a:endParaRPr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PRLCE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LCMT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993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</a:rPr>
                        <a:t>LCMT </a:t>
                      </a:r>
                      <a:r>
                        <a:rPr kumimoji="1" lang="en-US" altLang="ja-JP" sz="800" dirty="0">
                          <a:solidFill>
                            <a:schemeClr val="bg1"/>
                          </a:solidFill>
                        </a:rPr>
                        <a:t>Symposium</a:t>
                      </a:r>
                      <a:endParaRPr kumimoji="1" lang="ja-JP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710360"/>
                  </a:ext>
                </a:extLst>
              </a:tr>
              <a:tr h="7936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</a:rPr>
                        <a:t>LCMT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bg1"/>
                          </a:solidFill>
                        </a:rPr>
                        <a:t>Dissemination</a:t>
                      </a:r>
                      <a:endParaRPr kumimoji="1" lang="ja-JP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468154"/>
                  </a:ext>
                </a:extLst>
              </a:tr>
              <a:tr h="483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OGSE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114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7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OGSN</a:t>
                      </a:r>
                      <a:r>
                        <a:rPr kumimoji="1" lang="en-US" altLang="ja-JP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9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ounded Rectangle 6"/>
          <p:cNvSpPr>
            <a:spLocks noChangeArrowheads="1"/>
          </p:cNvSpPr>
          <p:nvPr/>
        </p:nvSpPr>
        <p:spPr bwMode="auto">
          <a:xfrm>
            <a:off x="3216760" y="5111235"/>
            <a:ext cx="1487419" cy="1162337"/>
          </a:xfrm>
          <a:prstGeom prst="roundRect">
            <a:avLst>
              <a:gd name="adj" fmla="val 7256"/>
            </a:avLst>
          </a:prstGeom>
          <a:solidFill>
            <a:srgbClr val="BBE0E3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altLang="ja-JP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47360" y="5111235"/>
            <a:ext cx="1229105" cy="1162337"/>
          </a:xfrm>
          <a:prstGeom prst="roundRect">
            <a:avLst>
              <a:gd name="adj" fmla="val 7256"/>
            </a:avLst>
          </a:prstGeom>
          <a:solidFill>
            <a:srgbClr val="BBE0E3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altLang="ja-JP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1581471" y="990701"/>
            <a:ext cx="561807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2.CHL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147686" y="995085"/>
            <a:ext cx="481045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3.VN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638778" y="990701"/>
            <a:ext cx="562041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4.THA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41133" y="989141"/>
            <a:ext cx="533024" cy="24622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ja-JP" sz="1000" dirty="0">
                <a:solidFill>
                  <a:srgbClr val="FFFFFF"/>
                </a:solidFill>
                <a:latin typeface="Arial" charset="0"/>
              </a:rPr>
              <a:t>1.NZ</a:t>
            </a:r>
          </a:p>
        </p:txBody>
      </p:sp>
      <p:sp>
        <p:nvSpPr>
          <p:cNvPr id="22" name="Rounded Rectangle 6"/>
          <p:cNvSpPr>
            <a:spLocks noChangeArrowheads="1"/>
          </p:cNvSpPr>
          <p:nvPr/>
        </p:nvSpPr>
        <p:spPr bwMode="auto">
          <a:xfrm>
            <a:off x="433118" y="5095079"/>
            <a:ext cx="1473947" cy="1178493"/>
          </a:xfrm>
          <a:prstGeom prst="roundRect">
            <a:avLst>
              <a:gd name="adj" fmla="val 7256"/>
            </a:avLst>
          </a:prstGeom>
          <a:solidFill>
            <a:srgbClr val="BBE0E3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altLang="ja-JP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404137" y="5309780"/>
            <a:ext cx="156886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100" dirty="0">
                <a:solidFill>
                  <a:srgbClr val="000000"/>
                </a:solidFill>
                <a:latin typeface="Arial" charset="0"/>
              </a:rPr>
              <a:t>Energy intensity reduction goal of APEC region by at least </a:t>
            </a:r>
            <a:r>
              <a:rPr lang="en-GB" altLang="ja-JP" sz="1100" b="1" dirty="0">
                <a:solidFill>
                  <a:srgbClr val="FF0000"/>
                </a:solidFill>
                <a:latin typeface="Arial" charset="0"/>
              </a:rPr>
              <a:t>25% by 2030</a:t>
            </a:r>
            <a:endParaRPr lang="en-GB" altLang="ja-JP" sz="11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100" dirty="0">
                <a:solidFill>
                  <a:srgbClr val="000000"/>
                </a:solidFill>
                <a:latin typeface="Arial" charset="0"/>
              </a:rPr>
              <a:t>Introduction of </a:t>
            </a:r>
            <a:r>
              <a:rPr lang="en-GB" altLang="ja-JP" sz="1100" b="1" dirty="0">
                <a:solidFill>
                  <a:srgbClr val="FF0000"/>
                </a:solidFill>
                <a:latin typeface="Arial" charset="0"/>
              </a:rPr>
              <a:t>PREE</a:t>
            </a:r>
            <a:endParaRPr lang="en-GB" altLang="ja-JP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04632" y="4872934"/>
            <a:ext cx="1319511" cy="430887"/>
          </a:xfrm>
          <a:prstGeom prst="rect">
            <a:avLst/>
          </a:prstGeom>
          <a:solidFill>
            <a:srgbClr val="BBE0E3">
              <a:lumMod val="75000"/>
            </a:srgbClr>
          </a:solidFill>
          <a:ln>
            <a:noFill/>
          </a:ln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APEC Leaders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Sydney Meeting</a:t>
            </a:r>
            <a:endParaRPr kumimoji="1" lang="en-GB" altLang="ja-JP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5" name="正方形/長方形 84"/>
          <p:cNvSpPr>
            <a:spLocks noChangeArrowheads="1"/>
          </p:cNvSpPr>
          <p:nvPr/>
        </p:nvSpPr>
        <p:spPr bwMode="auto">
          <a:xfrm>
            <a:off x="1960401" y="5309780"/>
            <a:ext cx="15563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Launch of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PRLCE </a:t>
            </a:r>
            <a:r>
              <a:rPr lang="en-US" altLang="ja-JP" sz="1100" dirty="0">
                <a:latin typeface="Arial" charset="0"/>
              </a:rPr>
              <a:t>&amp;</a:t>
            </a: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LCMT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Continuation of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PREE</a:t>
            </a:r>
            <a:r>
              <a:rPr lang="en-US" altLang="ja-JP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&amp;</a:t>
            </a:r>
            <a:r>
              <a:rPr lang="en-US" altLang="ja-JP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CEEDS</a:t>
            </a:r>
            <a:endParaRPr lang="ja-JP" alt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正方形/長方形 84"/>
          <p:cNvSpPr>
            <a:spLocks noChangeArrowheads="1"/>
          </p:cNvSpPr>
          <p:nvPr/>
        </p:nvSpPr>
        <p:spPr bwMode="auto">
          <a:xfrm>
            <a:off x="3228414" y="5303821"/>
            <a:ext cx="14350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APEC's aggregate energy intensity reduction goal of </a:t>
            </a: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45% by 2035</a:t>
            </a:r>
            <a:endParaRPr lang="ja-JP" alt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3281378" y="4890731"/>
            <a:ext cx="1368152" cy="430887"/>
          </a:xfrm>
          <a:prstGeom prst="rect">
            <a:avLst/>
          </a:prstGeom>
          <a:solidFill>
            <a:srgbClr val="BBE0E3">
              <a:lumMod val="75000"/>
            </a:srgbClr>
          </a:solidFill>
          <a:ln>
            <a:noFill/>
          </a:ln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APEC Leaders Honolulu</a:t>
            </a:r>
            <a:r>
              <a:rPr kumimoji="1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meeting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3205534" y="996534"/>
            <a:ext cx="458288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5.CT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678188" y="1002458"/>
            <a:ext cx="471870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6.PE</a:t>
            </a: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4154670" y="1009861"/>
            <a:ext cx="572772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7.MAS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4733419" y="1010585"/>
            <a:ext cx="545458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8.INA</a:t>
            </a: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5288789" y="1005913"/>
            <a:ext cx="508062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9.RP</a:t>
            </a: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4733419" y="1371930"/>
            <a:ext cx="545458" cy="246221"/>
          </a:xfrm>
          <a:prstGeom prst="rect">
            <a:avLst/>
          </a:prstGeom>
          <a:solidFill>
            <a:srgbClr val="333399">
              <a:lumMod val="60000"/>
              <a:lumOff val="4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1.VN</a:t>
            </a: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6224808" y="1390129"/>
            <a:ext cx="479767" cy="246221"/>
          </a:xfrm>
          <a:prstGeom prst="rect">
            <a:avLst/>
          </a:prstGeom>
          <a:solidFill>
            <a:srgbClr val="333399">
              <a:lumMod val="60000"/>
              <a:lumOff val="4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2.RP</a:t>
            </a: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5801279" y="1013496"/>
            <a:ext cx="550526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10.BD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2538514" y="2048454"/>
            <a:ext cx="717052" cy="338554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1.Yujiapu PRC</a:t>
            </a: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3260230" y="2044085"/>
            <a:ext cx="656480" cy="338554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2.Samui THA</a:t>
            </a: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3923769" y="2045509"/>
            <a:ext cx="670180" cy="338554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3.Da Nang, VN</a:t>
            </a:r>
          </a:p>
        </p:txBody>
      </p: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4614641" y="2038851"/>
            <a:ext cx="785106" cy="338554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4.San Borja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PE</a:t>
            </a: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5420439" y="2048454"/>
            <a:ext cx="605993" cy="338554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5.Bitung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INA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934877" y="1733143"/>
            <a:ext cx="566170" cy="246221"/>
          </a:xfrm>
          <a:prstGeom prst="rect">
            <a:avLst/>
          </a:prstGeom>
          <a:solidFill>
            <a:srgbClr val="00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1.THA</a:t>
            </a:r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4519598" y="1735813"/>
            <a:ext cx="471652" cy="246221"/>
          </a:xfrm>
          <a:prstGeom prst="rect">
            <a:avLst/>
          </a:prstGeom>
          <a:solidFill>
            <a:srgbClr val="00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2.RP</a:t>
            </a:r>
          </a:p>
        </p:txBody>
      </p:sp>
      <p:sp>
        <p:nvSpPr>
          <p:cNvPr id="51" name="TextBox 12"/>
          <p:cNvSpPr txBox="1">
            <a:spLocks noChangeArrowheads="1"/>
          </p:cNvSpPr>
          <p:nvPr/>
        </p:nvSpPr>
        <p:spPr bwMode="auto">
          <a:xfrm>
            <a:off x="5246991" y="1732450"/>
            <a:ext cx="549860" cy="246221"/>
          </a:xfrm>
          <a:prstGeom prst="rect">
            <a:avLst/>
          </a:prstGeom>
          <a:solidFill>
            <a:srgbClr val="00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3.INA</a:t>
            </a:r>
          </a:p>
        </p:txBody>
      </p:sp>
      <p:sp>
        <p:nvSpPr>
          <p:cNvPr id="52" name="TextBox 12"/>
          <p:cNvSpPr txBox="1">
            <a:spLocks noChangeArrowheads="1"/>
          </p:cNvSpPr>
          <p:nvPr/>
        </p:nvSpPr>
        <p:spPr bwMode="auto">
          <a:xfrm>
            <a:off x="6026432" y="1735813"/>
            <a:ext cx="571711" cy="246221"/>
          </a:xfrm>
          <a:prstGeom prst="rect">
            <a:avLst/>
          </a:prstGeom>
          <a:solidFill>
            <a:srgbClr val="00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4.MAS</a:t>
            </a:r>
          </a:p>
        </p:txBody>
      </p:sp>
      <p:sp>
        <p:nvSpPr>
          <p:cNvPr id="53" name="TextBox 12"/>
          <p:cNvSpPr txBox="1">
            <a:spLocks noChangeArrowheads="1"/>
          </p:cNvSpPr>
          <p:nvPr/>
        </p:nvSpPr>
        <p:spPr bwMode="auto">
          <a:xfrm>
            <a:off x="6827724" y="1727800"/>
            <a:ext cx="498198" cy="246221"/>
          </a:xfrm>
          <a:prstGeom prst="rect">
            <a:avLst/>
          </a:prstGeom>
          <a:solidFill>
            <a:srgbClr val="00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5.VN</a:t>
            </a:r>
          </a:p>
        </p:txBody>
      </p: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6858901" y="1381740"/>
            <a:ext cx="547063" cy="246221"/>
          </a:xfrm>
          <a:prstGeom prst="rect">
            <a:avLst/>
          </a:prstGeom>
          <a:solidFill>
            <a:srgbClr val="333399">
              <a:lumMod val="60000"/>
              <a:lumOff val="4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3.THA</a:t>
            </a:r>
          </a:p>
        </p:txBody>
      </p:sp>
      <p:sp>
        <p:nvSpPr>
          <p:cNvPr id="55" name="TextBox 12"/>
          <p:cNvSpPr txBox="1">
            <a:spLocks noChangeArrowheads="1"/>
          </p:cNvSpPr>
          <p:nvPr/>
        </p:nvSpPr>
        <p:spPr bwMode="auto">
          <a:xfrm>
            <a:off x="3989489" y="3766188"/>
            <a:ext cx="658493" cy="249169"/>
          </a:xfrm>
          <a:prstGeom prst="rect">
            <a:avLst/>
          </a:prstGeom>
          <a:solidFill>
            <a:srgbClr val="97114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SE Asia</a:t>
            </a:r>
          </a:p>
        </p:txBody>
      </p:sp>
      <p:sp>
        <p:nvSpPr>
          <p:cNvPr id="58" name="Rounded Rectangle 6"/>
          <p:cNvSpPr>
            <a:spLocks noChangeArrowheads="1"/>
          </p:cNvSpPr>
          <p:nvPr/>
        </p:nvSpPr>
        <p:spPr bwMode="auto">
          <a:xfrm>
            <a:off x="4753052" y="5118746"/>
            <a:ext cx="1375778" cy="1160392"/>
          </a:xfrm>
          <a:prstGeom prst="roundRect">
            <a:avLst>
              <a:gd name="adj" fmla="val 7256"/>
            </a:avLst>
          </a:prstGeom>
          <a:solidFill>
            <a:srgbClr val="BBE0E3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altLang="ja-JP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4808775" y="4872934"/>
            <a:ext cx="1259017" cy="430887"/>
          </a:xfrm>
          <a:prstGeom prst="rect">
            <a:avLst/>
          </a:prstGeom>
          <a:solidFill>
            <a:srgbClr val="BBE0E3">
              <a:lumMod val="75000"/>
            </a:srgbClr>
          </a:solidFill>
          <a:ln>
            <a:noFill/>
          </a:ln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APEC EMM in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St. Petersburg</a:t>
            </a:r>
          </a:p>
        </p:txBody>
      </p:sp>
      <p:sp>
        <p:nvSpPr>
          <p:cNvPr id="60" name="Rounded Rectangle 6"/>
          <p:cNvSpPr>
            <a:spLocks noChangeArrowheads="1"/>
          </p:cNvSpPr>
          <p:nvPr/>
        </p:nvSpPr>
        <p:spPr bwMode="auto">
          <a:xfrm>
            <a:off x="6172116" y="5118746"/>
            <a:ext cx="1327842" cy="1160392"/>
          </a:xfrm>
          <a:prstGeom prst="roundRect">
            <a:avLst>
              <a:gd name="adj" fmla="val 7256"/>
            </a:avLst>
          </a:prstGeom>
          <a:solidFill>
            <a:srgbClr val="BBE0E3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altLang="ja-JP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1" name="TextBox 4"/>
          <p:cNvSpPr txBox="1">
            <a:spLocks noChangeArrowheads="1"/>
          </p:cNvSpPr>
          <p:nvPr/>
        </p:nvSpPr>
        <p:spPr bwMode="auto">
          <a:xfrm>
            <a:off x="6241197" y="4850839"/>
            <a:ext cx="1202468" cy="430887"/>
          </a:xfrm>
          <a:prstGeom prst="rect">
            <a:avLst/>
          </a:prstGeom>
          <a:solidFill>
            <a:srgbClr val="BBE0E3">
              <a:lumMod val="75000"/>
            </a:srgbClr>
          </a:solidFill>
          <a:ln>
            <a:noFill/>
          </a:ln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APEC EMM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 Beijing</a:t>
            </a:r>
          </a:p>
        </p:txBody>
      </p:sp>
      <p:sp>
        <p:nvSpPr>
          <p:cNvPr id="62" name="正方形/長方形 84"/>
          <p:cNvSpPr>
            <a:spLocks noChangeArrowheads="1"/>
          </p:cNvSpPr>
          <p:nvPr/>
        </p:nvSpPr>
        <p:spPr bwMode="auto">
          <a:xfrm>
            <a:off x="4753053" y="5303821"/>
            <a:ext cx="147470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Instruction on improving the response to oil and gas emergency situations (</a:t>
            </a: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OGSE</a:t>
            </a:r>
            <a:r>
              <a:rPr lang="en-US" altLang="ja-JP" sz="1100" b="1" dirty="0">
                <a:solidFill>
                  <a:srgbClr val="000000"/>
                </a:solidFill>
                <a:latin typeface="Arial" charset="0"/>
              </a:rPr>
              <a:t>)</a:t>
            </a:r>
            <a:endParaRPr lang="ja-JP" alt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正方形/長方形 84"/>
          <p:cNvSpPr>
            <a:spLocks noChangeArrowheads="1"/>
          </p:cNvSpPr>
          <p:nvPr/>
        </p:nvSpPr>
        <p:spPr bwMode="auto">
          <a:xfrm>
            <a:off x="6151369" y="5309780"/>
            <a:ext cx="145057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72000" indent="-720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Approval of </a:t>
            </a: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OGSI</a:t>
            </a:r>
            <a:endParaRPr lang="en-US" altLang="ja-JP" sz="1100" b="1" dirty="0">
              <a:latin typeface="Arial" charset="0"/>
            </a:endParaRPr>
          </a:p>
          <a:p>
            <a:pPr marL="72000" indent="-720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Goal of </a:t>
            </a: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doubling </a:t>
            </a: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the share of </a:t>
            </a: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renewables by 2030</a:t>
            </a:r>
            <a:endParaRPr lang="ja-JP" alt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4" name="TextBox 37"/>
          <p:cNvSpPr txBox="1">
            <a:spLocks noChangeArrowheads="1"/>
          </p:cNvSpPr>
          <p:nvPr/>
        </p:nvSpPr>
        <p:spPr bwMode="auto">
          <a:xfrm>
            <a:off x="2017964" y="4616391"/>
            <a:ext cx="601625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EMM9</a:t>
            </a:r>
          </a:p>
        </p:txBody>
      </p:sp>
      <p:sp>
        <p:nvSpPr>
          <p:cNvPr id="65" name="TextBox 37"/>
          <p:cNvSpPr txBox="1">
            <a:spLocks noChangeArrowheads="1"/>
          </p:cNvSpPr>
          <p:nvPr/>
        </p:nvSpPr>
        <p:spPr bwMode="auto">
          <a:xfrm>
            <a:off x="4803506" y="4613365"/>
            <a:ext cx="677707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EMM10</a:t>
            </a:r>
          </a:p>
        </p:txBody>
      </p:sp>
      <p:sp>
        <p:nvSpPr>
          <p:cNvPr id="66" name="TextBox 37"/>
          <p:cNvSpPr txBox="1">
            <a:spLocks noChangeArrowheads="1"/>
          </p:cNvSpPr>
          <p:nvPr/>
        </p:nvSpPr>
        <p:spPr bwMode="auto">
          <a:xfrm>
            <a:off x="504632" y="4613365"/>
            <a:ext cx="622529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EMM8</a:t>
            </a:r>
          </a:p>
        </p:txBody>
      </p:sp>
      <p:sp>
        <p:nvSpPr>
          <p:cNvPr id="67" name="TextBox 4"/>
          <p:cNvSpPr txBox="1">
            <a:spLocks noChangeArrowheads="1"/>
          </p:cNvSpPr>
          <p:nvPr/>
        </p:nvSpPr>
        <p:spPr bwMode="auto">
          <a:xfrm>
            <a:off x="2009400" y="4878298"/>
            <a:ext cx="1090472" cy="430887"/>
          </a:xfrm>
          <a:prstGeom prst="rect">
            <a:avLst/>
          </a:prstGeom>
          <a:solidFill>
            <a:srgbClr val="BBE0E3">
              <a:lumMod val="75000"/>
            </a:srgbClr>
          </a:solidFill>
          <a:ln>
            <a:noFill/>
          </a:ln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APEC EMM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 Fukui</a:t>
            </a: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6048322" y="2051639"/>
            <a:ext cx="856728" cy="338554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6.Mandaue RP</a:t>
            </a:r>
          </a:p>
        </p:txBody>
      </p:sp>
      <p:sp>
        <p:nvSpPr>
          <p:cNvPr id="70" name="TextBox 37"/>
          <p:cNvSpPr txBox="1">
            <a:spLocks noChangeArrowheads="1"/>
          </p:cNvSpPr>
          <p:nvPr/>
        </p:nvSpPr>
        <p:spPr bwMode="auto">
          <a:xfrm>
            <a:off x="6241197" y="4591306"/>
            <a:ext cx="713893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EMM11</a:t>
            </a:r>
          </a:p>
        </p:txBody>
      </p:sp>
      <p:sp>
        <p:nvSpPr>
          <p:cNvPr id="71" name="TextBox 37"/>
          <p:cNvSpPr txBox="1">
            <a:spLocks noChangeArrowheads="1"/>
          </p:cNvSpPr>
          <p:nvPr/>
        </p:nvSpPr>
        <p:spPr bwMode="auto">
          <a:xfrm>
            <a:off x="7768670" y="4590077"/>
            <a:ext cx="719599" cy="26161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EMM12</a:t>
            </a:r>
          </a:p>
        </p:txBody>
      </p:sp>
      <p:sp>
        <p:nvSpPr>
          <p:cNvPr id="72" name="Rounded Rectangle 6"/>
          <p:cNvSpPr>
            <a:spLocks noChangeArrowheads="1"/>
          </p:cNvSpPr>
          <p:nvPr/>
        </p:nvSpPr>
        <p:spPr bwMode="auto">
          <a:xfrm>
            <a:off x="7543245" y="5113180"/>
            <a:ext cx="1894820" cy="1160392"/>
          </a:xfrm>
          <a:prstGeom prst="roundRect">
            <a:avLst>
              <a:gd name="adj" fmla="val 7256"/>
            </a:avLst>
          </a:prstGeom>
          <a:solidFill>
            <a:srgbClr val="BBE0E3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altLang="ja-JP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3" name="正方形/長方形 84"/>
          <p:cNvSpPr>
            <a:spLocks noChangeArrowheads="1"/>
          </p:cNvSpPr>
          <p:nvPr/>
        </p:nvSpPr>
        <p:spPr bwMode="auto">
          <a:xfrm>
            <a:off x="7499959" y="5270157"/>
            <a:ext cx="200110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72000" indent="-720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Instruction on enhancing the </a:t>
            </a: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quality of electric power infrastructure</a:t>
            </a:r>
            <a:endParaRPr lang="en-US" altLang="ja-JP" sz="1100" dirty="0">
              <a:solidFill>
                <a:srgbClr val="000000"/>
              </a:solidFill>
              <a:latin typeface="Arial" charset="0"/>
            </a:endParaRPr>
          </a:p>
          <a:p>
            <a:pPr marL="72000" indent="-720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Move </a:t>
            </a:r>
            <a:r>
              <a:rPr lang="en-US" altLang="ja-JP" sz="1100" b="1" dirty="0">
                <a:solidFill>
                  <a:srgbClr val="FF0000"/>
                </a:solidFill>
                <a:latin typeface="Arial" charset="0"/>
              </a:rPr>
              <a:t>LCMT</a:t>
            </a: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 to the dissemination stage</a:t>
            </a:r>
            <a:endParaRPr lang="ja-JP" alt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" name="TextBox 4"/>
          <p:cNvSpPr txBox="1">
            <a:spLocks noChangeArrowheads="1"/>
          </p:cNvSpPr>
          <p:nvPr/>
        </p:nvSpPr>
        <p:spPr bwMode="auto">
          <a:xfrm>
            <a:off x="7769470" y="4840844"/>
            <a:ext cx="1311725" cy="430887"/>
          </a:xfrm>
          <a:prstGeom prst="rect">
            <a:avLst/>
          </a:prstGeom>
          <a:solidFill>
            <a:srgbClr val="BBE0E3">
              <a:lumMod val="75000"/>
            </a:srgbClr>
          </a:solidFill>
          <a:ln>
            <a:noFill/>
          </a:ln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APEC EMM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 Cebu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050678" y="3678946"/>
            <a:ext cx="2283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100" dirty="0">
                <a:solidFill>
                  <a:srgbClr val="000000"/>
                </a:solidFill>
                <a:latin typeface="Arial" charset="0"/>
              </a:rPr>
              <a:t>launched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100" dirty="0">
                <a:solidFill>
                  <a:srgbClr val="000000"/>
                </a:solidFill>
                <a:latin typeface="Arial" charset="0"/>
              </a:rPr>
              <a:t>OGSI</a:t>
            </a:r>
            <a:endParaRPr kumimoji="1" lang="ja-JP" alt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TextBox 12"/>
          <p:cNvSpPr txBox="1">
            <a:spLocks noChangeArrowheads="1"/>
          </p:cNvSpPr>
          <p:nvPr/>
        </p:nvSpPr>
        <p:spPr bwMode="auto">
          <a:xfrm>
            <a:off x="5744044" y="3775356"/>
            <a:ext cx="472618" cy="230832"/>
          </a:xfrm>
          <a:prstGeom prst="rect">
            <a:avLst/>
          </a:prstGeom>
          <a:solidFill>
            <a:srgbClr val="97114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900" dirty="0">
                <a:solidFill>
                  <a:srgbClr val="FFFFFF"/>
                </a:solidFill>
                <a:latin typeface="Arial" charset="0"/>
              </a:rPr>
              <a:t>1.RP</a:t>
            </a:r>
          </a:p>
        </p:txBody>
      </p:sp>
      <p:sp>
        <p:nvSpPr>
          <p:cNvPr id="78" name="TextBox 12"/>
          <p:cNvSpPr txBox="1">
            <a:spLocks noChangeArrowheads="1"/>
          </p:cNvSpPr>
          <p:nvPr/>
        </p:nvSpPr>
        <p:spPr bwMode="auto">
          <a:xfrm>
            <a:off x="4932354" y="4098767"/>
            <a:ext cx="887338" cy="338554"/>
          </a:xfrm>
          <a:prstGeom prst="rect">
            <a:avLst/>
          </a:prstGeom>
          <a:solidFill>
            <a:srgbClr val="E7297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1.Kitakyushu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JPN</a:t>
            </a:r>
          </a:p>
        </p:txBody>
      </p:sp>
      <p:sp>
        <p:nvSpPr>
          <p:cNvPr id="79" name="TextBox 12"/>
          <p:cNvSpPr txBox="1">
            <a:spLocks noChangeArrowheads="1"/>
          </p:cNvSpPr>
          <p:nvPr/>
        </p:nvSpPr>
        <p:spPr bwMode="auto">
          <a:xfrm>
            <a:off x="4662955" y="3769136"/>
            <a:ext cx="436307" cy="246221"/>
          </a:xfrm>
          <a:prstGeom prst="rect">
            <a:avLst/>
          </a:prstGeom>
          <a:solidFill>
            <a:srgbClr val="97114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INA</a:t>
            </a:r>
          </a:p>
        </p:txBody>
      </p:sp>
      <p:sp>
        <p:nvSpPr>
          <p:cNvPr id="80" name="TextBox 12"/>
          <p:cNvSpPr txBox="1">
            <a:spLocks noChangeArrowheads="1"/>
          </p:cNvSpPr>
          <p:nvPr/>
        </p:nvSpPr>
        <p:spPr bwMode="auto">
          <a:xfrm>
            <a:off x="7720715" y="1005913"/>
            <a:ext cx="660424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11.MEX</a:t>
            </a:r>
          </a:p>
        </p:txBody>
      </p:sp>
      <p:sp>
        <p:nvSpPr>
          <p:cNvPr id="81" name="TextBox 5"/>
          <p:cNvSpPr txBox="1">
            <a:spLocks noChangeArrowheads="1"/>
          </p:cNvSpPr>
          <p:nvPr/>
        </p:nvSpPr>
        <p:spPr bwMode="auto">
          <a:xfrm>
            <a:off x="1039882" y="669185"/>
            <a:ext cx="878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600" dirty="0">
                <a:latin typeface="Arial" charset="0"/>
              </a:rPr>
              <a:t>2007</a:t>
            </a:r>
          </a:p>
        </p:txBody>
      </p:sp>
      <p:sp>
        <p:nvSpPr>
          <p:cNvPr id="84" name="TextBox 12"/>
          <p:cNvSpPr txBox="1">
            <a:spLocks noChangeArrowheads="1"/>
          </p:cNvSpPr>
          <p:nvPr/>
        </p:nvSpPr>
        <p:spPr bwMode="auto">
          <a:xfrm>
            <a:off x="5946460" y="4098767"/>
            <a:ext cx="853688" cy="338554"/>
          </a:xfrm>
          <a:prstGeom prst="rect">
            <a:avLst/>
          </a:prstGeom>
          <a:solidFill>
            <a:srgbClr val="E7297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2.Kagoshima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JPN</a:t>
            </a:r>
          </a:p>
        </p:txBody>
      </p:sp>
      <p:sp>
        <p:nvSpPr>
          <p:cNvPr id="85" name="TextBox 12"/>
          <p:cNvSpPr txBox="1">
            <a:spLocks noChangeArrowheads="1"/>
          </p:cNvSpPr>
          <p:nvPr/>
        </p:nvSpPr>
        <p:spPr bwMode="auto">
          <a:xfrm>
            <a:off x="6985365" y="4107581"/>
            <a:ext cx="578815" cy="338554"/>
          </a:xfrm>
          <a:prstGeom prst="rect">
            <a:avLst/>
          </a:prstGeom>
          <a:solidFill>
            <a:srgbClr val="E7297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3.Irkutsk RUS</a:t>
            </a:r>
          </a:p>
        </p:txBody>
      </p:sp>
      <p:sp>
        <p:nvSpPr>
          <p:cNvPr id="87" name="TextBox 12"/>
          <p:cNvSpPr txBox="1">
            <a:spLocks noChangeArrowheads="1"/>
          </p:cNvSpPr>
          <p:nvPr/>
        </p:nvSpPr>
        <p:spPr bwMode="auto">
          <a:xfrm>
            <a:off x="7139840" y="3770859"/>
            <a:ext cx="460123" cy="230832"/>
          </a:xfrm>
          <a:prstGeom prst="rect">
            <a:avLst/>
          </a:prstGeom>
          <a:solidFill>
            <a:srgbClr val="97114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900" dirty="0">
                <a:solidFill>
                  <a:srgbClr val="FFFFFF"/>
                </a:solidFill>
                <a:latin typeface="Arial" charset="0"/>
              </a:rPr>
              <a:t>3.</a:t>
            </a:r>
            <a:r>
              <a:rPr lang="en-US" altLang="ja-JP" sz="900" dirty="0">
                <a:solidFill>
                  <a:srgbClr val="FFFFFF"/>
                </a:solidFill>
                <a:latin typeface="Arial" charset="0"/>
              </a:rPr>
              <a:t>PE</a:t>
            </a:r>
            <a:endParaRPr lang="en-GB" altLang="ja-JP" sz="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8" name="TextBox 12"/>
          <p:cNvSpPr txBox="1">
            <a:spLocks noChangeArrowheads="1"/>
          </p:cNvSpPr>
          <p:nvPr/>
        </p:nvSpPr>
        <p:spPr bwMode="auto">
          <a:xfrm>
            <a:off x="7389662" y="1731029"/>
            <a:ext cx="632490" cy="246221"/>
          </a:xfrm>
          <a:prstGeom prst="rect">
            <a:avLst/>
          </a:prstGeom>
          <a:solidFill>
            <a:srgbClr val="00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6.PNG</a:t>
            </a:r>
          </a:p>
        </p:txBody>
      </p:sp>
      <p:sp>
        <p:nvSpPr>
          <p:cNvPr id="89" name="TextBox 48"/>
          <p:cNvSpPr txBox="1">
            <a:spLocks noChangeArrowheads="1"/>
          </p:cNvSpPr>
          <p:nvPr/>
        </p:nvSpPr>
        <p:spPr bwMode="auto">
          <a:xfrm>
            <a:off x="7742560" y="661464"/>
            <a:ext cx="822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600" dirty="0">
                <a:latin typeface="Arial" charset="0"/>
              </a:rPr>
              <a:t>2018</a:t>
            </a:r>
          </a:p>
        </p:txBody>
      </p:sp>
      <p:sp>
        <p:nvSpPr>
          <p:cNvPr id="90" name="TextBox 12"/>
          <p:cNvSpPr txBox="1">
            <a:spLocks noChangeArrowheads="1"/>
          </p:cNvSpPr>
          <p:nvPr/>
        </p:nvSpPr>
        <p:spPr bwMode="auto">
          <a:xfrm>
            <a:off x="7799230" y="1382337"/>
            <a:ext cx="567412" cy="246221"/>
          </a:xfrm>
          <a:prstGeom prst="rect">
            <a:avLst/>
          </a:prstGeom>
          <a:solidFill>
            <a:srgbClr val="333399">
              <a:lumMod val="60000"/>
              <a:lumOff val="4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000" kern="0" dirty="0">
                <a:solidFill>
                  <a:srgbClr val="FFFFFF"/>
                </a:solidFill>
                <a:latin typeface="Arial" charset="0"/>
              </a:rPr>
              <a:t>4</a:t>
            </a:r>
            <a:r>
              <a:rPr kumimoji="1" lang="en-GB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.MAS</a:t>
            </a:r>
          </a:p>
        </p:txBody>
      </p:sp>
      <p:sp>
        <p:nvSpPr>
          <p:cNvPr id="91" name="TextBox 12"/>
          <p:cNvSpPr txBox="1">
            <a:spLocks noChangeArrowheads="1"/>
          </p:cNvSpPr>
          <p:nvPr/>
        </p:nvSpPr>
        <p:spPr bwMode="auto">
          <a:xfrm>
            <a:off x="6917657" y="2056271"/>
            <a:ext cx="857081" cy="338554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7.Krasnoyarsk RUS</a:t>
            </a:r>
          </a:p>
        </p:txBody>
      </p:sp>
      <p:sp>
        <p:nvSpPr>
          <p:cNvPr id="134" name="TextBox 12"/>
          <p:cNvSpPr txBox="1">
            <a:spLocks noChangeArrowheads="1"/>
          </p:cNvSpPr>
          <p:nvPr/>
        </p:nvSpPr>
        <p:spPr bwMode="auto">
          <a:xfrm>
            <a:off x="8639174" y="985560"/>
            <a:ext cx="1015132" cy="246221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000" dirty="0">
                <a:solidFill>
                  <a:srgbClr val="FFFFFF"/>
                </a:solidFill>
                <a:latin typeface="Arial" charset="0"/>
              </a:rPr>
              <a:t>12.RUS (TBC)</a:t>
            </a:r>
          </a:p>
        </p:txBody>
      </p:sp>
      <p:sp>
        <p:nvSpPr>
          <p:cNvPr id="135" name="TextBox 48"/>
          <p:cNvSpPr txBox="1">
            <a:spLocks noChangeArrowheads="1"/>
          </p:cNvSpPr>
          <p:nvPr/>
        </p:nvSpPr>
        <p:spPr bwMode="auto">
          <a:xfrm>
            <a:off x="8816082" y="669185"/>
            <a:ext cx="822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1600" dirty="0">
                <a:latin typeface="Arial" charset="0"/>
              </a:rPr>
              <a:t>2019</a:t>
            </a:r>
          </a:p>
        </p:txBody>
      </p:sp>
      <p:sp>
        <p:nvSpPr>
          <p:cNvPr id="136" name="TextBox 12"/>
          <p:cNvSpPr txBox="1">
            <a:spLocks noChangeArrowheads="1"/>
          </p:cNvSpPr>
          <p:nvPr/>
        </p:nvSpPr>
        <p:spPr bwMode="auto">
          <a:xfrm>
            <a:off x="6876656" y="2461038"/>
            <a:ext cx="648150" cy="338554"/>
          </a:xfrm>
          <a:prstGeom prst="rect">
            <a:avLst/>
          </a:prstGeom>
          <a:solidFill>
            <a:srgbClr val="CC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1.Jakarta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INA</a:t>
            </a:r>
          </a:p>
        </p:txBody>
      </p:sp>
      <p:sp>
        <p:nvSpPr>
          <p:cNvPr id="137" name="TextBox 12"/>
          <p:cNvSpPr txBox="1">
            <a:spLocks noChangeArrowheads="1"/>
          </p:cNvSpPr>
          <p:nvPr/>
        </p:nvSpPr>
        <p:spPr bwMode="auto">
          <a:xfrm>
            <a:off x="7763404" y="2461043"/>
            <a:ext cx="718584" cy="338554"/>
          </a:xfrm>
          <a:prstGeom prst="rect">
            <a:avLst/>
          </a:prstGeom>
          <a:solidFill>
            <a:srgbClr val="CC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2.Da Nang VN</a:t>
            </a:r>
          </a:p>
        </p:txBody>
      </p:sp>
      <p:sp>
        <p:nvSpPr>
          <p:cNvPr id="139" name="TextBox 12"/>
          <p:cNvSpPr txBox="1">
            <a:spLocks noChangeArrowheads="1"/>
          </p:cNvSpPr>
          <p:nvPr/>
        </p:nvSpPr>
        <p:spPr bwMode="auto">
          <a:xfrm>
            <a:off x="7822578" y="4111053"/>
            <a:ext cx="584523" cy="338554"/>
          </a:xfrm>
          <a:prstGeom prst="rect">
            <a:avLst/>
          </a:prstGeom>
          <a:solidFill>
            <a:srgbClr val="E7297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4.Tokyo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JPN</a:t>
            </a:r>
          </a:p>
        </p:txBody>
      </p:sp>
      <p:sp>
        <p:nvSpPr>
          <p:cNvPr id="86" name="TextBox 12"/>
          <p:cNvSpPr txBox="1">
            <a:spLocks noChangeArrowheads="1"/>
          </p:cNvSpPr>
          <p:nvPr/>
        </p:nvSpPr>
        <p:spPr bwMode="auto">
          <a:xfrm>
            <a:off x="6391371" y="3772451"/>
            <a:ext cx="585249" cy="230832"/>
          </a:xfrm>
          <a:prstGeom prst="rect">
            <a:avLst/>
          </a:prstGeom>
          <a:solidFill>
            <a:srgbClr val="97114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900" dirty="0">
                <a:solidFill>
                  <a:srgbClr val="FFFFFF"/>
                </a:solidFill>
                <a:latin typeface="Arial" charset="0"/>
              </a:rPr>
              <a:t>2.AUS</a:t>
            </a:r>
          </a:p>
        </p:txBody>
      </p:sp>
      <p:sp>
        <p:nvSpPr>
          <p:cNvPr id="92" name="TextBox 12"/>
          <p:cNvSpPr txBox="1">
            <a:spLocks noChangeArrowheads="1"/>
          </p:cNvSpPr>
          <p:nvPr/>
        </p:nvSpPr>
        <p:spPr bwMode="auto">
          <a:xfrm>
            <a:off x="8663756" y="1357613"/>
            <a:ext cx="903813" cy="246221"/>
          </a:xfrm>
          <a:prstGeom prst="rect">
            <a:avLst/>
          </a:prstGeom>
          <a:solidFill>
            <a:srgbClr val="333399">
              <a:lumMod val="60000"/>
              <a:lumOff val="4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5.PE (TBC)</a:t>
            </a:r>
          </a:p>
        </p:txBody>
      </p:sp>
      <p:sp>
        <p:nvSpPr>
          <p:cNvPr id="93" name="TextBox 12"/>
          <p:cNvSpPr txBox="1">
            <a:spLocks noChangeArrowheads="1"/>
          </p:cNvSpPr>
          <p:nvPr/>
        </p:nvSpPr>
        <p:spPr bwMode="auto">
          <a:xfrm>
            <a:off x="8262420" y="3781816"/>
            <a:ext cx="916085" cy="230832"/>
          </a:xfrm>
          <a:prstGeom prst="rect">
            <a:avLst/>
          </a:prstGeom>
          <a:solidFill>
            <a:srgbClr val="97114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900" dirty="0">
                <a:solidFill>
                  <a:srgbClr val="FFFFFF"/>
                </a:solidFill>
                <a:latin typeface="Arial" charset="0"/>
              </a:rPr>
              <a:t>4.</a:t>
            </a:r>
            <a:r>
              <a:rPr lang="en-US" altLang="ja-JP" sz="900" dirty="0">
                <a:solidFill>
                  <a:srgbClr val="FFFFFF"/>
                </a:solidFill>
                <a:latin typeface="Arial" charset="0"/>
              </a:rPr>
              <a:t>CHL (TBC)</a:t>
            </a:r>
            <a:endParaRPr lang="en-GB" altLang="ja-JP" sz="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4" name="TextBox 12"/>
          <p:cNvSpPr txBox="1">
            <a:spLocks noChangeArrowheads="1"/>
          </p:cNvSpPr>
          <p:nvPr/>
        </p:nvSpPr>
        <p:spPr bwMode="auto">
          <a:xfrm>
            <a:off x="8733352" y="2461043"/>
            <a:ext cx="834217" cy="338554"/>
          </a:xfrm>
          <a:prstGeom prst="rect">
            <a:avLst/>
          </a:prstGeom>
          <a:solidFill>
            <a:srgbClr val="CC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3.San Borja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PE (TBC)</a:t>
            </a:r>
          </a:p>
        </p:txBody>
      </p:sp>
      <p:sp>
        <p:nvSpPr>
          <p:cNvPr id="95" name="TextBox 12"/>
          <p:cNvSpPr txBox="1">
            <a:spLocks noChangeArrowheads="1"/>
          </p:cNvSpPr>
          <p:nvPr/>
        </p:nvSpPr>
        <p:spPr bwMode="auto">
          <a:xfrm>
            <a:off x="8762068" y="4111503"/>
            <a:ext cx="644331" cy="338554"/>
          </a:xfrm>
          <a:prstGeom prst="rect">
            <a:avLst/>
          </a:prstGeom>
          <a:solidFill>
            <a:srgbClr val="E7297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5.Sendai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JPN</a:t>
            </a:r>
          </a:p>
        </p:txBody>
      </p:sp>
      <p:sp>
        <p:nvSpPr>
          <p:cNvPr id="100" name="TextBox 12"/>
          <p:cNvSpPr txBox="1">
            <a:spLocks noChangeArrowheads="1"/>
          </p:cNvSpPr>
          <p:nvPr/>
        </p:nvSpPr>
        <p:spPr bwMode="auto">
          <a:xfrm>
            <a:off x="7151080" y="2870311"/>
            <a:ext cx="1026762" cy="2154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1.Band Aceh, INA</a:t>
            </a:r>
          </a:p>
        </p:txBody>
      </p:sp>
      <p:sp>
        <p:nvSpPr>
          <p:cNvPr id="101" name="TextBox 12"/>
          <p:cNvSpPr txBox="1">
            <a:spLocks noChangeArrowheads="1"/>
          </p:cNvSpPr>
          <p:nvPr/>
        </p:nvSpPr>
        <p:spPr bwMode="auto">
          <a:xfrm>
            <a:off x="7156890" y="3126690"/>
            <a:ext cx="1331379" cy="2154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1.Hang </a:t>
            </a:r>
            <a:r>
              <a:rPr lang="en-GB" altLang="ja-JP" sz="800" dirty="0" err="1">
                <a:solidFill>
                  <a:srgbClr val="FFFFFF"/>
                </a:solidFill>
                <a:latin typeface="Arial" charset="0"/>
              </a:rPr>
              <a:t>Tuah</a:t>
            </a: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 Jaya, MAS</a:t>
            </a:r>
          </a:p>
        </p:txBody>
      </p:sp>
      <p:sp>
        <p:nvSpPr>
          <p:cNvPr id="102" name="TextBox 12"/>
          <p:cNvSpPr txBox="1">
            <a:spLocks noChangeArrowheads="1"/>
          </p:cNvSpPr>
          <p:nvPr/>
        </p:nvSpPr>
        <p:spPr bwMode="auto">
          <a:xfrm>
            <a:off x="7151079" y="3375135"/>
            <a:ext cx="1104399" cy="2154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1.Shah </a:t>
            </a:r>
            <a:r>
              <a:rPr lang="en-GB" altLang="ja-JP" sz="800" dirty="0" err="1">
                <a:solidFill>
                  <a:srgbClr val="FFFFFF"/>
                </a:solidFill>
                <a:latin typeface="Arial" charset="0"/>
              </a:rPr>
              <a:t>Alam</a:t>
            </a:r>
            <a:r>
              <a:rPr lang="en-GB" altLang="ja-JP" sz="800" dirty="0">
                <a:solidFill>
                  <a:srgbClr val="FFFFFF"/>
                </a:solidFill>
                <a:latin typeface="Arial" charset="0"/>
              </a:rPr>
              <a:t>, MAS</a:t>
            </a:r>
          </a:p>
        </p:txBody>
      </p:sp>
    </p:spTree>
    <p:extLst>
      <p:ext uri="{BB962C8B-B14F-4D97-AF65-F5344CB8AC3E}">
        <p14:creationId xmlns:p14="http://schemas.microsoft.com/office/powerpoint/2010/main" val="97468167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APEC 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s Template">
  <a:themeElements>
    <a:clrScheme name="ユーザー定義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ontents Template">
  <a:themeElements>
    <a:clrScheme name="ユーザー定義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Contents Template">
  <a:themeElements>
    <a:clrScheme name="ユーザー定義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Contents Template">
  <a:themeElements>
    <a:clrScheme name="ユーザー定義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Contents Template">
  <a:themeElements>
    <a:clrScheme name="ユーザー定義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Contents Template">
  <a:themeElements>
    <a:clrScheme name="ユーザー定義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PP_design_v1.potx</Template>
  <TotalTime>13470</TotalTime>
  <Words>783</Words>
  <Application>Microsoft Office PowerPoint</Application>
  <PresentationFormat>A4 Paper (210x297 mm)</PresentationFormat>
  <Paragraphs>210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Segoe UI</vt:lpstr>
      <vt:lpstr>Verdana</vt:lpstr>
      <vt:lpstr>Wingdings</vt:lpstr>
      <vt:lpstr>Title Master</vt:lpstr>
      <vt:lpstr>Contents Template</vt:lpstr>
      <vt:lpstr>1_Contents Template</vt:lpstr>
      <vt:lpstr>2_Contents Template</vt:lpstr>
      <vt:lpstr>3_Contents Template</vt:lpstr>
      <vt:lpstr>4_Contents Template</vt:lpstr>
      <vt:lpstr>5_Contents Template</vt:lpstr>
      <vt:lpstr>APEC EGEE&amp;C 52 and EGNRET 51 Chiang Mai, Thailand 10-14 September, 2018  Overview of APERC Activities</vt:lpstr>
      <vt:lpstr>APERC</vt:lpstr>
      <vt:lpstr>APERC overview</vt:lpstr>
      <vt:lpstr>APERC activities</vt:lpstr>
      <vt:lpstr>The APEC Energy Demand and Supply Outlook</vt:lpstr>
      <vt:lpstr>APEC Energy Overview 2017</vt:lpstr>
      <vt:lpstr>APEC Peer Review on Energy Efficiency (PREE) </vt:lpstr>
      <vt:lpstr>Topical research in 2017/8</vt:lpstr>
      <vt:lpstr>Cooperative activities</vt:lpstr>
      <vt:lpstr>Training activities</vt:lpstr>
      <vt:lpstr>Thomas.Willcock@aperc.ieej.or.jp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APERC</dc:creator>
  <cp:lastModifiedBy>Willcock Thomas</cp:lastModifiedBy>
  <cp:revision>508</cp:revision>
  <cp:lastPrinted>2017-03-23T04:39:21Z</cp:lastPrinted>
  <dcterms:created xsi:type="dcterms:W3CDTF">2016-04-04T01:30:48Z</dcterms:created>
  <dcterms:modified xsi:type="dcterms:W3CDTF">2018-08-30T02:12:06Z</dcterms:modified>
</cp:coreProperties>
</file>