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7" r:id="rId2"/>
  </p:sldMasterIdLst>
  <p:notesMasterIdLst>
    <p:notesMasterId r:id="rId30"/>
  </p:notesMasterIdLst>
  <p:handoutMasterIdLst>
    <p:handoutMasterId r:id="rId31"/>
  </p:handoutMasterIdLst>
  <p:sldIdLst>
    <p:sldId id="298" r:id="rId3"/>
    <p:sldId id="301" r:id="rId4"/>
    <p:sldId id="320" r:id="rId5"/>
    <p:sldId id="300" r:id="rId6"/>
    <p:sldId id="328" r:id="rId7"/>
    <p:sldId id="321" r:id="rId8"/>
    <p:sldId id="304" r:id="rId9"/>
    <p:sldId id="325" r:id="rId10"/>
    <p:sldId id="307" r:id="rId11"/>
    <p:sldId id="306" r:id="rId12"/>
    <p:sldId id="327" r:id="rId13"/>
    <p:sldId id="323" r:id="rId14"/>
    <p:sldId id="330" r:id="rId15"/>
    <p:sldId id="308" r:id="rId16"/>
    <p:sldId id="319" r:id="rId17"/>
    <p:sldId id="333" r:id="rId18"/>
    <p:sldId id="332" r:id="rId19"/>
    <p:sldId id="335" r:id="rId20"/>
    <p:sldId id="334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31" r:id="rId29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orient="horz" pos="4213">
          <p15:clr>
            <a:srgbClr val="A4A3A4"/>
          </p15:clr>
        </p15:guide>
        <p15:guide id="3" orient="horz" pos="538">
          <p15:clr>
            <a:srgbClr val="A4A3A4"/>
          </p15:clr>
        </p15:guide>
        <p15:guide id="4" pos="115">
          <p15:clr>
            <a:srgbClr val="A4A3A4"/>
          </p15:clr>
        </p15:guide>
        <p15:guide id="5" pos="6125">
          <p15:clr>
            <a:srgbClr val="A4A3A4"/>
          </p15:clr>
        </p15:guide>
        <p15:guide id="6" pos="3153">
          <p15:clr>
            <a:srgbClr val="A4A3A4"/>
          </p15:clr>
        </p15:guide>
        <p15:guide id="7" pos="30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886"/>
    <a:srgbClr val="F4FBFE"/>
    <a:srgbClr val="29A7FF"/>
    <a:srgbClr val="1D2088"/>
    <a:srgbClr val="55C3C9"/>
    <a:srgbClr val="7E71E8"/>
    <a:srgbClr val="7E8FE8"/>
    <a:srgbClr val="10458B"/>
    <a:srgbClr val="EC83E5"/>
    <a:srgbClr val="418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87630" autoAdjust="0"/>
  </p:normalViewPr>
  <p:slideViewPr>
    <p:cSldViewPr snapToGrid="0" snapToObjects="1">
      <p:cViewPr varScale="1">
        <p:scale>
          <a:sx n="97" d="100"/>
          <a:sy n="97" d="100"/>
        </p:scale>
        <p:origin x="1380" y="90"/>
      </p:cViewPr>
      <p:guideLst>
        <p:guide orient="horz" pos="2170"/>
        <p:guide orient="horz" pos="4213"/>
        <p:guide orient="horz" pos="538"/>
        <p:guide pos="115"/>
        <p:guide pos="6125"/>
        <p:guide pos="3153"/>
        <p:guide pos="30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948" y="84"/>
      </p:cViewPr>
      <p:guideLst>
        <p:guide orient="horz" pos="2880"/>
        <p:guide pos="216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1ECB5-A234-43DA-9E2F-263E25FF8FEA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5D704480-D7BA-4415-91DA-7F6FCA7FF103}">
      <dgm:prSet phldrT="[Text]"/>
      <dgm:spPr/>
      <dgm:t>
        <a:bodyPr/>
        <a:lstStyle/>
        <a:p>
          <a:r>
            <a:rPr lang="en-A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Honolulu Declaration 2011</a:t>
          </a:r>
          <a:endParaRPr lang="en-GB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5C5955F-2B5D-483D-9B0D-CD1FA84A4B2B}" type="parTrans" cxnId="{29C50BFC-C84E-4E11-B4C1-897747C7E796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48A2C19-3DEC-4B06-8308-296ECA00275E}" type="sibTrans" cxnId="{29C50BFC-C84E-4E11-B4C1-897747C7E796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7A05A20-7D49-4F73-8188-1A2B07573B95}">
      <dgm:prSet phldrT="[Text]" custT="1"/>
      <dgm:spPr/>
      <dgm:t>
        <a:bodyPr anchor="ctr"/>
        <a:lstStyle/>
        <a:p>
          <a:r>
            <a:rPr lang="en-GB" sz="1400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To reduce APEC's aggregate energy intensity by 45% percent by 2035.</a:t>
          </a:r>
          <a:endParaRPr lang="en-GB" sz="1400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C0A80C2-CBF0-446F-AAFA-FCD18975A18E}" type="parTrans" cxnId="{EB3EEC89-F743-47BA-8FD2-1E5CE03A739F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0E76C92-8544-445A-99F6-A412A05CBDEC}" type="sibTrans" cxnId="{EB3EEC89-F743-47BA-8FD2-1E5CE03A739F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CD18805-0611-497E-B2CC-FFA813C9FDA3}">
      <dgm:prSet phldrT="[Text]"/>
      <dgm:spPr/>
      <dgm:t>
        <a:bodyPr/>
        <a:lstStyle/>
        <a:p>
          <a:r>
            <a:rPr lang="en-A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EWG Meetings</a:t>
          </a:r>
          <a:endParaRPr lang="en-GB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30A565F-EB79-474C-9464-1109C4B30B95}" type="parTrans" cxnId="{E9E71420-E695-4FB2-BD52-19DBBFA6AC9B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021D356-C326-4EFE-970A-6E3CDEC9ACE1}" type="sibTrans" cxnId="{E9E71420-E695-4FB2-BD52-19DBBFA6AC9B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4A62E6E-0063-46F3-9722-C74193CCDCD1}">
      <dgm:prSet phldrT="[Text]"/>
      <dgm:spPr/>
      <dgm:t>
        <a:bodyPr/>
        <a:lstStyle/>
        <a:p>
          <a:r>
            <a:rPr lang="en-AU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APERC has been reporting progress since EWG41 in 2011.</a:t>
          </a:r>
          <a:endParaRPr lang="en-GB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D5E7DA8-E3D8-4F25-B765-79474EA862FE}" type="parTrans" cxnId="{17D83331-F81F-430A-A94C-E9F2A2A6201A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7F55402-9AE6-4421-AF44-ECA930C5CE9B}" type="sibTrans" cxnId="{17D83331-F81F-430A-A94C-E9F2A2A6201A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D73B7D7-08F1-4E59-AA2B-89A65DF31C1A}">
      <dgm:prSet phldrT="[Text]"/>
      <dgm:spPr/>
      <dgm:t>
        <a:bodyPr/>
        <a:lstStyle/>
        <a:p>
          <a:r>
            <a:rPr lang="en-A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EGEEC49</a:t>
          </a:r>
          <a:endParaRPr lang="en-GB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38B202A-153B-44FB-84C2-817BE357E4C4}" type="parTrans" cxnId="{DFA92629-B8CB-4D6E-B04C-B111F743EFB1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917DA13-610E-4485-A7C8-28FFD21CC1AE}" type="sibTrans" cxnId="{DFA92629-B8CB-4D6E-B04C-B111F743EFB1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86641A2-6673-40B6-B580-574F0B1E3F0F}">
      <dgm:prSet phldrT="[Text]"/>
      <dgm:spPr/>
      <dgm:t>
        <a:bodyPr anchor="b"/>
        <a:lstStyle/>
        <a:p>
          <a:r>
            <a:rPr lang="en-AU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APERC reported progress and made suggestions on updated TOR.</a:t>
          </a:r>
          <a:endParaRPr lang="en-GB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D74C574-F4DB-459C-98E0-EF42977E59B6}" type="parTrans" cxnId="{3DB5661F-AEEC-42C4-B1C3-5892CDE9E42F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CAAB876-8294-4C38-82AC-B05F3A791BC5}" type="sibTrans" cxnId="{3DB5661F-AEEC-42C4-B1C3-5892CDE9E42F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47EB01D-C525-43C2-8521-5751F1E155DA}">
      <dgm:prSet phldrT="[Text]" custT="1"/>
      <dgm:spPr/>
      <dgm:t>
        <a:bodyPr anchor="t"/>
        <a:lstStyle/>
        <a:p>
          <a:pPr>
            <a:spcBef>
              <a:spcPts val="0"/>
            </a:spcBef>
          </a:pPr>
          <a:r>
            <a:rPr lang="en-GB" sz="1500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Proposal and approval of the current definition.</a:t>
          </a:r>
          <a:endParaRPr lang="en-GB" sz="1500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D582BBB-8C2B-40C5-9BD7-36516D0CA4F1}" type="parTrans" cxnId="{5524CDCC-CC72-439F-90C3-66C39B54F083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BC2F5B1-66A0-4F1B-8C1E-BFE0076B3F1E}" type="sibTrans" cxnId="{5524CDCC-CC72-439F-90C3-66C39B54F083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1051045-E686-4458-8107-3B731E07382D}">
      <dgm:prSet phldrT="[Text]"/>
      <dgm:spPr/>
      <dgm:t>
        <a:bodyPr anchor="ctr"/>
        <a:lstStyle/>
        <a:p>
          <a:r>
            <a:rPr lang="en-GB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EWG53 Meeting</a:t>
          </a:r>
          <a:endParaRPr lang="en-GB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88D5E54-6B4B-43F8-B66B-DA0F516D7BE8}" type="parTrans" cxnId="{FA87BEA2-612E-414C-BA1C-1FCF27C328AB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DBAFA94-2BBF-4325-8A87-30785A715F25}" type="sibTrans" cxnId="{FA87BEA2-612E-414C-BA1C-1FCF27C328AB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072ECAA-C9EA-49E4-AAB8-18DEE8E28991}" type="pres">
      <dgm:prSet presAssocID="{0791ECB5-A234-43DA-9E2F-263E25FF8F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90FC7BC-5F01-4406-B30F-72DCCA31F5C1}" type="pres">
      <dgm:prSet presAssocID="{0791ECB5-A234-43DA-9E2F-263E25FF8FEA}" presName="tSp" presStyleCnt="0"/>
      <dgm:spPr/>
    </dgm:pt>
    <dgm:pt modelId="{7F9D2E2D-C76E-46E5-AF25-21B52E294FE2}" type="pres">
      <dgm:prSet presAssocID="{0791ECB5-A234-43DA-9E2F-263E25FF8FEA}" presName="bSp" presStyleCnt="0"/>
      <dgm:spPr/>
    </dgm:pt>
    <dgm:pt modelId="{7615E91D-D495-4865-AE81-11DDD794432D}" type="pres">
      <dgm:prSet presAssocID="{0791ECB5-A234-43DA-9E2F-263E25FF8FEA}" presName="process" presStyleCnt="0"/>
      <dgm:spPr/>
    </dgm:pt>
    <dgm:pt modelId="{C74D94C4-F535-4537-B513-7B5222BCF697}" type="pres">
      <dgm:prSet presAssocID="{5D704480-D7BA-4415-91DA-7F6FCA7FF103}" presName="composite1" presStyleCnt="0"/>
      <dgm:spPr/>
    </dgm:pt>
    <dgm:pt modelId="{E807F865-0FA4-45BE-BE6A-B0A8BAA13A36}" type="pres">
      <dgm:prSet presAssocID="{5D704480-D7BA-4415-91DA-7F6FCA7FF103}" presName="dummyNode1" presStyleLbl="node1" presStyleIdx="0" presStyleCnt="4"/>
      <dgm:spPr/>
    </dgm:pt>
    <dgm:pt modelId="{BF2F330D-8095-4486-98AA-13B479B136F3}" type="pres">
      <dgm:prSet presAssocID="{5D704480-D7BA-4415-91DA-7F6FCA7FF103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017B09-F418-4F4D-9E67-CDBD39407504}" type="pres">
      <dgm:prSet presAssocID="{5D704480-D7BA-4415-91DA-7F6FCA7FF103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65948A-F54F-4D0F-B56B-0A102CED952B}" type="pres">
      <dgm:prSet presAssocID="{5D704480-D7BA-4415-91DA-7F6FCA7FF103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163BC9-319B-4EDD-98CB-7E8B48C98C72}" type="pres">
      <dgm:prSet presAssocID="{5D704480-D7BA-4415-91DA-7F6FCA7FF103}" presName="connSite1" presStyleCnt="0"/>
      <dgm:spPr/>
    </dgm:pt>
    <dgm:pt modelId="{2DE67715-496E-4836-810C-21C0A9F28AA7}" type="pres">
      <dgm:prSet presAssocID="{B48A2C19-3DEC-4B06-8308-296ECA00275E}" presName="Name9" presStyleLbl="sibTrans2D1" presStyleIdx="0" presStyleCnt="3"/>
      <dgm:spPr/>
      <dgm:t>
        <a:bodyPr/>
        <a:lstStyle/>
        <a:p>
          <a:endParaRPr lang="en-GB"/>
        </a:p>
      </dgm:t>
    </dgm:pt>
    <dgm:pt modelId="{9D364BA6-FBE7-4C6F-BC30-FB77E25DA0F7}" type="pres">
      <dgm:prSet presAssocID="{4CD18805-0611-497E-B2CC-FFA813C9FDA3}" presName="composite2" presStyleCnt="0"/>
      <dgm:spPr/>
    </dgm:pt>
    <dgm:pt modelId="{F4DFA0D4-7C2D-4845-BA41-A6825D261C83}" type="pres">
      <dgm:prSet presAssocID="{4CD18805-0611-497E-B2CC-FFA813C9FDA3}" presName="dummyNode2" presStyleLbl="node1" presStyleIdx="0" presStyleCnt="4"/>
      <dgm:spPr/>
    </dgm:pt>
    <dgm:pt modelId="{1F11C027-78C6-4496-869F-27BD5B03D8F7}" type="pres">
      <dgm:prSet presAssocID="{4CD18805-0611-497E-B2CC-FFA813C9FDA3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116102-5455-45E3-90A7-016543D1A4FA}" type="pres">
      <dgm:prSet presAssocID="{4CD18805-0611-497E-B2CC-FFA813C9FDA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0C1BE6-8C7E-454E-A11E-6F9A237D652C}" type="pres">
      <dgm:prSet presAssocID="{4CD18805-0611-497E-B2CC-FFA813C9FDA3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1CF9C7-A542-4029-9628-CEF512249A28}" type="pres">
      <dgm:prSet presAssocID="{4CD18805-0611-497E-B2CC-FFA813C9FDA3}" presName="connSite2" presStyleCnt="0"/>
      <dgm:spPr/>
    </dgm:pt>
    <dgm:pt modelId="{888AEF2A-414D-4B2D-BB9E-37E69BA3B0CA}" type="pres">
      <dgm:prSet presAssocID="{B021D356-C326-4EFE-970A-6E3CDEC9ACE1}" presName="Name18" presStyleLbl="sibTrans2D1" presStyleIdx="1" presStyleCnt="3"/>
      <dgm:spPr/>
      <dgm:t>
        <a:bodyPr/>
        <a:lstStyle/>
        <a:p>
          <a:endParaRPr lang="en-GB"/>
        </a:p>
      </dgm:t>
    </dgm:pt>
    <dgm:pt modelId="{BB882CB9-C92A-4B02-81F1-F854FCCA6BB7}" type="pres">
      <dgm:prSet presAssocID="{0D73B7D7-08F1-4E59-AA2B-89A65DF31C1A}" presName="composite1" presStyleCnt="0"/>
      <dgm:spPr/>
    </dgm:pt>
    <dgm:pt modelId="{8521957A-B1A3-4887-A594-F850A15CFA4A}" type="pres">
      <dgm:prSet presAssocID="{0D73B7D7-08F1-4E59-AA2B-89A65DF31C1A}" presName="dummyNode1" presStyleLbl="node1" presStyleIdx="1" presStyleCnt="4"/>
      <dgm:spPr/>
    </dgm:pt>
    <dgm:pt modelId="{423D6CE8-057A-455C-991B-CA749D2EDFEB}" type="pres">
      <dgm:prSet presAssocID="{0D73B7D7-08F1-4E59-AA2B-89A65DF31C1A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31A889-9048-4FE0-BDE1-A10A41E2A272}" type="pres">
      <dgm:prSet presAssocID="{0D73B7D7-08F1-4E59-AA2B-89A65DF31C1A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D93B62-56B9-4D7C-9FDC-60C847840052}" type="pres">
      <dgm:prSet presAssocID="{0D73B7D7-08F1-4E59-AA2B-89A65DF31C1A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354C82-3D46-4B46-A3F2-BFD7B619BD4A}" type="pres">
      <dgm:prSet presAssocID="{0D73B7D7-08F1-4E59-AA2B-89A65DF31C1A}" presName="connSite1" presStyleCnt="0"/>
      <dgm:spPr/>
    </dgm:pt>
    <dgm:pt modelId="{064F6AC8-4426-47F3-83A3-BA5ECACB928B}" type="pres">
      <dgm:prSet presAssocID="{7917DA13-610E-4485-A7C8-28FFD21CC1AE}" presName="Name9" presStyleLbl="sibTrans2D1" presStyleIdx="2" presStyleCnt="3"/>
      <dgm:spPr/>
      <dgm:t>
        <a:bodyPr/>
        <a:lstStyle/>
        <a:p>
          <a:endParaRPr lang="en-US"/>
        </a:p>
      </dgm:t>
    </dgm:pt>
    <dgm:pt modelId="{E8D34F7A-30CA-463D-ADCF-756D4B4C4475}" type="pres">
      <dgm:prSet presAssocID="{C1051045-E686-4458-8107-3B731E07382D}" presName="composite2" presStyleCnt="0"/>
      <dgm:spPr/>
    </dgm:pt>
    <dgm:pt modelId="{C74451D7-6A3B-4198-871D-A70C1CD4235B}" type="pres">
      <dgm:prSet presAssocID="{C1051045-E686-4458-8107-3B731E07382D}" presName="dummyNode2" presStyleLbl="node1" presStyleIdx="2" presStyleCnt="4"/>
      <dgm:spPr/>
    </dgm:pt>
    <dgm:pt modelId="{6C965FB1-5D2F-42C7-8F4F-3DA277444531}" type="pres">
      <dgm:prSet presAssocID="{C1051045-E686-4458-8107-3B731E07382D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E1392-F8C8-4334-934E-6A5817F80112}" type="pres">
      <dgm:prSet presAssocID="{C1051045-E686-4458-8107-3B731E07382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75983-858F-4C44-9C57-64F50CB1C96B}" type="pres">
      <dgm:prSet presAssocID="{C1051045-E686-4458-8107-3B731E07382D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06C11-6EED-455D-9B61-60E309761623}" type="pres">
      <dgm:prSet presAssocID="{C1051045-E686-4458-8107-3B731E07382D}" presName="connSite2" presStyleCnt="0"/>
      <dgm:spPr/>
    </dgm:pt>
  </dgm:ptLst>
  <dgm:cxnLst>
    <dgm:cxn modelId="{29C50BFC-C84E-4E11-B4C1-897747C7E796}" srcId="{0791ECB5-A234-43DA-9E2F-263E25FF8FEA}" destId="{5D704480-D7BA-4415-91DA-7F6FCA7FF103}" srcOrd="0" destOrd="0" parTransId="{C5C5955F-2B5D-483D-9B0D-CD1FA84A4B2B}" sibTransId="{B48A2C19-3DEC-4B06-8308-296ECA00275E}"/>
    <dgm:cxn modelId="{A887A6BA-9927-492A-8A97-D94B45822E85}" type="presOf" srcId="{5D704480-D7BA-4415-91DA-7F6FCA7FF103}" destId="{F165948A-F54F-4D0F-B56B-0A102CED952B}" srcOrd="0" destOrd="0" presId="urn:microsoft.com/office/officeart/2005/8/layout/hProcess4"/>
    <dgm:cxn modelId="{7244B1D3-B41E-405A-A78E-6D6F2EE8F0E4}" type="presOf" srcId="{C86641A2-6673-40B6-B580-574F0B1E3F0F}" destId="{8A31A889-9048-4FE0-BDE1-A10A41E2A272}" srcOrd="1" destOrd="0" presId="urn:microsoft.com/office/officeart/2005/8/layout/hProcess4"/>
    <dgm:cxn modelId="{F63401F3-BCBD-4D21-8560-B12349A25A67}" type="presOf" srcId="{A7A05A20-7D49-4F73-8188-1A2B07573B95}" destId="{BF2F330D-8095-4486-98AA-13B479B136F3}" srcOrd="0" destOrd="0" presId="urn:microsoft.com/office/officeart/2005/8/layout/hProcess4"/>
    <dgm:cxn modelId="{FA87BEA2-612E-414C-BA1C-1FCF27C328AB}" srcId="{0791ECB5-A234-43DA-9E2F-263E25FF8FEA}" destId="{C1051045-E686-4458-8107-3B731E07382D}" srcOrd="3" destOrd="0" parTransId="{C88D5E54-6B4B-43F8-B66B-DA0F516D7BE8}" sibTransId="{6DBAFA94-2BBF-4325-8A87-30785A715F25}"/>
    <dgm:cxn modelId="{6D7F04F7-3A8F-494B-BC13-B08436363E5C}" type="presOf" srcId="{0791ECB5-A234-43DA-9E2F-263E25FF8FEA}" destId="{1072ECAA-C9EA-49E4-AAB8-18DEE8E28991}" srcOrd="0" destOrd="0" presId="urn:microsoft.com/office/officeart/2005/8/layout/hProcess4"/>
    <dgm:cxn modelId="{5B8FA30F-F0A6-445B-AD78-F97736BCC844}" type="presOf" srcId="{B48A2C19-3DEC-4B06-8308-296ECA00275E}" destId="{2DE67715-496E-4836-810C-21C0A9F28AA7}" srcOrd="0" destOrd="0" presId="urn:microsoft.com/office/officeart/2005/8/layout/hProcess4"/>
    <dgm:cxn modelId="{E35BF9A1-B12B-4897-9576-1AAA5DC986B1}" type="presOf" srcId="{C1051045-E686-4458-8107-3B731E07382D}" destId="{78C75983-858F-4C44-9C57-64F50CB1C96B}" srcOrd="0" destOrd="0" presId="urn:microsoft.com/office/officeart/2005/8/layout/hProcess4"/>
    <dgm:cxn modelId="{B55E0E4B-0984-4E2E-8169-8D85CE8DACCB}" type="presOf" srcId="{F4A62E6E-0063-46F3-9722-C74193CCDCD1}" destId="{1F11C027-78C6-4496-869F-27BD5B03D8F7}" srcOrd="0" destOrd="0" presId="urn:microsoft.com/office/officeart/2005/8/layout/hProcess4"/>
    <dgm:cxn modelId="{C509709F-FEBE-477E-9BD3-8FABFE3A1E75}" type="presOf" srcId="{A47EB01D-C525-43C2-8521-5751F1E155DA}" destId="{6C965FB1-5D2F-42C7-8F4F-3DA277444531}" srcOrd="0" destOrd="0" presId="urn:microsoft.com/office/officeart/2005/8/layout/hProcess4"/>
    <dgm:cxn modelId="{EB3EEC89-F743-47BA-8FD2-1E5CE03A739F}" srcId="{5D704480-D7BA-4415-91DA-7F6FCA7FF103}" destId="{A7A05A20-7D49-4F73-8188-1A2B07573B95}" srcOrd="0" destOrd="0" parTransId="{CC0A80C2-CBF0-446F-AAFA-FCD18975A18E}" sibTransId="{10E76C92-8544-445A-99F6-A412A05CBDEC}"/>
    <dgm:cxn modelId="{17D83331-F81F-430A-A94C-E9F2A2A6201A}" srcId="{4CD18805-0611-497E-B2CC-FFA813C9FDA3}" destId="{F4A62E6E-0063-46F3-9722-C74193CCDCD1}" srcOrd="0" destOrd="0" parTransId="{0D5E7DA8-E3D8-4F25-B765-79474EA862FE}" sibTransId="{E7F55402-9AE6-4421-AF44-ECA930C5CE9B}"/>
    <dgm:cxn modelId="{2A784187-1573-4959-94BE-AC57DD680DA2}" type="presOf" srcId="{4CD18805-0611-497E-B2CC-FFA813C9FDA3}" destId="{360C1BE6-8C7E-454E-A11E-6F9A237D652C}" srcOrd="0" destOrd="0" presId="urn:microsoft.com/office/officeart/2005/8/layout/hProcess4"/>
    <dgm:cxn modelId="{79A99710-9DAF-4BA2-80DD-5FA6007A1DCE}" type="presOf" srcId="{0D73B7D7-08F1-4E59-AA2B-89A65DF31C1A}" destId="{D5D93B62-56B9-4D7C-9FDC-60C847840052}" srcOrd="0" destOrd="0" presId="urn:microsoft.com/office/officeart/2005/8/layout/hProcess4"/>
    <dgm:cxn modelId="{E9E71420-E695-4FB2-BD52-19DBBFA6AC9B}" srcId="{0791ECB5-A234-43DA-9E2F-263E25FF8FEA}" destId="{4CD18805-0611-497E-B2CC-FFA813C9FDA3}" srcOrd="1" destOrd="0" parTransId="{030A565F-EB79-474C-9464-1109C4B30B95}" sibTransId="{B021D356-C326-4EFE-970A-6E3CDEC9ACE1}"/>
    <dgm:cxn modelId="{E3F7B172-E789-41A2-B33A-9D860317E468}" type="presOf" srcId="{A7A05A20-7D49-4F73-8188-1A2B07573B95}" destId="{23017B09-F418-4F4D-9E67-CDBD39407504}" srcOrd="1" destOrd="0" presId="urn:microsoft.com/office/officeart/2005/8/layout/hProcess4"/>
    <dgm:cxn modelId="{3DB5661F-AEEC-42C4-B1C3-5892CDE9E42F}" srcId="{0D73B7D7-08F1-4E59-AA2B-89A65DF31C1A}" destId="{C86641A2-6673-40B6-B580-574F0B1E3F0F}" srcOrd="0" destOrd="0" parTransId="{DD74C574-F4DB-459C-98E0-EF42977E59B6}" sibTransId="{BCAAB876-8294-4C38-82AC-B05F3A791BC5}"/>
    <dgm:cxn modelId="{7E6CAE8A-1401-4968-BF26-08E01E81F8DC}" type="presOf" srcId="{7917DA13-610E-4485-A7C8-28FFD21CC1AE}" destId="{064F6AC8-4426-47F3-83A3-BA5ECACB928B}" srcOrd="0" destOrd="0" presId="urn:microsoft.com/office/officeart/2005/8/layout/hProcess4"/>
    <dgm:cxn modelId="{7BD1F6FA-8417-438F-A0FB-CAFE3AB8F28A}" type="presOf" srcId="{B021D356-C326-4EFE-970A-6E3CDEC9ACE1}" destId="{888AEF2A-414D-4B2D-BB9E-37E69BA3B0CA}" srcOrd="0" destOrd="0" presId="urn:microsoft.com/office/officeart/2005/8/layout/hProcess4"/>
    <dgm:cxn modelId="{22C1C647-F549-4C12-9C83-96C01F29EE13}" type="presOf" srcId="{C86641A2-6673-40B6-B580-574F0B1E3F0F}" destId="{423D6CE8-057A-455C-991B-CA749D2EDFEB}" srcOrd="0" destOrd="0" presId="urn:microsoft.com/office/officeart/2005/8/layout/hProcess4"/>
    <dgm:cxn modelId="{DFA92629-B8CB-4D6E-B04C-B111F743EFB1}" srcId="{0791ECB5-A234-43DA-9E2F-263E25FF8FEA}" destId="{0D73B7D7-08F1-4E59-AA2B-89A65DF31C1A}" srcOrd="2" destOrd="0" parTransId="{F38B202A-153B-44FB-84C2-817BE357E4C4}" sibTransId="{7917DA13-610E-4485-A7C8-28FFD21CC1AE}"/>
    <dgm:cxn modelId="{FF461EF9-8873-4F68-B534-9EFF695729F8}" type="presOf" srcId="{F4A62E6E-0063-46F3-9722-C74193CCDCD1}" destId="{E7116102-5455-45E3-90A7-016543D1A4FA}" srcOrd="1" destOrd="0" presId="urn:microsoft.com/office/officeart/2005/8/layout/hProcess4"/>
    <dgm:cxn modelId="{5524CDCC-CC72-439F-90C3-66C39B54F083}" srcId="{C1051045-E686-4458-8107-3B731E07382D}" destId="{A47EB01D-C525-43C2-8521-5751F1E155DA}" srcOrd="0" destOrd="0" parTransId="{5D582BBB-8C2B-40C5-9BD7-36516D0CA4F1}" sibTransId="{6BC2F5B1-66A0-4F1B-8C1E-BFE0076B3F1E}"/>
    <dgm:cxn modelId="{CF20A52B-A93F-42B1-90E8-016F6CD6C2BF}" type="presOf" srcId="{A47EB01D-C525-43C2-8521-5751F1E155DA}" destId="{505E1392-F8C8-4334-934E-6A5817F80112}" srcOrd="1" destOrd="0" presId="urn:microsoft.com/office/officeart/2005/8/layout/hProcess4"/>
    <dgm:cxn modelId="{4B690917-750C-4B47-BFB9-D162BD9890A8}" type="presParOf" srcId="{1072ECAA-C9EA-49E4-AAB8-18DEE8E28991}" destId="{E90FC7BC-5F01-4406-B30F-72DCCA31F5C1}" srcOrd="0" destOrd="0" presId="urn:microsoft.com/office/officeart/2005/8/layout/hProcess4"/>
    <dgm:cxn modelId="{2306F293-FF50-44CA-BCBC-54B2DD0E2F3E}" type="presParOf" srcId="{1072ECAA-C9EA-49E4-AAB8-18DEE8E28991}" destId="{7F9D2E2D-C76E-46E5-AF25-21B52E294FE2}" srcOrd="1" destOrd="0" presId="urn:microsoft.com/office/officeart/2005/8/layout/hProcess4"/>
    <dgm:cxn modelId="{7D9113A8-2CAA-4CD2-9E09-908BABA22A8B}" type="presParOf" srcId="{1072ECAA-C9EA-49E4-AAB8-18DEE8E28991}" destId="{7615E91D-D495-4865-AE81-11DDD794432D}" srcOrd="2" destOrd="0" presId="urn:microsoft.com/office/officeart/2005/8/layout/hProcess4"/>
    <dgm:cxn modelId="{281440A2-0321-45A4-BBEC-BF2520F120D2}" type="presParOf" srcId="{7615E91D-D495-4865-AE81-11DDD794432D}" destId="{C74D94C4-F535-4537-B513-7B5222BCF697}" srcOrd="0" destOrd="0" presId="urn:microsoft.com/office/officeart/2005/8/layout/hProcess4"/>
    <dgm:cxn modelId="{1300686A-713D-4E93-ABB1-8DEB41193DFC}" type="presParOf" srcId="{C74D94C4-F535-4537-B513-7B5222BCF697}" destId="{E807F865-0FA4-45BE-BE6A-B0A8BAA13A36}" srcOrd="0" destOrd="0" presId="urn:microsoft.com/office/officeart/2005/8/layout/hProcess4"/>
    <dgm:cxn modelId="{70D3DAEB-3FCA-4AC2-951B-F9077BD83539}" type="presParOf" srcId="{C74D94C4-F535-4537-B513-7B5222BCF697}" destId="{BF2F330D-8095-4486-98AA-13B479B136F3}" srcOrd="1" destOrd="0" presId="urn:microsoft.com/office/officeart/2005/8/layout/hProcess4"/>
    <dgm:cxn modelId="{8626B968-440A-4E8B-A3EC-B80D1F15926A}" type="presParOf" srcId="{C74D94C4-F535-4537-B513-7B5222BCF697}" destId="{23017B09-F418-4F4D-9E67-CDBD39407504}" srcOrd="2" destOrd="0" presId="urn:microsoft.com/office/officeart/2005/8/layout/hProcess4"/>
    <dgm:cxn modelId="{D0ACCB49-449D-4CB5-846A-12A575DDF3FF}" type="presParOf" srcId="{C74D94C4-F535-4537-B513-7B5222BCF697}" destId="{F165948A-F54F-4D0F-B56B-0A102CED952B}" srcOrd="3" destOrd="0" presId="urn:microsoft.com/office/officeart/2005/8/layout/hProcess4"/>
    <dgm:cxn modelId="{B1A0564C-CC4D-432F-9902-1B56E7A4DF82}" type="presParOf" srcId="{C74D94C4-F535-4537-B513-7B5222BCF697}" destId="{F8163BC9-319B-4EDD-98CB-7E8B48C98C72}" srcOrd="4" destOrd="0" presId="urn:microsoft.com/office/officeart/2005/8/layout/hProcess4"/>
    <dgm:cxn modelId="{C5C95AF5-3E34-4305-8EB5-00D5945492CA}" type="presParOf" srcId="{7615E91D-D495-4865-AE81-11DDD794432D}" destId="{2DE67715-496E-4836-810C-21C0A9F28AA7}" srcOrd="1" destOrd="0" presId="urn:microsoft.com/office/officeart/2005/8/layout/hProcess4"/>
    <dgm:cxn modelId="{FE43E5DF-0A35-4B85-970B-319817A57629}" type="presParOf" srcId="{7615E91D-D495-4865-AE81-11DDD794432D}" destId="{9D364BA6-FBE7-4C6F-BC30-FB77E25DA0F7}" srcOrd="2" destOrd="0" presId="urn:microsoft.com/office/officeart/2005/8/layout/hProcess4"/>
    <dgm:cxn modelId="{9E302CF1-1E9D-42B1-B70C-28C9E5F7964D}" type="presParOf" srcId="{9D364BA6-FBE7-4C6F-BC30-FB77E25DA0F7}" destId="{F4DFA0D4-7C2D-4845-BA41-A6825D261C83}" srcOrd="0" destOrd="0" presId="urn:microsoft.com/office/officeart/2005/8/layout/hProcess4"/>
    <dgm:cxn modelId="{81EC8D36-1683-4CB2-9C9D-2F1150EF46F9}" type="presParOf" srcId="{9D364BA6-FBE7-4C6F-BC30-FB77E25DA0F7}" destId="{1F11C027-78C6-4496-869F-27BD5B03D8F7}" srcOrd="1" destOrd="0" presId="urn:microsoft.com/office/officeart/2005/8/layout/hProcess4"/>
    <dgm:cxn modelId="{B3861BF2-8BAF-4C47-B083-5D38C9662E43}" type="presParOf" srcId="{9D364BA6-FBE7-4C6F-BC30-FB77E25DA0F7}" destId="{E7116102-5455-45E3-90A7-016543D1A4FA}" srcOrd="2" destOrd="0" presId="urn:microsoft.com/office/officeart/2005/8/layout/hProcess4"/>
    <dgm:cxn modelId="{80803A3C-0F81-404D-AC72-9525672C796F}" type="presParOf" srcId="{9D364BA6-FBE7-4C6F-BC30-FB77E25DA0F7}" destId="{360C1BE6-8C7E-454E-A11E-6F9A237D652C}" srcOrd="3" destOrd="0" presId="urn:microsoft.com/office/officeart/2005/8/layout/hProcess4"/>
    <dgm:cxn modelId="{4AA07C6F-5848-4F84-9F9C-F61B9434F11E}" type="presParOf" srcId="{9D364BA6-FBE7-4C6F-BC30-FB77E25DA0F7}" destId="{871CF9C7-A542-4029-9628-CEF512249A28}" srcOrd="4" destOrd="0" presId="urn:microsoft.com/office/officeart/2005/8/layout/hProcess4"/>
    <dgm:cxn modelId="{61C00CD9-CA3C-4E47-8D4C-417587E07D2B}" type="presParOf" srcId="{7615E91D-D495-4865-AE81-11DDD794432D}" destId="{888AEF2A-414D-4B2D-BB9E-37E69BA3B0CA}" srcOrd="3" destOrd="0" presId="urn:microsoft.com/office/officeart/2005/8/layout/hProcess4"/>
    <dgm:cxn modelId="{2534D8D5-2692-4A82-957D-FD510BDCD342}" type="presParOf" srcId="{7615E91D-D495-4865-AE81-11DDD794432D}" destId="{BB882CB9-C92A-4B02-81F1-F854FCCA6BB7}" srcOrd="4" destOrd="0" presId="urn:microsoft.com/office/officeart/2005/8/layout/hProcess4"/>
    <dgm:cxn modelId="{F0858193-B7BA-446A-B1C4-CDBEA8936074}" type="presParOf" srcId="{BB882CB9-C92A-4B02-81F1-F854FCCA6BB7}" destId="{8521957A-B1A3-4887-A594-F850A15CFA4A}" srcOrd="0" destOrd="0" presId="urn:microsoft.com/office/officeart/2005/8/layout/hProcess4"/>
    <dgm:cxn modelId="{853BA216-A82C-45D6-B257-30031668C29B}" type="presParOf" srcId="{BB882CB9-C92A-4B02-81F1-F854FCCA6BB7}" destId="{423D6CE8-057A-455C-991B-CA749D2EDFEB}" srcOrd="1" destOrd="0" presId="urn:microsoft.com/office/officeart/2005/8/layout/hProcess4"/>
    <dgm:cxn modelId="{933F0437-08E0-4C0D-A7ED-5302509BDAEE}" type="presParOf" srcId="{BB882CB9-C92A-4B02-81F1-F854FCCA6BB7}" destId="{8A31A889-9048-4FE0-BDE1-A10A41E2A272}" srcOrd="2" destOrd="0" presId="urn:microsoft.com/office/officeart/2005/8/layout/hProcess4"/>
    <dgm:cxn modelId="{EA544878-9089-4696-8697-6E9251558666}" type="presParOf" srcId="{BB882CB9-C92A-4B02-81F1-F854FCCA6BB7}" destId="{D5D93B62-56B9-4D7C-9FDC-60C847840052}" srcOrd="3" destOrd="0" presId="urn:microsoft.com/office/officeart/2005/8/layout/hProcess4"/>
    <dgm:cxn modelId="{2D9B953D-E7A0-4005-92F4-7CEC75A5DA7F}" type="presParOf" srcId="{BB882CB9-C92A-4B02-81F1-F854FCCA6BB7}" destId="{C0354C82-3D46-4B46-A3F2-BFD7B619BD4A}" srcOrd="4" destOrd="0" presId="urn:microsoft.com/office/officeart/2005/8/layout/hProcess4"/>
    <dgm:cxn modelId="{71454BAB-1CEE-430D-AC20-9B6272BA5704}" type="presParOf" srcId="{7615E91D-D495-4865-AE81-11DDD794432D}" destId="{064F6AC8-4426-47F3-83A3-BA5ECACB928B}" srcOrd="5" destOrd="0" presId="urn:microsoft.com/office/officeart/2005/8/layout/hProcess4"/>
    <dgm:cxn modelId="{3490D47C-BC4D-4EDA-BD87-2A6F873B92FA}" type="presParOf" srcId="{7615E91D-D495-4865-AE81-11DDD794432D}" destId="{E8D34F7A-30CA-463D-ADCF-756D4B4C4475}" srcOrd="6" destOrd="0" presId="urn:microsoft.com/office/officeart/2005/8/layout/hProcess4"/>
    <dgm:cxn modelId="{DE2E7F8B-B2CB-40EB-9E0C-5A8780AC636C}" type="presParOf" srcId="{E8D34F7A-30CA-463D-ADCF-756D4B4C4475}" destId="{C74451D7-6A3B-4198-871D-A70C1CD4235B}" srcOrd="0" destOrd="0" presId="urn:microsoft.com/office/officeart/2005/8/layout/hProcess4"/>
    <dgm:cxn modelId="{E526AD62-3283-4E8E-9CBF-D3D45077D84D}" type="presParOf" srcId="{E8D34F7A-30CA-463D-ADCF-756D4B4C4475}" destId="{6C965FB1-5D2F-42C7-8F4F-3DA277444531}" srcOrd="1" destOrd="0" presId="urn:microsoft.com/office/officeart/2005/8/layout/hProcess4"/>
    <dgm:cxn modelId="{9A6286C7-953D-4597-9A23-80DDA4FFD635}" type="presParOf" srcId="{E8D34F7A-30CA-463D-ADCF-756D4B4C4475}" destId="{505E1392-F8C8-4334-934E-6A5817F80112}" srcOrd="2" destOrd="0" presId="urn:microsoft.com/office/officeart/2005/8/layout/hProcess4"/>
    <dgm:cxn modelId="{231132DB-21E8-413F-8715-04C9C898A0D7}" type="presParOf" srcId="{E8D34F7A-30CA-463D-ADCF-756D4B4C4475}" destId="{78C75983-858F-4C44-9C57-64F50CB1C96B}" srcOrd="3" destOrd="0" presId="urn:microsoft.com/office/officeart/2005/8/layout/hProcess4"/>
    <dgm:cxn modelId="{9CB0EE85-B6BD-4A02-9AE4-B2F3DEFA73D7}" type="presParOf" srcId="{E8D34F7A-30CA-463D-ADCF-756D4B4C4475}" destId="{D0906C11-6EED-455D-9B61-60E30976162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F330D-8095-4486-98AA-13B479B136F3}">
      <dsp:nvSpPr>
        <dsp:cNvPr id="0" name=""/>
        <dsp:cNvSpPr/>
      </dsp:nvSpPr>
      <dsp:spPr>
        <a:xfrm>
          <a:off x="866" y="1074466"/>
          <a:ext cx="1840057" cy="1517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To reduce APEC's aggregate energy intensity by 45% percent by 2035.</a:t>
          </a:r>
          <a:endParaRPr lang="en-GB" sz="1400" kern="1200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5792" y="1109392"/>
        <a:ext cx="1770205" cy="1122597"/>
      </dsp:txXfrm>
    </dsp:sp>
    <dsp:sp modelId="{2DE67715-496E-4836-810C-21C0A9F28AA7}">
      <dsp:nvSpPr>
        <dsp:cNvPr id="0" name=""/>
        <dsp:cNvSpPr/>
      </dsp:nvSpPr>
      <dsp:spPr>
        <a:xfrm>
          <a:off x="1007462" y="1337273"/>
          <a:ext cx="2174980" cy="2174980"/>
        </a:xfrm>
        <a:prstGeom prst="leftCircularArrow">
          <a:avLst>
            <a:gd name="adj1" fmla="val 3820"/>
            <a:gd name="adj2" fmla="val 477586"/>
            <a:gd name="adj3" fmla="val 2253096"/>
            <a:gd name="adj4" fmla="val 9024489"/>
            <a:gd name="adj5" fmla="val 44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5948A-F54F-4D0F-B56B-0A102CED952B}">
      <dsp:nvSpPr>
        <dsp:cNvPr id="0" name=""/>
        <dsp:cNvSpPr/>
      </dsp:nvSpPr>
      <dsp:spPr>
        <a:xfrm>
          <a:off x="409768" y="2266915"/>
          <a:ext cx="1635606" cy="6504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Honolulu Declaration 2011</a:t>
          </a:r>
          <a:endParaRPr lang="en-GB" sz="15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28818" y="2285965"/>
        <a:ext cx="1597506" cy="612326"/>
      </dsp:txXfrm>
    </dsp:sp>
    <dsp:sp modelId="{1F11C027-78C6-4496-869F-27BD5B03D8F7}">
      <dsp:nvSpPr>
        <dsp:cNvPr id="0" name=""/>
        <dsp:cNvSpPr/>
      </dsp:nvSpPr>
      <dsp:spPr>
        <a:xfrm>
          <a:off x="2440985" y="1074466"/>
          <a:ext cx="1840057" cy="1517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APERC has been reporting progress since EWG41 in 2011.</a:t>
          </a:r>
          <a:endParaRPr lang="en-GB" sz="1500" kern="1200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75911" y="1434605"/>
        <a:ext cx="1770205" cy="1122597"/>
      </dsp:txXfrm>
    </dsp:sp>
    <dsp:sp modelId="{888AEF2A-414D-4B2D-BB9E-37E69BA3B0CA}">
      <dsp:nvSpPr>
        <dsp:cNvPr id="0" name=""/>
        <dsp:cNvSpPr/>
      </dsp:nvSpPr>
      <dsp:spPr>
        <a:xfrm>
          <a:off x="3432247" y="94834"/>
          <a:ext cx="2410099" cy="2410099"/>
        </a:xfrm>
        <a:prstGeom prst="circularArrow">
          <a:avLst>
            <a:gd name="adj1" fmla="val 3447"/>
            <a:gd name="adj2" fmla="val 427165"/>
            <a:gd name="adj3" fmla="val 19397324"/>
            <a:gd name="adj4" fmla="val 12575511"/>
            <a:gd name="adj5" fmla="val 402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C1BE6-8C7E-454E-A11E-6F9A237D652C}">
      <dsp:nvSpPr>
        <dsp:cNvPr id="0" name=""/>
        <dsp:cNvSpPr/>
      </dsp:nvSpPr>
      <dsp:spPr>
        <a:xfrm>
          <a:off x="2849887" y="749252"/>
          <a:ext cx="1635606" cy="6504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EWG Meetings</a:t>
          </a:r>
          <a:endParaRPr lang="en-GB" sz="15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868937" y="768302"/>
        <a:ext cx="1597506" cy="612326"/>
      </dsp:txXfrm>
    </dsp:sp>
    <dsp:sp modelId="{423D6CE8-057A-455C-991B-CA749D2EDFEB}">
      <dsp:nvSpPr>
        <dsp:cNvPr id="0" name=""/>
        <dsp:cNvSpPr/>
      </dsp:nvSpPr>
      <dsp:spPr>
        <a:xfrm>
          <a:off x="4881104" y="1074466"/>
          <a:ext cx="1840057" cy="1517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APERC reported progress and made suggestions on updated TOR.</a:t>
          </a:r>
          <a:endParaRPr lang="en-GB" sz="1500" kern="1200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916030" y="1109392"/>
        <a:ext cx="1770205" cy="1122597"/>
      </dsp:txXfrm>
    </dsp:sp>
    <dsp:sp modelId="{064F6AC8-4426-47F3-83A3-BA5ECACB928B}">
      <dsp:nvSpPr>
        <dsp:cNvPr id="0" name=""/>
        <dsp:cNvSpPr/>
      </dsp:nvSpPr>
      <dsp:spPr>
        <a:xfrm>
          <a:off x="5887700" y="1337273"/>
          <a:ext cx="2174980" cy="2174980"/>
        </a:xfrm>
        <a:prstGeom prst="leftCircularArrow">
          <a:avLst>
            <a:gd name="adj1" fmla="val 3820"/>
            <a:gd name="adj2" fmla="val 477586"/>
            <a:gd name="adj3" fmla="val 2253096"/>
            <a:gd name="adj4" fmla="val 9024489"/>
            <a:gd name="adj5" fmla="val 44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93B62-56B9-4D7C-9FDC-60C847840052}">
      <dsp:nvSpPr>
        <dsp:cNvPr id="0" name=""/>
        <dsp:cNvSpPr/>
      </dsp:nvSpPr>
      <dsp:spPr>
        <a:xfrm>
          <a:off x="5290005" y="2266915"/>
          <a:ext cx="1635606" cy="6504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EGEEC49</a:t>
          </a:r>
          <a:endParaRPr lang="en-GB" sz="15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309055" y="2285965"/>
        <a:ext cx="1597506" cy="612326"/>
      </dsp:txXfrm>
    </dsp:sp>
    <dsp:sp modelId="{6C965FB1-5D2F-42C7-8F4F-3DA277444531}">
      <dsp:nvSpPr>
        <dsp:cNvPr id="0" name=""/>
        <dsp:cNvSpPr/>
      </dsp:nvSpPr>
      <dsp:spPr>
        <a:xfrm>
          <a:off x="7321223" y="1074466"/>
          <a:ext cx="1840057" cy="1517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Proposal and approval of the current definition.</a:t>
          </a:r>
          <a:endParaRPr lang="en-GB" sz="1500" kern="1200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356149" y="1434605"/>
        <a:ext cx="1770205" cy="1122597"/>
      </dsp:txXfrm>
    </dsp:sp>
    <dsp:sp modelId="{78C75983-858F-4C44-9C57-64F50CB1C96B}">
      <dsp:nvSpPr>
        <dsp:cNvPr id="0" name=""/>
        <dsp:cNvSpPr/>
      </dsp:nvSpPr>
      <dsp:spPr>
        <a:xfrm>
          <a:off x="7730124" y="749252"/>
          <a:ext cx="1635606" cy="6504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EWG53 Meeting</a:t>
          </a:r>
          <a:endParaRPr lang="en-GB" sz="15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749174" y="768302"/>
        <a:ext cx="1597506" cy="61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907C7-4B47-A541-8BF4-8BA0EE5BCE6C}" type="datetime1">
              <a:rPr lang="ja-JP" altLang="en-US" smtClean="0"/>
              <a:pPr/>
              <a:t>2018/4/5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6439B-19B3-F14A-B510-9591B67DF79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892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5D97-F892-7D46-8DF3-763AE4F9EC06}" type="datetime1">
              <a:rPr lang="ja-JP" altLang="en-US" smtClean="0"/>
              <a:pPr/>
              <a:t>2018/4/5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F68-CAF7-E049-81FC-20DA5C6A8A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2096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2281D-D896-4AE0-AD2B-1BF5D52FA698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1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3.5% is the largest</a:t>
            </a:r>
            <a:r>
              <a:rPr lang="en-GB" baseline="0" dirty="0" smtClean="0"/>
              <a:t> in the time series.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451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250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40571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63970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980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795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587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01764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45850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8238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60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78104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64136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67752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22000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6769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80557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69555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696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ED4A-AD33-4F5A-9415-4B4ACE4A567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5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Energy Statistics and Training</a:t>
            </a:r>
            <a:r>
              <a:rPr lang="en-GB" baseline="0" dirty="0" smtClean="0"/>
              <a:t> Office</a:t>
            </a:r>
            <a:endParaRPr lang="en-GB" dirty="0" smtClean="0"/>
          </a:p>
          <a:p>
            <a:r>
              <a:rPr lang="en-GB" dirty="0" smtClean="0"/>
              <a:t>Expert</a:t>
            </a:r>
            <a:r>
              <a:rPr lang="en-GB" baseline="0" dirty="0" smtClean="0"/>
              <a:t> Group on Energy and Data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5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Energy Statistics and Training</a:t>
            </a:r>
            <a:r>
              <a:rPr lang="en-GB" baseline="0" dirty="0" smtClean="0"/>
              <a:t> Office</a:t>
            </a:r>
            <a:endParaRPr lang="en-GB" dirty="0" smtClean="0"/>
          </a:p>
          <a:p>
            <a:r>
              <a:rPr lang="en-GB" dirty="0" smtClean="0"/>
              <a:t>Expert</a:t>
            </a:r>
            <a:r>
              <a:rPr lang="en-GB" baseline="0" dirty="0" smtClean="0"/>
              <a:t> Group on Energy and Data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07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41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90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89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Good progress across APEC. Brunei obviously stands out (due to subsidised energy and flat</a:t>
            </a:r>
            <a:r>
              <a:rPr lang="en-GB" baseline="0" dirty="0" smtClean="0"/>
              <a:t> GDP)</a:t>
            </a:r>
            <a:r>
              <a:rPr lang="en-GB" dirty="0" smtClean="0"/>
              <a:t>, but a very </a:t>
            </a:r>
            <a:r>
              <a:rPr lang="en-GB" dirty="0" err="1" smtClean="0"/>
              <a:t>very</a:t>
            </a:r>
            <a:r>
              <a:rPr lang="en-GB" dirty="0" smtClean="0"/>
              <a:t> small proportion of the total.</a:t>
            </a:r>
          </a:p>
          <a:p>
            <a:endParaRPr lang="en-GB" dirty="0" smtClean="0"/>
          </a:p>
          <a:p>
            <a:r>
              <a:rPr lang="en-GB" dirty="0" smtClean="0"/>
              <a:t>Non-OECD</a:t>
            </a:r>
            <a:r>
              <a:rPr lang="en-GB" baseline="0" dirty="0" smtClean="0"/>
              <a:t> with larger decreases than OECD.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APEC total -17.6%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32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 rotWithShape="1">
          <a:blip r:embed="rId2"/>
          <a:srcRect t="13537" b="40181"/>
          <a:stretch/>
        </p:blipFill>
        <p:spPr>
          <a:xfrm>
            <a:off x="2" y="0"/>
            <a:ext cx="9906000" cy="1438275"/>
          </a:xfrm>
          <a:prstGeom prst="rect">
            <a:avLst/>
          </a:prstGeom>
        </p:spPr>
      </p:pic>
      <p:pic>
        <p:nvPicPr>
          <p:cNvPr id="26" name="Picture 2" descr="C:\Users\ksakamoto\Desktop\Powerpoint\P_cover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" b="-1"/>
          <a:stretch/>
        </p:blipFill>
        <p:spPr bwMode="auto">
          <a:xfrm>
            <a:off x="0" y="1438275"/>
            <a:ext cx="9906002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82562" y="1543294"/>
            <a:ext cx="9540875" cy="2757266"/>
          </a:xfrm>
          <a:prstGeom prst="rect">
            <a:avLst/>
          </a:prstGeom>
        </p:spPr>
        <p:txBody>
          <a:bodyPr wrap="square" lIns="0" tIns="108000" rIns="0" bIns="108000" anchor="ctr">
            <a:spAutoFit/>
          </a:bodyPr>
          <a:lstStyle>
            <a:lvl1pPr algn="l">
              <a:lnSpc>
                <a:spcPct val="125000"/>
              </a:lnSpc>
              <a:defRPr sz="4400" b="0" cap="none" spc="0" baseline="0">
                <a:ln w="952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altLang="ja-JP" dirty="0" smtClean="0"/>
              <a:t>Presentation  title</a:t>
            </a:r>
            <a:br>
              <a:rPr lang="en-US" altLang="ja-JP" dirty="0" smtClean="0"/>
            </a:br>
            <a:r>
              <a:rPr lang="en-US" altLang="ja-JP" dirty="0" smtClean="0"/>
              <a:t>Presentation  title</a:t>
            </a:r>
            <a:br>
              <a:rPr lang="en-US" altLang="ja-JP" dirty="0" smtClean="0"/>
            </a:br>
            <a:r>
              <a:rPr lang="en-US" altLang="ja-JP" dirty="0" smtClean="0"/>
              <a:t>Up to 3 lines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2" y="4436413"/>
            <a:ext cx="9540876" cy="85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Presenter’s name</a:t>
            </a:r>
          </a:p>
          <a:p>
            <a:pPr lvl="0"/>
            <a:r>
              <a:rPr kumimoji="1" lang="en-US" altLang="ja-JP" dirty="0" smtClean="0"/>
              <a:t>Date Venue </a:t>
            </a:r>
          </a:p>
        </p:txBody>
      </p:sp>
      <p:pic>
        <p:nvPicPr>
          <p:cNvPr id="10" name="図 9" descr="APERC logo_horizont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248" y="5632931"/>
            <a:ext cx="2539664" cy="854142"/>
          </a:xfrm>
          <a:prstGeom prst="rect">
            <a:avLst/>
          </a:prstGeom>
        </p:spPr>
      </p:pic>
      <p:pic>
        <p:nvPicPr>
          <p:cNvPr id="11" name="図 10" descr="APEC logo_horizont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8589" y="5826002"/>
            <a:ext cx="2766748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 &amp; 2 x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4716462" cy="909933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7" name="テキスト プレースホルダー 3"/>
          <p:cNvSpPr>
            <a:spLocks noGrp="1"/>
          </p:cNvSpPr>
          <p:nvPr>
            <p:ph type="body" sz="quarter" idx="21" hasCustomPrompt="1"/>
          </p:nvPr>
        </p:nvSpPr>
        <p:spPr>
          <a:xfrm>
            <a:off x="5006975" y="4991101"/>
            <a:ext cx="4716462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11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12" name="テキスト プレースホルダー 3"/>
          <p:cNvSpPr>
            <a:spLocks noGrp="1"/>
          </p:cNvSpPr>
          <p:nvPr>
            <p:ph type="body" sz="quarter" idx="24" hasCustomPrompt="1"/>
          </p:nvPr>
        </p:nvSpPr>
        <p:spPr>
          <a:xfrm>
            <a:off x="5006975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45243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" y="1095374"/>
            <a:ext cx="9904258" cy="4819651"/>
          </a:xfrm>
          <a:prstGeom prst="rect">
            <a:avLst/>
          </a:prstGeom>
        </p:spPr>
      </p:pic>
      <p:sp>
        <p:nvSpPr>
          <p:cNvPr id="10" name="正方形/長方形 9"/>
          <p:cNvSpPr/>
          <p:nvPr userDrawn="1"/>
        </p:nvSpPr>
        <p:spPr>
          <a:xfrm>
            <a:off x="871" y="2975168"/>
            <a:ext cx="9906000" cy="1080000"/>
          </a:xfrm>
          <a:prstGeom prst="rect">
            <a:avLst/>
          </a:prstGeom>
          <a:solidFill>
            <a:schemeClr val="accent2"/>
          </a:solidFill>
          <a:ln w="0">
            <a:noFill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975168"/>
            <a:ext cx="8915400" cy="1080000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ja-JP" dirty="0" smtClean="0"/>
              <a:t>Chapter title here</a:t>
            </a:r>
            <a:endParaRPr lang="ja-JP" altLang="en-US" dirty="0"/>
          </a:p>
        </p:txBody>
      </p:sp>
      <p:pic>
        <p:nvPicPr>
          <p:cNvPr id="5" name="図 4" descr="APERC 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6063" y="6006806"/>
            <a:ext cx="2140815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" y="1095374"/>
            <a:ext cx="9904258" cy="4819651"/>
          </a:xfrm>
          <a:prstGeom prst="rect">
            <a:avLst/>
          </a:prstGeom>
        </p:spPr>
      </p:pic>
      <p:sp>
        <p:nvSpPr>
          <p:cNvPr id="10" name="正方形/長方形 9"/>
          <p:cNvSpPr/>
          <p:nvPr userDrawn="1"/>
        </p:nvSpPr>
        <p:spPr>
          <a:xfrm>
            <a:off x="871" y="2752724"/>
            <a:ext cx="9906000" cy="1676401"/>
          </a:xfrm>
          <a:prstGeom prst="rect">
            <a:avLst/>
          </a:prstGeom>
          <a:solidFill>
            <a:schemeClr val="accent2">
              <a:alpha val="98000"/>
            </a:schemeClr>
          </a:solidFill>
          <a:ln w="0">
            <a:noFill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832598"/>
            <a:ext cx="8915400" cy="914401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ja-JP" dirty="0" smtClean="0"/>
              <a:t>Thank you message</a:t>
            </a:r>
            <a:endParaRPr lang="ja-JP" altLang="en-US" dirty="0"/>
          </a:p>
        </p:txBody>
      </p:sp>
      <p:pic>
        <p:nvPicPr>
          <p:cNvPr id="5" name="図 4" descr="APERC 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6063" y="6006806"/>
            <a:ext cx="2140815" cy="720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 userDrawn="1"/>
        </p:nvSpPr>
        <p:spPr>
          <a:xfrm>
            <a:off x="182562" y="3746999"/>
            <a:ext cx="9540875" cy="5964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http://aperc.ieej.or.jp/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686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ERC_Loza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 flipV="1">
            <a:off x="-823" y="6504385"/>
            <a:ext cx="9906823" cy="380999"/>
          </a:xfrm>
          <a:custGeom>
            <a:avLst/>
            <a:gdLst>
              <a:gd name="connsiteX0" fmla="*/ 6087728 w 6087728"/>
              <a:gd name="connsiteY0" fmla="*/ 45719 h 8839200"/>
              <a:gd name="connsiteX1" fmla="*/ 6087728 w 6087728"/>
              <a:gd name="connsiteY1" fmla="*/ 0 h 8839200"/>
              <a:gd name="connsiteX2" fmla="*/ 6085049 w 6087728"/>
              <a:gd name="connsiteY2" fmla="*/ 0 h 8839200"/>
              <a:gd name="connsiteX3" fmla="*/ 6039330 w 6087728"/>
              <a:gd name="connsiteY3" fmla="*/ 0 h 8839200"/>
              <a:gd name="connsiteX4" fmla="*/ 0 w 6087728"/>
              <a:gd name="connsiteY4" fmla="*/ 0 h 8839200"/>
              <a:gd name="connsiteX5" fmla="*/ 0 w 6087728"/>
              <a:gd name="connsiteY5" fmla="*/ 45719 h 8839200"/>
              <a:gd name="connsiteX6" fmla="*/ 6039330 w 6087728"/>
              <a:gd name="connsiteY6" fmla="*/ 45719 h 8839200"/>
              <a:gd name="connsiteX7" fmla="*/ 6039330 w 6087728"/>
              <a:gd name="connsiteY7" fmla="*/ 8839200 h 8839200"/>
              <a:gd name="connsiteX8" fmla="*/ 6085049 w 6087728"/>
              <a:gd name="connsiteY8" fmla="*/ 8839200 h 8839200"/>
              <a:gd name="connsiteX9" fmla="*/ 5751225 w 6087728"/>
              <a:gd name="connsiteY9" fmla="*/ 902316 h 8839200"/>
              <a:gd name="connsiteX10" fmla="*/ 6087728 w 6087728"/>
              <a:gd name="connsiteY10" fmla="*/ 45719 h 8839200"/>
              <a:gd name="connsiteX0" fmla="*/ 5751225 w 6087728"/>
              <a:gd name="connsiteY0" fmla="*/ 949676 h 8886560"/>
              <a:gd name="connsiteX1" fmla="*/ 6087728 w 6087728"/>
              <a:gd name="connsiteY1" fmla="*/ 47360 h 8886560"/>
              <a:gd name="connsiteX2" fmla="*/ 6085049 w 6087728"/>
              <a:gd name="connsiteY2" fmla="*/ 47360 h 8886560"/>
              <a:gd name="connsiteX3" fmla="*/ 6039330 w 6087728"/>
              <a:gd name="connsiteY3" fmla="*/ 47360 h 8886560"/>
              <a:gd name="connsiteX4" fmla="*/ 0 w 6087728"/>
              <a:gd name="connsiteY4" fmla="*/ 47360 h 8886560"/>
              <a:gd name="connsiteX5" fmla="*/ 0 w 6087728"/>
              <a:gd name="connsiteY5" fmla="*/ 93079 h 8886560"/>
              <a:gd name="connsiteX6" fmla="*/ 6039330 w 6087728"/>
              <a:gd name="connsiteY6" fmla="*/ 93079 h 8886560"/>
              <a:gd name="connsiteX7" fmla="*/ 6039330 w 6087728"/>
              <a:gd name="connsiteY7" fmla="*/ 8886560 h 8886560"/>
              <a:gd name="connsiteX8" fmla="*/ 6085049 w 6087728"/>
              <a:gd name="connsiteY8" fmla="*/ 8886560 h 8886560"/>
              <a:gd name="connsiteX9" fmla="*/ 5751225 w 6087728"/>
              <a:gd name="connsiteY9" fmla="*/ 949676 h 8886560"/>
              <a:gd name="connsiteX0" fmla="*/ 6085049 w 6087728"/>
              <a:gd name="connsiteY0" fmla="*/ 8839200 h 8839200"/>
              <a:gd name="connsiteX1" fmla="*/ 6087728 w 6087728"/>
              <a:gd name="connsiteY1" fmla="*/ 0 h 8839200"/>
              <a:gd name="connsiteX2" fmla="*/ 6085049 w 6087728"/>
              <a:gd name="connsiteY2" fmla="*/ 0 h 8839200"/>
              <a:gd name="connsiteX3" fmla="*/ 6039330 w 6087728"/>
              <a:gd name="connsiteY3" fmla="*/ 0 h 8839200"/>
              <a:gd name="connsiteX4" fmla="*/ 0 w 6087728"/>
              <a:gd name="connsiteY4" fmla="*/ 0 h 8839200"/>
              <a:gd name="connsiteX5" fmla="*/ 0 w 6087728"/>
              <a:gd name="connsiteY5" fmla="*/ 45719 h 8839200"/>
              <a:gd name="connsiteX6" fmla="*/ 6039330 w 6087728"/>
              <a:gd name="connsiteY6" fmla="*/ 45719 h 8839200"/>
              <a:gd name="connsiteX7" fmla="*/ 6039330 w 6087728"/>
              <a:gd name="connsiteY7" fmla="*/ 8839200 h 8839200"/>
              <a:gd name="connsiteX8" fmla="*/ 6085049 w 6087728"/>
              <a:gd name="connsiteY8" fmla="*/ 8839200 h 8839200"/>
              <a:gd name="connsiteX0" fmla="*/ 6039330 w 6087728"/>
              <a:gd name="connsiteY0" fmla="*/ 8839200 h 8839200"/>
              <a:gd name="connsiteX1" fmla="*/ 6087728 w 6087728"/>
              <a:gd name="connsiteY1" fmla="*/ 0 h 8839200"/>
              <a:gd name="connsiteX2" fmla="*/ 6085049 w 6087728"/>
              <a:gd name="connsiteY2" fmla="*/ 0 h 8839200"/>
              <a:gd name="connsiteX3" fmla="*/ 6039330 w 6087728"/>
              <a:gd name="connsiteY3" fmla="*/ 0 h 8839200"/>
              <a:gd name="connsiteX4" fmla="*/ 0 w 6087728"/>
              <a:gd name="connsiteY4" fmla="*/ 0 h 8839200"/>
              <a:gd name="connsiteX5" fmla="*/ 0 w 6087728"/>
              <a:gd name="connsiteY5" fmla="*/ 45719 h 8839200"/>
              <a:gd name="connsiteX6" fmla="*/ 6039330 w 6087728"/>
              <a:gd name="connsiteY6" fmla="*/ 45719 h 8839200"/>
              <a:gd name="connsiteX7" fmla="*/ 6039330 w 6087728"/>
              <a:gd name="connsiteY7" fmla="*/ 8839200 h 8839200"/>
              <a:gd name="connsiteX0" fmla="*/ 6039330 w 6087728"/>
              <a:gd name="connsiteY0" fmla="*/ 45719 h 45719"/>
              <a:gd name="connsiteX1" fmla="*/ 6087728 w 6087728"/>
              <a:gd name="connsiteY1" fmla="*/ 0 h 45719"/>
              <a:gd name="connsiteX2" fmla="*/ 6085049 w 6087728"/>
              <a:gd name="connsiteY2" fmla="*/ 0 h 45719"/>
              <a:gd name="connsiteX3" fmla="*/ 6039330 w 6087728"/>
              <a:gd name="connsiteY3" fmla="*/ 0 h 45719"/>
              <a:gd name="connsiteX4" fmla="*/ 0 w 6087728"/>
              <a:gd name="connsiteY4" fmla="*/ 0 h 45719"/>
              <a:gd name="connsiteX5" fmla="*/ 0 w 6087728"/>
              <a:gd name="connsiteY5" fmla="*/ 45719 h 45719"/>
              <a:gd name="connsiteX6" fmla="*/ 6039330 w 6087728"/>
              <a:gd name="connsiteY6" fmla="*/ 45719 h 45719"/>
              <a:gd name="connsiteX0" fmla="*/ 6039330 w 6087728"/>
              <a:gd name="connsiteY0" fmla="*/ 45719 h 45719"/>
              <a:gd name="connsiteX1" fmla="*/ 6087728 w 6087728"/>
              <a:gd name="connsiteY1" fmla="*/ 0 h 45719"/>
              <a:gd name="connsiteX2" fmla="*/ 6085049 w 6087728"/>
              <a:gd name="connsiteY2" fmla="*/ 0 h 45719"/>
              <a:gd name="connsiteX3" fmla="*/ 0 w 6087728"/>
              <a:gd name="connsiteY3" fmla="*/ 0 h 45719"/>
              <a:gd name="connsiteX4" fmla="*/ 0 w 6087728"/>
              <a:gd name="connsiteY4" fmla="*/ 45719 h 45719"/>
              <a:gd name="connsiteX5" fmla="*/ 6039330 w 6087728"/>
              <a:gd name="connsiteY5" fmla="*/ 45719 h 45719"/>
              <a:gd name="connsiteX0" fmla="*/ 6083991 w 6087728"/>
              <a:gd name="connsiteY0" fmla="*/ 45719 h 45719"/>
              <a:gd name="connsiteX1" fmla="*/ 6087728 w 6087728"/>
              <a:gd name="connsiteY1" fmla="*/ 0 h 45719"/>
              <a:gd name="connsiteX2" fmla="*/ 6085049 w 6087728"/>
              <a:gd name="connsiteY2" fmla="*/ 0 h 45719"/>
              <a:gd name="connsiteX3" fmla="*/ 0 w 6087728"/>
              <a:gd name="connsiteY3" fmla="*/ 0 h 45719"/>
              <a:gd name="connsiteX4" fmla="*/ 0 w 6087728"/>
              <a:gd name="connsiteY4" fmla="*/ 45719 h 45719"/>
              <a:gd name="connsiteX5" fmla="*/ 6083991 w 6087728"/>
              <a:gd name="connsiteY5" fmla="*/ 45719 h 45719"/>
              <a:gd name="connsiteX0" fmla="*/ 6088236 w 6088236"/>
              <a:gd name="connsiteY0" fmla="*/ 46811 h 46811"/>
              <a:gd name="connsiteX1" fmla="*/ 6087728 w 6088236"/>
              <a:gd name="connsiteY1" fmla="*/ 0 h 46811"/>
              <a:gd name="connsiteX2" fmla="*/ 6085049 w 6088236"/>
              <a:gd name="connsiteY2" fmla="*/ 0 h 46811"/>
              <a:gd name="connsiteX3" fmla="*/ 0 w 6088236"/>
              <a:gd name="connsiteY3" fmla="*/ 0 h 46811"/>
              <a:gd name="connsiteX4" fmla="*/ 0 w 6088236"/>
              <a:gd name="connsiteY4" fmla="*/ 45719 h 46811"/>
              <a:gd name="connsiteX5" fmla="*/ 6088236 w 6088236"/>
              <a:gd name="connsiteY5" fmla="*/ 46811 h 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8236" h="46811">
                <a:moveTo>
                  <a:pt x="6088236" y="46811"/>
                </a:moveTo>
                <a:cubicBezTo>
                  <a:pt x="6088067" y="31207"/>
                  <a:pt x="6087897" y="15604"/>
                  <a:pt x="6087728" y="0"/>
                </a:cubicBezTo>
                <a:lnTo>
                  <a:pt x="6085049" y="0"/>
                </a:lnTo>
                <a:lnTo>
                  <a:pt x="0" y="0"/>
                </a:lnTo>
                <a:lnTo>
                  <a:pt x="0" y="45719"/>
                </a:lnTo>
                <a:lnTo>
                  <a:pt x="6088236" y="46811"/>
                </a:lnTo>
                <a:close/>
              </a:path>
            </a:pathLst>
          </a:custGeom>
          <a:gradFill flip="none" rotWithShape="1">
            <a:gsLst>
              <a:gs pos="63000">
                <a:srgbClr val="0066FF">
                  <a:alpha val="67059"/>
                </a:srgbClr>
              </a:gs>
              <a:gs pos="0">
                <a:schemeClr val="bg1"/>
              </a:gs>
              <a:gs pos="26000">
                <a:schemeClr val="tx2">
                  <a:lumMod val="40000"/>
                  <a:lumOff val="60000"/>
                </a:schemeClr>
              </a:gs>
              <a:gs pos="9000">
                <a:schemeClr val="tx2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86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spc="-100" dirty="0">
                <a:solidFill>
                  <a:prstClr val="white"/>
                </a:solidFill>
                <a:latin typeface="Segoe UI Semibold" panose="020B0702040204020203" pitchFamily="34" charset="0"/>
              </a:rPr>
              <a:t>Asia Pacific Energy Research Centre</a:t>
            </a: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906000" cy="1808602"/>
          </a:xfrm>
          <a:prstGeom prst="rect">
            <a:avLst/>
          </a:prstGeom>
        </p:spPr>
      </p:pic>
      <p:pic>
        <p:nvPicPr>
          <p:cNvPr id="4" name="Picture 2" descr="C:\Users\atit.tippichai\Pictures\electric-car-refueling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r="800" b="4273"/>
          <a:stretch/>
        </p:blipFill>
        <p:spPr bwMode="auto">
          <a:xfrm>
            <a:off x="7031247" y="74295"/>
            <a:ext cx="2693145" cy="15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9235281" y="990600"/>
            <a:ext cx="82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94824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63" y="854075"/>
            <a:ext cx="9540875" cy="5046959"/>
          </a:xfrm>
          <a:prstGeom prst="rect">
            <a:avLst/>
          </a:prstGeom>
        </p:spPr>
        <p:txBody>
          <a:bodyPr lIns="72000" tIns="108000" rIns="72000" bIns="18000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/>
            </a:lvl1pPr>
          </a:lstStyle>
          <a:p>
            <a:pPr lvl="0"/>
            <a:r>
              <a:rPr kumimoji="1" lang="en-US" altLang="ja-JP" dirty="0" smtClean="0"/>
              <a:t>Text area</a:t>
            </a:r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84573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4" hasCustomPrompt="1"/>
          </p:nvPr>
        </p:nvSpPr>
        <p:spPr>
          <a:xfrm>
            <a:off x="182563" y="1286734"/>
            <a:ext cx="9540875" cy="3780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7" name="テキスト プレースホルダー 3"/>
          <p:cNvSpPr>
            <a:spLocks noGrp="1"/>
          </p:cNvSpPr>
          <p:nvPr>
            <p:ph type="body" sz="quarter" idx="16" hasCustomPrompt="1"/>
          </p:nvPr>
        </p:nvSpPr>
        <p:spPr>
          <a:xfrm>
            <a:off x="182563" y="5066734"/>
            <a:ext cx="9540875" cy="834300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Key message area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15908194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13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3" y="2121034"/>
            <a:ext cx="9540875" cy="3780000"/>
          </a:xfrm>
          <a:prstGeom prst="rect">
            <a:avLst/>
          </a:prstGeom>
        </p:spPr>
        <p:txBody>
          <a:bodyPr lIns="72000" tIns="0" rIns="72000" bIns="180000"/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en-US" altLang="ja-JP" dirty="0" smtClean="0"/>
              <a:t>Table or graph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1268366"/>
          </a:xfrm>
          <a:prstGeom prst="rect">
            <a:avLst/>
          </a:prstGeom>
        </p:spPr>
        <p:txBody>
          <a:bodyPr lIns="72000" tIns="108000" rIns="72000" bIns="108000" anchor="t" anchorCtr="0"/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8910642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4" y="972457"/>
            <a:ext cx="9540874" cy="4928577"/>
          </a:xfrm>
          <a:prstGeom prst="rect">
            <a:avLst/>
          </a:prstGeom>
        </p:spPr>
        <p:txBody>
          <a:bodyPr lIns="72000" tIns="0" rIns="72000" bIns="72000"/>
          <a:lstStyle>
            <a:lvl1pPr marL="363538" indent="-363538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2400" baseline="0"/>
            </a:lvl1pPr>
            <a:lvl2pPr marL="623888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/>
            </a:lvl2pPr>
            <a:lvl3pPr marL="90011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400"/>
            </a:lvl3pPr>
          </a:lstStyle>
          <a:p>
            <a:pPr lvl="0"/>
            <a:r>
              <a:rPr kumimoji="1" lang="en-US" altLang="ja-JP" dirty="0" smtClean="0"/>
              <a:t>Bullet level 1</a:t>
            </a:r>
          </a:p>
          <a:p>
            <a:pPr lvl="1"/>
            <a:r>
              <a:rPr kumimoji="1" lang="en-US" altLang="ja-JP" dirty="0" smtClean="0"/>
              <a:t>Bullet level 2</a:t>
            </a:r>
          </a:p>
          <a:p>
            <a:pPr lvl="2"/>
            <a:r>
              <a:rPr kumimoji="1" lang="en-US" altLang="ja-JP" dirty="0" smtClean="0"/>
              <a:t>Bullet level 3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9776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9539286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71337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9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9227573" y="6487512"/>
            <a:ext cx="468000" cy="18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4FF361A0-9A99-D04C-AB78-ECFA5FA71852}" type="slidenum">
              <a:rPr lang="ja-JP" altLang="en-US" sz="1400" b="1" smtClean="0">
                <a:solidFill>
                  <a:schemeClr val="accent2"/>
                </a:solidFill>
                <a:effectLst/>
                <a:latin typeface="+mn-ea"/>
                <a:ea typeface="+mn-ea"/>
              </a:rPr>
              <a:pPr/>
              <a:t>‹#›</a:t>
            </a:fld>
            <a:endParaRPr kumimoji="1" lang="ja-JP" altLang="en-US" sz="1100" b="1" dirty="0">
              <a:solidFill>
                <a:schemeClr val="accent2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6" name="図 5" descr="APERC logo_horizonta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" y="6361512"/>
            <a:ext cx="1284488" cy="4320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6319963"/>
            <a:ext cx="9900000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P_chapter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"/>
          <a:stretch/>
        </p:blipFill>
        <p:spPr>
          <a:xfrm>
            <a:off x="0" y="-1"/>
            <a:ext cx="9906000" cy="7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1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7" r:id="rId2"/>
    <p:sldLayoutId id="2147483688" r:id="rId3"/>
    <p:sldLayoutId id="2147483683" r:id="rId4"/>
    <p:sldLayoutId id="2147483690" r:id="rId5"/>
    <p:sldLayoutId id="214748368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533400" y="2209800"/>
            <a:ext cx="8671942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ja-JP" sz="2900" dirty="0">
                <a:solidFill>
                  <a:srgbClr val="3366FF"/>
                </a:solidFill>
                <a:latin typeface="Segoe UI Semibold" panose="020B0702040204020203" pitchFamily="34" charset="0"/>
              </a:rPr>
              <a:t>        </a:t>
            </a:r>
          </a:p>
          <a:p>
            <a:pPr fontAlgn="base">
              <a:spcAft>
                <a:spcPct val="0"/>
              </a:spcAft>
              <a:defRPr/>
            </a:pPr>
            <a:endParaRPr lang="en-US" sz="3600" dirty="0">
              <a:solidFill>
                <a:srgbClr val="3366FF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sz="3600" dirty="0">
                <a:solidFill>
                  <a:srgbClr val="3366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dirty="0">
                <a:solidFill>
                  <a:srgbClr val="3366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MS PGothic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4391975"/>
            <a:ext cx="9540876" cy="948062"/>
          </a:xfrm>
        </p:spPr>
        <p:txBody>
          <a:bodyPr/>
          <a:lstStyle/>
          <a:p>
            <a:r>
              <a:rPr lang="en-GB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Tom Willcock</a:t>
            </a:r>
            <a:endParaRPr lang="en-GB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Researcher, APERC</a:t>
            </a:r>
            <a:endParaRPr lang="en-GB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タイトル 7"/>
          <p:cNvSpPr>
            <a:spLocks noGrp="1"/>
          </p:cNvSpPr>
          <p:nvPr>
            <p:ph type="ctrTitle"/>
          </p:nvPr>
        </p:nvSpPr>
        <p:spPr>
          <a:xfrm>
            <a:off x="1" y="2648716"/>
            <a:ext cx="9540875" cy="137652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ja-JP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Progress towards APEC’s energy intensity reduction goal</a:t>
            </a:r>
            <a:endParaRPr kumimoji="1" lang="ja-JP" altLang="en-US" b="1" dirty="0">
              <a:ln w="9525" cmpd="sng">
                <a:solidFill>
                  <a:schemeClr val="bg1"/>
                </a:solidFill>
                <a:prstDash val="solid"/>
              </a:ln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424970"/>
            <a:ext cx="7975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altLang="ja-JP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51</a:t>
            </a:r>
            <a:r>
              <a:rPr lang="en-US" altLang="ja-JP" sz="2400" baseline="30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GB" altLang="ja-JP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ja-JP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Meeting of </a:t>
            </a:r>
            <a:r>
              <a:rPr lang="en-GB" altLang="ja-JP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APEC </a:t>
            </a:r>
            <a:r>
              <a:rPr lang="en-GB" altLang="ja-JP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EGEEC</a:t>
            </a:r>
            <a:br>
              <a:rPr lang="en-GB" altLang="ja-JP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ja-JP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11-13 April, 2018</a:t>
            </a:r>
          </a:p>
          <a:p>
            <a:r>
              <a:rPr lang="en-GB" altLang="ja-JP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Washington</a:t>
            </a:r>
            <a:r>
              <a:rPr lang="en-US" altLang="ja-JP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DC</a:t>
            </a:r>
            <a:r>
              <a:rPr lang="en-US" altLang="ja-JP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ja-JP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6254" y="823083"/>
            <a:ext cx="9627183" cy="4852887"/>
          </a:xfrm>
        </p:spPr>
        <p:txBody>
          <a:bodyPr/>
          <a:lstStyle/>
          <a:p>
            <a:pPr marL="544513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Change in final energy consumption (excluding non-energy) in 2015 compared with the previous year is only 0.01%...</a:t>
            </a:r>
          </a:p>
          <a:p>
            <a:pPr marL="544513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…and growth in GDP (PPP) has been stable for the last three years (3.9%, 3.8% and 3.6%, in 2013-14-15, respectively).</a:t>
            </a:r>
          </a:p>
          <a:p>
            <a:pPr marL="544513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 in 2015, GDP growth decoupled from energy consumption growth, resulting in a significant energy intensity reduction of 3.5%. </a:t>
            </a:r>
          </a:p>
          <a:p>
            <a:pPr marL="544513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These trends look encouraging, so how do we think APEC is tracking against the goal…</a:t>
            </a:r>
            <a:endParaRPr lang="en-AU" sz="2400" dirty="0" smtClean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2438" lvl="1" indent="-365125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altLang="ja-JP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does this tell us?</a:t>
            </a:r>
            <a:endParaRPr kumimoji="1"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75168"/>
            <a:ext cx="4522840" cy="1080000"/>
          </a:xfrm>
        </p:spPr>
        <p:txBody>
          <a:bodyPr/>
          <a:lstStyle/>
          <a:p>
            <a:r>
              <a:rPr lang="en-AU" dirty="0" smtClean="0"/>
              <a:t>Looking forward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563" y="4575244"/>
            <a:ext cx="9540874" cy="1731288"/>
          </a:xfrm>
        </p:spPr>
        <p:txBody>
          <a:bodyPr/>
          <a:lstStyle/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Currently </a:t>
            </a:r>
            <a:r>
              <a:rPr lang="en-US" sz="2400" dirty="0" err="1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finalising</a:t>
            </a: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modelling for the 7</a:t>
            </a:r>
            <a:r>
              <a:rPr lang="en-US" sz="2400" baseline="300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4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of the APERC Energy Demand and Supply Outlook</a:t>
            </a: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BAU achieves the 45% reduction goal in 2033, Target in 2030 and 2°C Scenario in 2028.</a:t>
            </a:r>
            <a:endParaRPr lang="en-US" sz="2400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altLang="ja-JP" sz="3600" b="1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preliminary APEC results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49" y="723803"/>
            <a:ext cx="6174724" cy="39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4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562" y="4650658"/>
            <a:ext cx="9540874" cy="1494503"/>
          </a:xfrm>
        </p:spPr>
        <p:txBody>
          <a:bodyPr/>
          <a:lstStyle/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2400" baseline="300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BAU achieves goal in 2030, 6</a:t>
            </a:r>
            <a:r>
              <a:rPr lang="en-US" sz="2400" baseline="300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in 2037.</a:t>
            </a: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n-US" sz="2400" baseline="300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probably reflects poor intensity improvements in 2010 and 2011. Much better since then.</a:t>
            </a: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altLang="ja-JP" sz="3600" b="1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compared with past editions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32" y="725961"/>
            <a:ext cx="6221262" cy="402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562" y="1004306"/>
            <a:ext cx="9540874" cy="5012954"/>
          </a:xfrm>
        </p:spPr>
        <p:txBody>
          <a:bodyPr/>
          <a:lstStyle/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Similarly to last time, recent history looks good…</a:t>
            </a: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the 7</a:t>
            </a:r>
            <a:r>
              <a:rPr lang="en-US" sz="3200" baseline="300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3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results are encouraging…</a:t>
            </a: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But it raises the question: if the BAU scenario achieves the intensity goal two years ahead of schedule, do we need to think about making it more ambitious? </a:t>
            </a: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has already been done once. The original goal, set in 2007, was a 25% improvement by 2030 (with a 2005 base year).</a:t>
            </a:r>
            <a:endParaRPr lang="en-AU" sz="3200" dirty="0" smtClean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Closing Thoughts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Thomas.Willcock@aperc.ieej.or.jp</a:t>
            </a:r>
            <a:endParaRPr kumimoji="1" lang="en-GB" sz="3200" dirty="0"/>
          </a:p>
        </p:txBody>
      </p:sp>
    </p:spTree>
    <p:extLst>
      <p:ext uri="{BB962C8B-B14F-4D97-AF65-F5344CB8AC3E}">
        <p14:creationId xmlns:p14="http://schemas.microsoft.com/office/powerpoint/2010/main" val="25227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75168"/>
            <a:ext cx="4522840" cy="1080000"/>
          </a:xfrm>
        </p:spPr>
        <p:txBody>
          <a:bodyPr/>
          <a:lstStyle/>
          <a:p>
            <a:r>
              <a:rPr lang="en-AU" dirty="0" smtClean="0"/>
              <a:t>Additional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U.S.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62" y="854075"/>
            <a:ext cx="7207044" cy="5397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0103" y="5683738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</a:t>
            </a:r>
            <a:r>
              <a:rPr lang="en-US" altLang="ja-JP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U.S.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041" y="919047"/>
            <a:ext cx="6347914" cy="5223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7090" y="5698188"/>
            <a:ext cx="2205872" cy="461665"/>
          </a:xfrm>
          <a:prstGeom prst="rect">
            <a:avLst/>
          </a:prstGeom>
        </p:spPr>
        <p:txBody>
          <a:bodyPr wrap="square" lIns="0" rIns="0" rtlCol="0" anchor="ctr">
            <a:spAutoFit/>
          </a:bodyPr>
          <a:lstStyle/>
          <a:p>
            <a:pPr marL="60325" marR="0" lvl="1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sz="24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2005-2015</a:t>
            </a:r>
            <a:endParaRPr lang="en-AU" sz="2400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</a:t>
            </a:r>
            <a:r>
              <a:rPr lang="en-US" altLang="ja-JP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analysis – U.S.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97" y="812085"/>
            <a:ext cx="7560537" cy="51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92" y="2975168"/>
            <a:ext cx="3294185" cy="1080000"/>
          </a:xfrm>
        </p:spPr>
        <p:txBody>
          <a:bodyPr/>
          <a:lstStyle/>
          <a:p>
            <a:pPr algn="l"/>
            <a:r>
              <a:rPr lang="en-AU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Background</a:t>
            </a:r>
            <a:endParaRPr lang="en-GB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</a:t>
            </a:r>
            <a:r>
              <a:rPr lang="en-US" altLang="ja-JP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analysis – U.S.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l="74006" t="53887" r="16775" b="37480"/>
          <a:stretch/>
        </p:blipFill>
        <p:spPr>
          <a:xfrm>
            <a:off x="3072438" y="4595906"/>
            <a:ext cx="3586904" cy="1093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1087"/>
            <a:ext cx="4759584" cy="3296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123" y="961087"/>
            <a:ext cx="4971314" cy="3296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562" y="2478422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2999" y="2500017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</a:t>
            </a:r>
            <a:r>
              <a:rPr lang="en-US" altLang="ja-JP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analysis – U.S.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l="74006" t="53887" r="16775" b="37480"/>
          <a:stretch/>
        </p:blipFill>
        <p:spPr>
          <a:xfrm>
            <a:off x="3121144" y="4835544"/>
            <a:ext cx="3097444" cy="944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22" y="1022443"/>
            <a:ext cx="4890178" cy="3234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4152"/>
            <a:ext cx="4883596" cy="3253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892" y="2639905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0421" y="2661500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China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12" y="859105"/>
            <a:ext cx="8650974" cy="5395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2743" y="5628907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China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126" y="866746"/>
            <a:ext cx="7074125" cy="5526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9445" y="5858444"/>
            <a:ext cx="2205872" cy="461665"/>
          </a:xfrm>
          <a:prstGeom prst="rect">
            <a:avLst/>
          </a:prstGeom>
        </p:spPr>
        <p:txBody>
          <a:bodyPr wrap="square" lIns="0" rIns="0" rtlCol="0" anchor="ctr">
            <a:spAutoFit/>
          </a:bodyPr>
          <a:lstStyle/>
          <a:p>
            <a:pPr marL="60325" marR="0" lvl="1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sz="24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2005-2015</a:t>
            </a:r>
            <a:endParaRPr lang="en-AU" sz="2400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China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45" y="915818"/>
            <a:ext cx="8596207" cy="521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China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4403"/>
            <a:ext cx="4916129" cy="3264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24" y="945478"/>
            <a:ext cx="4942176" cy="331323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5"/>
          <a:srcRect l="74006" t="53887" r="16775" b="37480"/>
          <a:stretch/>
        </p:blipFill>
        <p:spPr>
          <a:xfrm>
            <a:off x="3415102" y="4630566"/>
            <a:ext cx="3097444" cy="944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632" y="3413724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0761" y="3391074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China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l="74006" t="53887" r="16775" b="37480"/>
          <a:stretch/>
        </p:blipFill>
        <p:spPr>
          <a:xfrm>
            <a:off x="3404277" y="4528821"/>
            <a:ext cx="3097444" cy="944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9701"/>
            <a:ext cx="4525192" cy="3011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562" y="3318327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566" y="1069701"/>
            <a:ext cx="5067871" cy="30119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76018" y="3318327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07312" y="5436769"/>
            <a:ext cx="6090418" cy="360000"/>
          </a:xfrm>
        </p:spPr>
        <p:txBody>
          <a:bodyPr/>
          <a:lstStyle/>
          <a:p>
            <a:r>
              <a:rPr lang="en-AU" dirty="0" smtClean="0"/>
              <a:t>Source: </a:t>
            </a:r>
            <a:r>
              <a:rPr lang="en-AU" dirty="0" err="1" smtClean="0"/>
              <a:t>Naoka</a:t>
            </a:r>
            <a:r>
              <a:rPr lang="en-AU" dirty="0" smtClean="0"/>
              <a:t> </a:t>
            </a:r>
            <a:r>
              <a:rPr lang="en-AU" dirty="0" err="1" smtClean="0"/>
              <a:t>Doi</a:t>
            </a:r>
            <a:r>
              <a:rPr lang="en-AU" dirty="0" smtClean="0"/>
              <a:t>, IEEJ, “Current status of energy conservation policies in Japan,” Sept. 19, 2017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Japan’s experience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47" y="1190524"/>
            <a:ext cx="7361833" cy="43745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5818400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Very challenging to continually improve efficiency while GDP grows.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806576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"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Japan’s energy intensity, 1970 to 2030</a:t>
            </a:r>
          </a:p>
        </p:txBody>
      </p:sp>
    </p:spTree>
    <p:extLst>
      <p:ext uri="{BB962C8B-B14F-4D97-AF65-F5344CB8AC3E}">
        <p14:creationId xmlns:p14="http://schemas.microsoft.com/office/powerpoint/2010/main" val="295082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82563" y="5066734"/>
            <a:ext cx="9540875" cy="1052712"/>
          </a:xfrm>
        </p:spPr>
        <p:txBody>
          <a:bodyPr/>
          <a:lstStyle/>
          <a:p>
            <a:pPr algn="l"/>
            <a:r>
              <a:rPr lang="en-US" sz="2400" b="0" i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After reporting three different energy intensity measures using IEA data, agreement was reached at EWG 53 to analyse final energy (excluding non-energy) intensity, using APEC data.</a:t>
            </a:r>
            <a:endParaRPr lang="en-US" sz="2400" b="0" i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Milestones</a:t>
            </a:r>
            <a:endParaRPr lang="en-US" sz="3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93212834"/>
              </p:ext>
            </p:extLst>
          </p:nvPr>
        </p:nvGraphicFramePr>
        <p:xfrm>
          <a:off x="269700" y="1069701"/>
          <a:ext cx="9366598" cy="366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12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zh-TW" sz="32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Notes on data sources</a:t>
            </a:r>
            <a:endParaRPr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562" y="938464"/>
            <a:ext cx="9286291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lvl="1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</a:t>
            </a:r>
            <a:r>
              <a:rPr lang="en-AU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collected by ESTO with support from EGEDA (2015 is current but we should have 2016 in time for the next meeting).</a:t>
            </a:r>
          </a:p>
          <a:p>
            <a:pPr marL="517525" lvl="1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GDP data from the World Bank (constant 2011 </a:t>
            </a:r>
            <a:r>
              <a:rPr lang="en-AU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USD </a:t>
            </a: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PPP – </a:t>
            </a:r>
            <a:r>
              <a:rPr lang="en-AU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available </a:t>
            </a: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through 2016).</a:t>
            </a:r>
          </a:p>
          <a:p>
            <a:pPr marL="517525" lvl="1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Exceptions:</a:t>
            </a:r>
          </a:p>
          <a:p>
            <a:pPr marL="917575" lvl="2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APERC/ESTO estimates for Papua </a:t>
            </a:r>
            <a:r>
              <a:rPr lang="en-AU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</a:t>
            </a: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Guinea’s (PNG) energy consumption.</a:t>
            </a:r>
            <a:endParaRPr lang="en-AU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17575" lvl="2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Chinese Taipei and PNG’s GDP </a:t>
            </a:r>
            <a:r>
              <a:rPr lang="en-AU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 estimates from the APEC Outlook 7</a:t>
            </a:r>
            <a:r>
              <a:rPr lang="en-AU" baseline="300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 </a:t>
            </a: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Edition.</a:t>
            </a:r>
            <a:endParaRPr lang="en-AU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0325" lvl="1" indent="0"/>
            <a:endParaRPr lang="en-A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zh-TW" sz="32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Updates since Moscow</a:t>
            </a:r>
            <a:endParaRPr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562" y="938464"/>
            <a:ext cx="9286291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lvl="1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new data, but very slight revisions to energy intensity.</a:t>
            </a:r>
          </a:p>
          <a:p>
            <a:pPr marL="917575" lvl="2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Mostly due to GDP revisions by the World Bank (Malaysia, Mexico, New Zealand, PNG, Russia and the US).</a:t>
            </a:r>
          </a:p>
          <a:p>
            <a:pPr marL="917575" lvl="2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Very slight energy consumption change for Chinese Taipei.</a:t>
            </a:r>
            <a:endParaRPr lang="en-AU" dirty="0" smtClean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17525" lvl="1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Continuing work on the 7</a:t>
            </a:r>
            <a:r>
              <a:rPr lang="en-US" baseline="300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of the APERC Energy Demand and Supply Outlook.</a:t>
            </a:r>
          </a:p>
        </p:txBody>
      </p:sp>
    </p:spTree>
    <p:extLst>
      <p:ext uri="{BB962C8B-B14F-4D97-AF65-F5344CB8AC3E}">
        <p14:creationId xmlns:p14="http://schemas.microsoft.com/office/powerpoint/2010/main" val="15631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75168"/>
            <a:ext cx="2201008" cy="1080000"/>
          </a:xfrm>
        </p:spPr>
        <p:txBody>
          <a:bodyPr/>
          <a:lstStyle/>
          <a:p>
            <a:r>
              <a:rPr lang="en-AU" dirty="0" smtClean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5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AU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has happened </a:t>
            </a:r>
            <a:r>
              <a:rPr lang="en-AU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intensity </a:t>
            </a:r>
            <a:r>
              <a:rPr lang="en-AU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since </a:t>
            </a:r>
            <a:r>
              <a:rPr lang="en-AU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EWG54?</a:t>
            </a:r>
            <a:endParaRPr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8153" y="3198247"/>
            <a:ext cx="9540875" cy="241136"/>
          </a:xfrm>
        </p:spPr>
        <p:txBody>
          <a:bodyPr/>
          <a:lstStyle/>
          <a:p>
            <a:r>
              <a:rPr lang="en-AU" i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Source: APERC analysis of ESTO data.</a:t>
            </a:r>
            <a:endParaRPr lang="en-US" i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133739" y="758239"/>
            <a:ext cx="9540875" cy="373145"/>
          </a:xfrm>
          <a:prstGeom prst="rect">
            <a:avLst/>
          </a:prstGeom>
        </p:spPr>
        <p:txBody>
          <a:bodyPr lIns="72000" tIns="108000" rIns="72000" bIns="180000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APEC Final energy (excluding non-energy) consumption intensity</a:t>
            </a:r>
          </a:p>
          <a:p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82560" y="3518282"/>
            <a:ext cx="95408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 energy consumption intensity (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ex.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non-energy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has been improving reasonably consistently with the largest reduction from 2014 to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consumption intensity (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ex.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non-energy) 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fell 17.9% between 2005 and 2015.</a:t>
            </a:r>
            <a:endParaRPr lang="en-US" sz="2200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the current trend 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continues,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 energy consumption intensity (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ex.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non-energy) reduction 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would fall just short of the APEC goal, reaching 44.6%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2035 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(the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APEC 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goal would be reached the following year).</a:t>
            </a:r>
            <a:endParaRPr lang="en-US" sz="2200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14942"/>
              </p:ext>
            </p:extLst>
          </p:nvPr>
        </p:nvGraphicFramePr>
        <p:xfrm>
          <a:off x="182563" y="1210283"/>
          <a:ext cx="9540874" cy="1768890"/>
        </p:xfrm>
        <a:graphic>
          <a:graphicData uri="http://schemas.openxmlformats.org/drawingml/2006/table">
            <a:tbl>
              <a:tblPr/>
              <a:tblGrid>
                <a:gridCol w="1789756">
                  <a:extLst>
                    <a:ext uri="{9D8B030D-6E8A-4147-A177-3AD203B41FA5}">
                      <a16:colId xmlns:a16="http://schemas.microsoft.com/office/drawing/2014/main" val="1440332567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3769677327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1785355180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736248136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3317672399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1111707392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120923085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85409145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3293215676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3052923430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821494235"/>
                    </a:ext>
                  </a:extLst>
                </a:gridCol>
                <a:gridCol w="915064">
                  <a:extLst>
                    <a:ext uri="{9D8B030D-6E8A-4147-A177-3AD203B41FA5}">
                      <a16:colId xmlns:a16="http://schemas.microsoft.com/office/drawing/2014/main" val="1640475607"/>
                    </a:ext>
                  </a:extLst>
                </a:gridCol>
                <a:gridCol w="915064">
                  <a:extLst>
                    <a:ext uri="{9D8B030D-6E8A-4147-A177-3AD203B41FA5}">
                      <a16:colId xmlns:a16="http://schemas.microsoft.com/office/drawing/2014/main" val="4133467332"/>
                    </a:ext>
                  </a:extLst>
                </a:gridCol>
              </a:tblGrid>
              <a:tr h="252699"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2005-2015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Trend to 2035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08182"/>
                  </a:ext>
                </a:extLst>
              </a:tr>
              <a:tr h="50539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Final Energy </a:t>
                      </a:r>
                      <a:r>
                        <a:rPr lang="en-A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(</a:t>
                      </a: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ex. non-energy)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038" marR="9038" marT="9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08641"/>
                  </a:ext>
                </a:extLst>
              </a:tr>
              <a:tr h="50539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GDP </a:t>
                      </a:r>
                      <a:r>
                        <a:rPr lang="en-A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(</a:t>
                      </a: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 US $PPP) 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9038" marR="9038" marT="9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045746"/>
                  </a:ext>
                </a:extLst>
              </a:tr>
              <a:tr h="50539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Final Energy Intensity  (ex. non-energy) 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-3.3%</a:t>
                      </a:r>
                    </a:p>
                  </a:txBody>
                  <a:tcPr marL="9038" marR="9038" marT="9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-44.6%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517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4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YoY changes to intensity, energy demand and GDP</a:t>
            </a:r>
            <a:endParaRPr kumimoji="1"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84" y="803511"/>
            <a:ext cx="8615657" cy="51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82562" y="82548"/>
            <a:ext cx="9625581" cy="570643"/>
          </a:xfrm>
        </p:spPr>
        <p:txBody>
          <a:bodyPr>
            <a:normAutofit/>
          </a:bodyPr>
          <a:lstStyle/>
          <a:p>
            <a:r>
              <a:rPr kumimoji="1" lang="en-AU" altLang="zh-TW" sz="320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Economy </a:t>
            </a:r>
            <a:r>
              <a:rPr kumimoji="1" lang="en-AU" altLang="zh-TW" sz="32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level results, 2005 to 2015</a:t>
            </a:r>
            <a:endParaRPr kumimoji="1"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73" y="805935"/>
            <a:ext cx="7878803" cy="52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APEC PP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2088"/>
      </a:accent1>
      <a:accent2>
        <a:srgbClr val="28A7E1"/>
      </a:accent2>
      <a:accent3>
        <a:srgbClr val="DF5327"/>
      </a:accent3>
      <a:accent4>
        <a:srgbClr val="A6B727"/>
      </a:accent4>
      <a:accent5>
        <a:srgbClr val="FEC306"/>
      </a:accent5>
      <a:accent6>
        <a:srgbClr val="7E74E5"/>
      </a:accent6>
      <a:hlink>
        <a:srgbClr val="0000FF"/>
      </a:hlink>
      <a:folHlink>
        <a:srgbClr val="800080"/>
      </a:folHlink>
    </a:clrScheme>
    <a:fontScheme name="APERC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rIns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200" b="1" i="1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s Template">
  <a:themeElements>
    <a:clrScheme name="ユーザー定義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2088"/>
      </a:accent1>
      <a:accent2>
        <a:srgbClr val="28A7E1"/>
      </a:accent2>
      <a:accent3>
        <a:srgbClr val="DF5327"/>
      </a:accent3>
      <a:accent4>
        <a:srgbClr val="A6B727"/>
      </a:accent4>
      <a:accent5>
        <a:srgbClr val="FEC306"/>
      </a:accent5>
      <a:accent6>
        <a:srgbClr val="7E74E5"/>
      </a:accent6>
      <a:hlink>
        <a:srgbClr val="0000FF"/>
      </a:hlink>
      <a:folHlink>
        <a:srgbClr val="800080"/>
      </a:folHlink>
    </a:clrScheme>
    <a:fontScheme name="APERC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rIns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200" b="1" i="1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PP_design_v1.potx</Template>
  <TotalTime>6578</TotalTime>
  <Words>912</Words>
  <Application>Microsoft Office PowerPoint</Application>
  <PresentationFormat>A4 Paper (210x297 mm)</PresentationFormat>
  <Paragraphs>146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Segoe UI</vt:lpstr>
      <vt:lpstr>Segoe UI Semibold</vt:lpstr>
      <vt:lpstr>Verdana</vt:lpstr>
      <vt:lpstr>Wingdings</vt:lpstr>
      <vt:lpstr>Title Master</vt:lpstr>
      <vt:lpstr>Contents Template</vt:lpstr>
      <vt:lpstr>Progress towards APEC’s energy intensity reduction goal</vt:lpstr>
      <vt:lpstr>Background</vt:lpstr>
      <vt:lpstr>Milestones</vt:lpstr>
      <vt:lpstr>Notes on data sources</vt:lpstr>
      <vt:lpstr>Updates since Moscow</vt:lpstr>
      <vt:lpstr>Results</vt:lpstr>
      <vt:lpstr>What has happened to intensity since EWG54?</vt:lpstr>
      <vt:lpstr>YoY changes to intensity, energy demand and GDP</vt:lpstr>
      <vt:lpstr>Economy level results, 2005 to 2015</vt:lpstr>
      <vt:lpstr>What does this tell us?</vt:lpstr>
      <vt:lpstr>Looking forward</vt:lpstr>
      <vt:lpstr>7th edition preliminary APEC results</vt:lpstr>
      <vt:lpstr>7th compared with past editions</vt:lpstr>
      <vt:lpstr>Closing Thoughts</vt:lpstr>
      <vt:lpstr>Thomas.Willcock@aperc.ieej.or.jp</vt:lpstr>
      <vt:lpstr>Additional slides</vt:lpstr>
      <vt:lpstr>Decomposition analysis – U.S.</vt:lpstr>
      <vt:lpstr>Decomposition analysis – U.S.</vt:lpstr>
      <vt:lpstr>Decomposition analysis – U.S.</vt:lpstr>
      <vt:lpstr>Decomposition analysis – U.S.</vt:lpstr>
      <vt:lpstr>Decomposition analysis – U.S.</vt:lpstr>
      <vt:lpstr>Decomposition analysis – China</vt:lpstr>
      <vt:lpstr>Decomposition analysis – China</vt:lpstr>
      <vt:lpstr>Decomposition analysis – China</vt:lpstr>
      <vt:lpstr>Decomposition analysis – China</vt:lpstr>
      <vt:lpstr>Decomposition analysis – China</vt:lpstr>
      <vt:lpstr>Japan’s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APERC</dc:creator>
  <cp:lastModifiedBy>Willcock Thomas</cp:lastModifiedBy>
  <cp:revision>384</cp:revision>
  <cp:lastPrinted>2016-09-14T06:51:50Z</cp:lastPrinted>
  <dcterms:created xsi:type="dcterms:W3CDTF">2016-04-04T01:30:48Z</dcterms:created>
  <dcterms:modified xsi:type="dcterms:W3CDTF">2018-04-05T06:24:10Z</dcterms:modified>
</cp:coreProperties>
</file>