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9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0" r:id="rId3"/>
    <p:sldId id="259" r:id="rId4"/>
    <p:sldId id="269" r:id="rId5"/>
    <p:sldId id="296" r:id="rId6"/>
    <p:sldId id="297" r:id="rId7"/>
    <p:sldId id="286" r:id="rId8"/>
    <p:sldId id="266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orrine" initials="CS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C380"/>
    <a:srgbClr val="323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201" autoAdjust="0"/>
  </p:normalViewPr>
  <p:slideViewPr>
    <p:cSldViewPr>
      <p:cViewPr varScale="1">
        <p:scale>
          <a:sx n="81" d="100"/>
          <a:sy n="81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8A4A21B-014C-478A-9707-34F26B39E3F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593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EABE4A7-9E27-4EB6-998A-7CB394E0F0E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4389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9" charset="-52"/>
        <a:ea typeface="ヒラギノ角ゴ Pro W3" pitchFamily="-109" charset="-128"/>
        <a:cs typeface="ヒラギノ角ゴ Pro W3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9" charset="-52"/>
        <a:ea typeface="ヒラギノ角ゴ Pro W3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9" charset="-52"/>
        <a:ea typeface="ヒラギノ角ゴ Pro W3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9" charset="-52"/>
        <a:ea typeface="ヒラギノ角ゴ Pro W3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9" charset="-52"/>
        <a:ea typeface="ヒラギノ角ゴ Pro W3" pitchFamily="-10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BE4A7-9E27-4EB6-998A-7CB394E0F0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876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BE4A7-9E27-4EB6-998A-7CB394E0F0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770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BE4A7-9E27-4EB6-998A-7CB394E0F0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1399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BE4A7-9E27-4EB6-998A-7CB394E0F0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1399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BE4A7-9E27-4EB6-998A-7CB394E0F0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1399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BE4A7-9E27-4EB6-998A-7CB394E0F0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770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2700" y="-12700"/>
            <a:ext cx="9169400" cy="688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057400"/>
            <a:ext cx="822960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810000"/>
            <a:ext cx="8229600" cy="1828800"/>
          </a:xfrm>
        </p:spPr>
        <p:txBody>
          <a:bodyPr/>
          <a:lstStyle>
            <a:lvl1pPr marL="0" indent="0"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05AF35-187A-4247-818E-5609DBF3B33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305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436EDA-A500-425C-8874-E32F8995FE5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406900"/>
            <a:ext cx="8113713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906713"/>
            <a:ext cx="8113713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8637A4-BCDE-4166-9657-7E5FF07973C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981200"/>
            <a:ext cx="411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981200"/>
            <a:ext cx="4191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AE8D85-F641-44DA-B24B-81F490A3796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05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828800"/>
            <a:ext cx="411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2514599"/>
            <a:ext cx="4116388" cy="3611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8288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599"/>
            <a:ext cx="4041775" cy="3611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A883E6-BD6C-404E-B58F-9146C8F31EC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B02F56-8015-4C3B-93BE-9A58828F414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3084513" cy="137160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8200"/>
            <a:ext cx="5111750" cy="5287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2209800"/>
            <a:ext cx="3084513" cy="3916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24966E-CD43-4D1E-8E21-0D4F382A672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800600"/>
            <a:ext cx="83820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838199"/>
            <a:ext cx="8382000" cy="38893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367338"/>
            <a:ext cx="83820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9F2102-22F0-4DC9-8E5A-06AFFECCB81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D81971-15C4-4045-B399-904B6668A3C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/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-12700" y="-12700"/>
            <a:ext cx="9169400" cy="688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838200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981200"/>
            <a:ext cx="8305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00800" y="6400800"/>
            <a:ext cx="1143000" cy="304800"/>
          </a:xfrm>
          <a:prstGeom prst="rect">
            <a:avLst/>
          </a:prstGeom>
          <a:noFill/>
          <a:ln w="9525">
            <a:solidFill>
              <a:srgbClr val="8AC38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  <a:ea typeface="Osaka" pitchFamily="-65" charset="-128"/>
              </a:defRPr>
            </a:lvl1pPr>
          </a:lstStyle>
          <a:p>
            <a:endParaRPr lang="en-US" dirty="0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5791200" cy="304800"/>
          </a:xfrm>
          <a:prstGeom prst="rect">
            <a:avLst/>
          </a:prstGeom>
          <a:noFill/>
          <a:ln w="9525">
            <a:solidFill>
              <a:srgbClr val="8AC38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  <a:latin typeface="Helvetica" pitchFamily="-65" charset="0"/>
                <a:ea typeface="Osaka" pitchFamily="-65" charset="-128"/>
              </a:defRPr>
            </a:lvl1pPr>
          </a:lstStyle>
          <a:p>
            <a:endParaRPr lang="en-US" dirty="0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400800"/>
            <a:ext cx="990600" cy="304800"/>
          </a:xfrm>
          <a:prstGeom prst="rect">
            <a:avLst/>
          </a:prstGeom>
          <a:noFill/>
          <a:ln w="9525">
            <a:solidFill>
              <a:srgbClr val="8AC38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  <a:ea typeface="Osaka" pitchFamily="-65" charset="-128"/>
              </a:defRPr>
            </a:lvl1pPr>
          </a:lstStyle>
          <a:p>
            <a:fld id="{7C6FC9C0-9CAC-48E7-B050-D5E69BC03D53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404040"/>
          </a:solidFill>
          <a:latin typeface="Arial" pitchFamily="-109" charset="-52"/>
          <a:ea typeface="Osaka" pitchFamily="-109" charset="-128"/>
          <a:cs typeface="Osaka" pitchFamily="-109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404040"/>
          </a:solidFill>
          <a:latin typeface="Arial" pitchFamily="-109" charset="-52"/>
          <a:ea typeface="Osaka" pitchFamily="-109" charset="-128"/>
          <a:cs typeface="Osaka" pitchFamily="-109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404040"/>
          </a:solidFill>
          <a:latin typeface="Arial" pitchFamily="-109" charset="-52"/>
          <a:ea typeface="Osaka" pitchFamily="-109" charset="-128"/>
          <a:cs typeface="Osaka" pitchFamily="-109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404040"/>
          </a:solidFill>
          <a:latin typeface="Arial" pitchFamily="-109" charset="-52"/>
          <a:ea typeface="Osaka" pitchFamily="-109" charset="-128"/>
          <a:cs typeface="Osaka" pitchFamily="-109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23232"/>
          </a:solidFill>
          <a:latin typeface="Arial" pitchFamily="-109" charset="-52"/>
          <a:ea typeface="Osaka" pitchFamily="-109" charset="-128"/>
          <a:cs typeface="Osaka" pitchFamily="-109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23232"/>
          </a:solidFill>
          <a:latin typeface="Arial" pitchFamily="-109" charset="-52"/>
          <a:ea typeface="Osaka" pitchFamily="-109" charset="-128"/>
          <a:cs typeface="Osaka" pitchFamily="-109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23232"/>
          </a:solidFill>
          <a:latin typeface="Arial" pitchFamily="-109" charset="-52"/>
          <a:ea typeface="Osaka" pitchFamily="-109" charset="-128"/>
          <a:cs typeface="Osaka" pitchFamily="-109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23232"/>
          </a:solidFill>
          <a:latin typeface="Arial" pitchFamily="-109" charset="-52"/>
          <a:ea typeface="Osaka" pitchFamily="-109" charset="-128"/>
          <a:cs typeface="Osaka" pitchFamily="-109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100" b="1">
          <a:solidFill>
            <a:srgbClr val="32323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imes" pitchFamily="-65" charset="0"/>
        <a:buChar char="•"/>
        <a:defRPr sz="2100">
          <a:solidFill>
            <a:srgbClr val="323232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300" b="1">
          <a:solidFill>
            <a:srgbClr val="323232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1300">
          <a:solidFill>
            <a:srgbClr val="323232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rgbClr val="323232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rgbClr val="323232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rgbClr val="323232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rgbClr val="323232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rgbClr val="32323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alising@clasponline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295400"/>
            <a:ext cx="8229600" cy="3276600"/>
          </a:xfrm>
        </p:spPr>
        <p:txBody>
          <a:bodyPr/>
          <a:lstStyle/>
          <a:p>
            <a:pPr algn="ctr"/>
            <a:r>
              <a:rPr lang="en-US" sz="3200" dirty="0" smtClean="0"/>
              <a:t>SEAD-funded APEC-CAST </a:t>
            </a:r>
            <a:br>
              <a:rPr lang="en-US" sz="3200" dirty="0" smtClean="0"/>
            </a:br>
            <a:r>
              <a:rPr lang="en-US" sz="3200" dirty="0" smtClean="0"/>
              <a:t>2013 Project Solicitation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800" b="0" dirty="0" smtClean="0"/>
              <a:t>40</a:t>
            </a:r>
            <a:r>
              <a:rPr lang="en-US" sz="2800" b="0" baseline="30000" dirty="0" smtClean="0"/>
              <a:t>th</a:t>
            </a:r>
            <a:r>
              <a:rPr lang="en-US" sz="2800" b="0" dirty="0" smtClean="0"/>
              <a:t> Meeting of the APEC </a:t>
            </a:r>
            <a:br>
              <a:rPr lang="en-US" sz="2800" b="0" dirty="0" smtClean="0"/>
            </a:br>
            <a:r>
              <a:rPr lang="en-US" sz="2800" b="0" dirty="0" smtClean="0"/>
              <a:t>Expert Group on Energy Efficiency &amp; Conservation</a:t>
            </a:r>
            <a:br>
              <a:rPr lang="en-US" sz="2800" b="0" dirty="0" smtClean="0"/>
            </a:br>
            <a:r>
              <a:rPr lang="en-US" sz="2800" b="0" dirty="0"/>
              <a:t/>
            </a:r>
            <a:br>
              <a:rPr lang="en-US" sz="2800" b="0" dirty="0"/>
            </a:br>
            <a:r>
              <a:rPr lang="en-US" sz="2400" b="0" dirty="0" smtClean="0"/>
              <a:t>9</a:t>
            </a:r>
            <a:r>
              <a:rPr lang="en-US" sz="2400" b="0" dirty="0" smtClean="0"/>
              <a:t> </a:t>
            </a:r>
            <a:r>
              <a:rPr lang="en-US" sz="2400" b="0" dirty="0" smtClean="0"/>
              <a:t>November 2012</a:t>
            </a:r>
            <a:endParaRPr lang="en-US" sz="2800" b="0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953000"/>
            <a:ext cx="8229600" cy="1600200"/>
          </a:xfrm>
        </p:spPr>
        <p:txBody>
          <a:bodyPr/>
          <a:lstStyle/>
          <a:p>
            <a:pPr lvl="0" algn="ctr"/>
            <a:r>
              <a:rPr lang="en-US" sz="1800" dirty="0" smtClean="0"/>
              <a:t>Anna Lising</a:t>
            </a:r>
          </a:p>
          <a:p>
            <a:pPr lvl="0" algn="ctr"/>
            <a:r>
              <a:rPr lang="en-US" sz="1800" dirty="0" smtClean="0"/>
              <a:t>Senior Associate</a:t>
            </a:r>
          </a:p>
          <a:p>
            <a:pPr lvl="0" algn="ctr"/>
            <a:r>
              <a:rPr lang="en-US" sz="1800" dirty="0" smtClean="0"/>
              <a:t>CLASP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305800" cy="762000"/>
          </a:xfrm>
        </p:spPr>
        <p:txBody>
          <a:bodyPr/>
          <a:lstStyle/>
          <a:p>
            <a:pPr algn="ctr"/>
            <a:r>
              <a:rPr lang="en-US" dirty="0" smtClean="0"/>
              <a:t>APEC-CAST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305800" cy="5410200"/>
          </a:xfrm>
        </p:spPr>
        <p:txBody>
          <a:bodyPr/>
          <a:lstStyle/>
          <a:p>
            <a:r>
              <a:rPr lang="en-US" altLang="zh-CN" sz="2400" dirty="0" smtClean="0">
                <a:ea typeface="SimSun" pitchFamily="2" charset="-122"/>
              </a:rPr>
              <a:t>Primary objectives: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>
                <a:ea typeface="SimSun" pitchFamily="2" charset="-122"/>
              </a:rPr>
              <a:t>Promote harmonized test procedures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ea typeface="SimSun" pitchFamily="2" charset="-122"/>
              </a:rPr>
              <a:t>Support development of aligned energy efficiency standards and labels (S&amp;L) in APEC economies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ea typeface="SimSun" pitchFamily="2" charset="-122"/>
              </a:rPr>
              <a:t>Fund one or more projects each year over a 5 year period. </a:t>
            </a:r>
            <a:endParaRPr lang="en-US" altLang="zh-CN" sz="2000" b="0" dirty="0" smtClean="0">
              <a:ea typeface="SimSun" pitchFamily="2" charset="-122"/>
            </a:endParaRPr>
          </a:p>
          <a:p>
            <a:endParaRPr lang="en-US" altLang="zh-CN" sz="2000" dirty="0" smtClean="0"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305800" cy="762000"/>
          </a:xfrm>
        </p:spPr>
        <p:txBody>
          <a:bodyPr/>
          <a:lstStyle/>
          <a:p>
            <a:pPr algn="r"/>
            <a:r>
              <a:rPr lang="en-US" dirty="0" smtClean="0"/>
              <a:t>Review of Proposal Solicitation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4800600"/>
          </a:xfrm>
        </p:spPr>
        <p:txBody>
          <a:bodyPr/>
          <a:lstStyle/>
          <a:p>
            <a:r>
              <a:rPr lang="en-US" dirty="0" smtClean="0"/>
              <a:t>Objective: </a:t>
            </a:r>
            <a:r>
              <a:rPr lang="en-US" b="0" dirty="0" smtClean="0"/>
              <a:t>Identify projects that can be launched in 2013 and will advance S&amp;L development in APEC economies.</a:t>
            </a:r>
          </a:p>
          <a:p>
            <a:endParaRPr lang="en-US" b="0" dirty="0"/>
          </a:p>
          <a:p>
            <a:r>
              <a:rPr lang="en-US" dirty="0" smtClean="0"/>
              <a:t>Collaboration between EGEE&amp;C and SEAD</a:t>
            </a:r>
            <a:r>
              <a:rPr lang="en-US" b="0" dirty="0" smtClean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SEAD-funded APEC-CAST initiative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Leverage technical expertise provided through the SEAD international technical collaborations</a:t>
            </a:r>
            <a:endParaRPr lang="en-US" b="0" dirty="0"/>
          </a:p>
          <a:p>
            <a:pPr marL="0" indent="0"/>
            <a:endParaRPr lang="en-US" dirty="0" smtClean="0"/>
          </a:p>
          <a:p>
            <a:r>
              <a:rPr lang="en-US" dirty="0" smtClean="0"/>
              <a:t>Administrator: </a:t>
            </a:r>
            <a:r>
              <a:rPr lang="en-US" b="0" dirty="0" smtClean="0"/>
              <a:t>CLASP, as the SEAD Operating Agent.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686800" cy="762000"/>
          </a:xfrm>
        </p:spPr>
        <p:txBody>
          <a:bodyPr/>
          <a:lstStyle/>
          <a:p>
            <a:pPr algn="r"/>
            <a:r>
              <a:rPr lang="en-US" sz="3000" dirty="0" smtClean="0"/>
              <a:t>2013 Project Solicitation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305800" cy="5638800"/>
          </a:xfrm>
        </p:spPr>
        <p:txBody>
          <a:bodyPr/>
          <a:lstStyle/>
          <a:p>
            <a:pPr lvl="0"/>
            <a:endParaRPr lang="en-US" sz="2400" dirty="0" smtClean="0"/>
          </a:p>
          <a:p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2319573"/>
              </p:ext>
            </p:extLst>
          </p:nvPr>
        </p:nvGraphicFramePr>
        <p:xfrm>
          <a:off x="533400" y="1600200"/>
          <a:ext cx="8001000" cy="327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502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Project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Scope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45796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Commercial Refrigeration</a:t>
                      </a:r>
                      <a:r>
                        <a:rPr lang="en-US" sz="1400" dirty="0" smtClean="0"/>
                        <a:t>:</a:t>
                      </a:r>
                      <a:r>
                        <a:rPr lang="en-US" sz="1400" baseline="0" dirty="0" smtClean="0"/>
                        <a:t> Technical evaluation of national and regional test methods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Analyze and compare national and regional commercial refrigeration equipment definitions and test methods. 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Document the key performance parameters evaluated under different test conditions for each product. 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44780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Network</a:t>
                      </a:r>
                      <a:r>
                        <a:rPr lang="en-US" sz="1400" b="1" baseline="0" dirty="0" smtClean="0"/>
                        <a:t> Standby</a:t>
                      </a:r>
                      <a:r>
                        <a:rPr lang="en-US" sz="1400" b="0" baseline="0" dirty="0" smtClean="0"/>
                        <a:t>: Real world usage of network-connected products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Conduct field testing in volunteer households to examine network traffic patterns for devices in the home. 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Assess opportunities for energy savings by switching devices into low-power standby modes.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81000" y="1066800"/>
            <a:ext cx="8305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defRPr sz="2100" b="1">
                <a:solidFill>
                  <a:srgbClr val="32323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pitchFamily="-65" charset="0"/>
              <a:buChar char="•"/>
              <a:defRPr sz="2100">
                <a:solidFill>
                  <a:srgbClr val="32323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300" b="1">
                <a:solidFill>
                  <a:srgbClr val="32323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300">
                <a:solidFill>
                  <a:srgbClr val="32323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rgbClr val="32323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rgbClr val="32323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rgbClr val="32323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rgbClr val="32323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rgbClr val="32323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 smtClean="0"/>
              <a:t>Ongoing SEAD projects that could be expanded to the APEC region:</a:t>
            </a:r>
          </a:p>
          <a:p>
            <a:endParaRPr lang="en-US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686800" cy="762000"/>
          </a:xfrm>
        </p:spPr>
        <p:txBody>
          <a:bodyPr/>
          <a:lstStyle/>
          <a:p>
            <a:pPr algn="r"/>
            <a:r>
              <a:rPr lang="en-US" sz="3000" dirty="0" smtClean="0"/>
              <a:t>2013 Project Solicitation (cont’d)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305800" cy="5638800"/>
          </a:xfrm>
        </p:spPr>
        <p:txBody>
          <a:bodyPr/>
          <a:lstStyle/>
          <a:p>
            <a:pPr lvl="0"/>
            <a:endParaRPr lang="en-US" sz="2400" dirty="0" smtClean="0"/>
          </a:p>
          <a:p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8137430"/>
              </p:ext>
            </p:extLst>
          </p:nvPr>
        </p:nvGraphicFramePr>
        <p:xfrm>
          <a:off x="533400" y="1600200"/>
          <a:ext cx="8001000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502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Project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Scope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76276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Televisions: </a:t>
                      </a:r>
                      <a:r>
                        <a:rPr lang="en-US" sz="1400" b="0" dirty="0" smtClean="0"/>
                        <a:t>Evaluation and testing of TVs with 3D technology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Test TVs with 3D capability using IEC 62087 and Consumer Electronics Association (CEA) recommendations.  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impacts on annual TV energy consumption and interactions with current and proposed test procedures.</a:t>
                      </a:r>
                    </a:p>
                  </a:txBody>
                  <a:tcPr/>
                </a:tc>
              </a:tr>
              <a:tr h="167640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Televisions: </a:t>
                      </a:r>
                      <a:r>
                        <a:rPr lang="en-US" sz="1400" b="0" dirty="0" smtClean="0"/>
                        <a:t>The next big thing for TVs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Assess energy/usage issues of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known and anticipated TV technologies including IPTV and internet connected TVs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 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scope of future developments for TVs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these projected features could be addressed in energy efficiency policy measures.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81000" y="1066800"/>
            <a:ext cx="8305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defRPr sz="2100" b="1">
                <a:solidFill>
                  <a:srgbClr val="32323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pitchFamily="-65" charset="0"/>
              <a:buChar char="•"/>
              <a:defRPr sz="2100">
                <a:solidFill>
                  <a:srgbClr val="32323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300" b="1">
                <a:solidFill>
                  <a:srgbClr val="32323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300">
                <a:solidFill>
                  <a:srgbClr val="32323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rgbClr val="32323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rgbClr val="32323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rgbClr val="32323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rgbClr val="32323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rgbClr val="32323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 smtClean="0"/>
              <a:t>Ongoing SEAD projects that could be expanded to the APEC region:</a:t>
            </a:r>
          </a:p>
          <a:p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355542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686800" cy="762000"/>
          </a:xfrm>
        </p:spPr>
        <p:txBody>
          <a:bodyPr/>
          <a:lstStyle/>
          <a:p>
            <a:pPr algn="r"/>
            <a:r>
              <a:rPr lang="en-US" sz="3000" dirty="0" smtClean="0"/>
              <a:t>2013 Project Solicitation (cont’d)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305800" cy="5638800"/>
          </a:xfrm>
        </p:spPr>
        <p:txBody>
          <a:bodyPr/>
          <a:lstStyle/>
          <a:p>
            <a:pPr lvl="0"/>
            <a:endParaRPr lang="en-US" sz="2400" dirty="0" smtClean="0"/>
          </a:p>
          <a:p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6309201"/>
              </p:ext>
            </p:extLst>
          </p:nvPr>
        </p:nvGraphicFramePr>
        <p:xfrm>
          <a:off x="533400" y="1600200"/>
          <a:ext cx="8001000" cy="358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502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Project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Scope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99136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Computers: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en-US" sz="1400" b="0" baseline="0" dirty="0" smtClean="0"/>
                        <a:t>International computer test standard toolkit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an overview of the IEC standard, the scope of covered products, and the benefits to governments and industry including acceptance of international test reports. 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Conduct workshops to introduce the toolkit to policymakers and test its usefulness in meeting individual country requirements.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21920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Motors</a:t>
                      </a:r>
                      <a:r>
                        <a:rPr lang="en-US" sz="1400" b="0" dirty="0" smtClean="0"/>
                        <a:t>: Evaluation of harmonized compliance certification</a:t>
                      </a:r>
                      <a:r>
                        <a:rPr lang="en-US" sz="1400" b="0" baseline="0" dirty="0" smtClean="0"/>
                        <a:t> and enforcement requirements and product scope expansion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Analyze and compare regional, national, and international CC&amp;E requirements.  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Recommend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harmonized CC&amp;E reporting requirements.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81000" y="1066800"/>
            <a:ext cx="8305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defRPr sz="2100" b="1">
                <a:solidFill>
                  <a:srgbClr val="32323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pitchFamily="-65" charset="0"/>
              <a:buChar char="•"/>
              <a:defRPr sz="2100">
                <a:solidFill>
                  <a:srgbClr val="32323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300" b="1">
                <a:solidFill>
                  <a:srgbClr val="32323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300">
                <a:solidFill>
                  <a:srgbClr val="32323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rgbClr val="32323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rgbClr val="32323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rgbClr val="32323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rgbClr val="32323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rgbClr val="32323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 smtClean="0"/>
              <a:t>Ongoing SEAD projects that could be expanded to the APEC region:</a:t>
            </a:r>
          </a:p>
          <a:p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283631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610600" cy="762000"/>
          </a:xfrm>
        </p:spPr>
        <p:txBody>
          <a:bodyPr/>
          <a:lstStyle/>
          <a:p>
            <a:pPr algn="r"/>
            <a:r>
              <a:rPr lang="en-US" dirty="0" smtClean="0"/>
              <a:t>2013 Project Solicitation Timeline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549683"/>
              </p:ext>
            </p:extLst>
          </p:nvPr>
        </p:nvGraphicFramePr>
        <p:xfrm>
          <a:off x="381000" y="1295400"/>
          <a:ext cx="8305800" cy="442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58674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Date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Activity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5994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December 2012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Submit 2013 APEC CAST project</a:t>
                      </a:r>
                      <a:r>
                        <a:rPr lang="en-US" baseline="0" dirty="0" smtClean="0"/>
                        <a:t> proposals to CLASP</a:t>
                      </a:r>
                      <a:endParaRPr lang="en-US" dirty="0"/>
                    </a:p>
                  </a:txBody>
                  <a:tcPr anchor="ctr"/>
                </a:tc>
              </a:tr>
              <a:tr h="543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January 2013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Review proposals and select projects</a:t>
                      </a:r>
                    </a:p>
                  </a:txBody>
                  <a:tcPr anchor="ctr"/>
                </a:tc>
              </a:tr>
              <a:tr h="10871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February 2013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Refine proposals with</a:t>
                      </a:r>
                      <a:r>
                        <a:rPr lang="en-US" baseline="0" dirty="0" smtClean="0"/>
                        <a:t> proposal leads</a:t>
                      </a:r>
                    </a:p>
                    <a:p>
                      <a:r>
                        <a:rPr lang="en-US" baseline="0" dirty="0" smtClean="0"/>
                        <a:t>Identify resource needs</a:t>
                      </a:r>
                    </a:p>
                    <a:p>
                      <a:r>
                        <a:rPr lang="en-US" baseline="0" dirty="0" smtClean="0"/>
                        <a:t>Confirm resource contribution commitments</a:t>
                      </a:r>
                    </a:p>
                  </a:txBody>
                  <a:tcPr anchor="ctr"/>
                </a:tc>
              </a:tr>
              <a:tr h="5537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April </a:t>
                      </a:r>
                      <a:r>
                        <a:rPr lang="en-US" baseline="0" dirty="0" smtClean="0"/>
                        <a:t>2013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Prepare</a:t>
                      </a:r>
                      <a:r>
                        <a:rPr lang="en-US" baseline="0" dirty="0" smtClean="0"/>
                        <a:t> detailed statements of work and budgets</a:t>
                      </a: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May 2013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Initiate</a:t>
                      </a:r>
                      <a:r>
                        <a:rPr lang="en-US" baseline="0" dirty="0" smtClean="0"/>
                        <a:t> contracting process</a:t>
                      </a:r>
                      <a:endParaRPr lang="en-US" dirty="0"/>
                    </a:p>
                  </a:txBody>
                  <a:tcPr anchor="ctr"/>
                </a:tc>
              </a:tr>
              <a:tr h="5740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June 2013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Initiate selected projects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472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981200"/>
            <a:ext cx="8305800" cy="2971800"/>
          </a:xfrm>
        </p:spPr>
        <p:txBody>
          <a:bodyPr/>
          <a:lstStyle/>
          <a:p>
            <a:pPr algn="ctr"/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Thank you!</a:t>
            </a:r>
            <a:br>
              <a:rPr lang="en-US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/>
              <a:t/>
            </a:r>
            <a:br>
              <a:rPr lang="en-US" i="1" dirty="0"/>
            </a:br>
            <a:r>
              <a:rPr lang="en-US" sz="2400" b="0" i="1" dirty="0"/>
              <a:t>Please contact Anna Lising at </a:t>
            </a:r>
            <a:r>
              <a:rPr lang="en-US" sz="2400" b="0" i="1" dirty="0">
                <a:hlinkClick r:id="rId2"/>
              </a:rPr>
              <a:t>alising@clasponline.org</a:t>
            </a:r>
            <a:r>
              <a:rPr lang="en-US" sz="2400" b="0" i="1" dirty="0"/>
              <a:t> with any questions or comments.</a:t>
            </a:r>
            <a:r>
              <a:rPr lang="en-US" dirty="0"/>
              <a:t>	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P_Presentation_A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Osaka"/>
        <a:cs typeface="Osaka"/>
      </a:majorFont>
      <a:minorFont>
        <a:latin typeface="Arial"/>
        <a:ea typeface="Osaka"/>
        <a:cs typeface="Osak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-52"/>
            <a:ea typeface="ヒラギノ角ゴ Pro W3" pitchFamily="-109" charset="-128"/>
            <a:cs typeface="ヒラギノ角ゴ Pro W3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-52"/>
            <a:ea typeface="ヒラギノ角ゴ Pro W3" pitchFamily="-109" charset="-128"/>
            <a:cs typeface="ヒラギノ角ゴ Pro W3" pitchFamily="-109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CLASP_Presentation_A</Template>
  <TotalTime>4435</TotalTime>
  <Words>465</Words>
  <Application>Microsoft Office PowerPoint</Application>
  <PresentationFormat>On-screen Show (4:3)</PresentationFormat>
  <Paragraphs>77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CLASP_Presentation_A</vt:lpstr>
      <vt:lpstr>SEAD-funded APEC-CAST  2013 Project Solicitation  40th Meeting of the APEC  Expert Group on Energy Efficiency &amp; Conservation  9 November 2012</vt:lpstr>
      <vt:lpstr>APEC-CAST</vt:lpstr>
      <vt:lpstr>Review of Proposal Solicitation</vt:lpstr>
      <vt:lpstr>2013 Project Solicitation</vt:lpstr>
      <vt:lpstr>2013 Project Solicitation (cont’d)</vt:lpstr>
      <vt:lpstr>2013 Project Solicitation (cont’d)</vt:lpstr>
      <vt:lpstr>2013 Project Solicitation Timeline</vt:lpstr>
      <vt:lpstr> Thank you!   Please contact Anna Lising at alising@clasponline.org with any questions or comments. </vt:lpstr>
    </vt:vector>
  </TitlesOfParts>
  <Company>AMERICAN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Corinne</dc:creator>
  <cp:lastModifiedBy>Anna Lising</cp:lastModifiedBy>
  <cp:revision>175</cp:revision>
  <dcterms:created xsi:type="dcterms:W3CDTF">2010-01-06T21:06:29Z</dcterms:created>
  <dcterms:modified xsi:type="dcterms:W3CDTF">2012-10-31T13:32:15Z</dcterms:modified>
</cp:coreProperties>
</file>