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8" r:id="rId2"/>
    <p:sldId id="387" r:id="rId3"/>
    <p:sldId id="374" r:id="rId4"/>
    <p:sldId id="364" r:id="rId5"/>
    <p:sldId id="363" r:id="rId6"/>
    <p:sldId id="389" r:id="rId7"/>
    <p:sldId id="390" r:id="rId8"/>
    <p:sldId id="377" r:id="rId9"/>
    <p:sldId id="384" r:id="rId10"/>
    <p:sldId id="386" r:id="rId11"/>
    <p:sldId id="391" r:id="rId12"/>
    <p:sldId id="367" r:id="rId13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9F"/>
    <a:srgbClr val="FF5A00"/>
    <a:srgbClr val="FF99FF"/>
    <a:srgbClr val="99D6EC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72603" autoAdjust="0"/>
  </p:normalViewPr>
  <p:slideViewPr>
    <p:cSldViewPr>
      <p:cViewPr varScale="1">
        <p:scale>
          <a:sx n="82" d="100"/>
          <a:sy n="82" d="100"/>
        </p:scale>
        <p:origin x="2262" y="96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>
                <a:latin typeface="ＭＳ Ｐゴシック" pitchFamily="50" charset="-128"/>
                <a:ea typeface="ＭＳ Ｐゴシック" pitchFamily="50" charset="-128"/>
              </a:rPr>
              <a:t>機密性○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/>
              <a:t>機密性○</a:t>
            </a:r>
            <a:endParaRPr lang="en-US" altLang="ja-JP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041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n-cs"/>
              </a:rPr>
              <a:t>機密性○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6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1" lang="en-US" altLang="ja-JP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545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750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altLang="ja-JP" sz="1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400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b="1" dirty="0">
              <a:ea typeface="ＭＳ Ｐゴシック" pitchFamily="50" charset="-128"/>
            </a:endParaRPr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EBD0F314-E38C-4BF1-9D31-0A1850250904}" type="slidenum">
              <a:rPr lang="ja-JP" altLang="en-US" sz="1200">
                <a:cs typeface="Arial" pitchFamily="34" charset="0"/>
              </a:rPr>
              <a:pPr/>
              <a:t>2</a:t>
            </a:fld>
            <a:endParaRPr lang="en-US" altLang="ja-JP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>
              <a:ea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84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125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136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88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ja-JP" altLang="en-US"/>
              <a:t>機密性○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30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n-cs"/>
              </a:rPr>
              <a:t>機密性○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ACB-B59D-4BE5-84E8-52423F85F69A}" type="datetime1">
              <a:rPr kumimoji="1" lang="ja-JP" altLang="en-US" smtClean="0"/>
              <a:t>2019/4/29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/>
              <a:t>１．見出しの記入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6485-B0AB-4390-B66E-0991D55E2024}" type="datetime1">
              <a:rPr kumimoji="1" lang="ja-JP" altLang="en-US" smtClean="0"/>
              <a:t>2019/4/29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0384-7E8F-4E61-A4C7-A519242AAEFC}" type="datetime1">
              <a:rPr kumimoji="1" lang="ja-JP" altLang="en-US" smtClean="0"/>
              <a:t>2019/4/29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490066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052736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2400">
                <a:solidFill>
                  <a:srgbClr val="000090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rgbClr val="000090"/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5650" y="333375"/>
            <a:ext cx="1516063" cy="165100"/>
          </a:xfrm>
        </p:spPr>
        <p:txBody>
          <a:bodyPr/>
          <a:lstStyle>
            <a:lvl1pPr>
              <a:defRPr/>
            </a:lvl1pPr>
          </a:lstStyle>
          <a:p>
            <a:fld id="{2E204B63-67E5-4E06-A6C0-28CCAA82AF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35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BDCAFB5-CCD6-4D94-821B-4C681ABFAD1B}" type="datetime1">
              <a:rPr lang="ja-JP" altLang="en-US" smtClean="0"/>
              <a:t>2019/4/29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  <p:sldLayoutId id="214748366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ublications.apec.org/publication-detail.php?pub_id=1797" TargetMode="External"/><Relationship Id="rId5" Type="http://schemas.openxmlformats.org/officeDocument/2006/relationships/hyperlink" Target="http://publications.apec.org/publication-detail.php?pub_id=1796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906000" cy="984885"/>
          </a:xfrm>
        </p:spPr>
        <p:txBody>
          <a:bodyPr/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Progress Report of</a:t>
            </a:r>
            <a:b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Low-Carbon Model Town (LCMT) Project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005064"/>
            <a:ext cx="6934200" cy="1785104"/>
          </a:xfrm>
        </p:spPr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April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2018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LCMT-TF Secretariat</a:t>
            </a: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METI, Japan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5" descr="R:\【省内共有】職員共有ファイル限定（担当者・所属を記載のこと）\経済産業省ロゴマーク（安齋＠広報室）20150831削除\jpgファイル\3欧文oubun_logo_jpg\(1)本省honsyo\oubun_b_logo_color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6" b="13724"/>
          <a:stretch>
            <a:fillRect/>
          </a:stretch>
        </p:blipFill>
        <p:spPr bwMode="auto">
          <a:xfrm>
            <a:off x="128464" y="291464"/>
            <a:ext cx="2304256" cy="5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5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50142-B990-490A-A107-ED7302A7FD52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/>
          <a:lstStyle/>
          <a:p>
            <a:r>
              <a:rPr kumimoji="1" lang="en-US" altLang="ja-JP" dirty="0"/>
              <a:t>Case :LCT-I self-assessment by the Volunteer Town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02" y="1556792"/>
            <a:ext cx="8913199" cy="37444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52600" y="112474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LCT-I self-assessment result of Hang </a:t>
            </a:r>
            <a:r>
              <a:rPr lang="en-US" altLang="ja-JP" sz="2000" b="1" dirty="0" err="1"/>
              <a:t>Tuah</a:t>
            </a:r>
            <a:r>
              <a:rPr lang="en-US" altLang="ja-JP" sz="2000" b="1" dirty="0"/>
              <a:t> Jaya City, Malaysia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96999" y="5435932"/>
            <a:ext cx="366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(Source: Hang </a:t>
            </a:r>
            <a:r>
              <a:rPr lang="en-US" altLang="ja-JP" dirty="0" err="1"/>
              <a:t>Tuah</a:t>
            </a:r>
            <a:r>
              <a:rPr lang="en-US" altLang="ja-JP" dirty="0"/>
              <a:t> Jaya City, 2017)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185248" y="4204437"/>
            <a:ext cx="360040" cy="448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7473280" y="3429000"/>
            <a:ext cx="432048" cy="156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6897216" y="2708920"/>
            <a:ext cx="0" cy="2160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3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線矢印コネクタ 63"/>
          <p:cNvCxnSpPr>
            <a:stCxn id="63" idx="1"/>
          </p:cNvCxnSpPr>
          <p:nvPr/>
        </p:nvCxnSpPr>
        <p:spPr>
          <a:xfrm flipV="1">
            <a:off x="8129901" y="6377903"/>
            <a:ext cx="1581145" cy="1998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Timeframe of projects</a:t>
            </a:r>
            <a:endParaRPr kumimoji="1" lang="ja-JP" altLang="en-US" dirty="0"/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80070"/>
              </p:ext>
            </p:extLst>
          </p:nvPr>
        </p:nvGraphicFramePr>
        <p:xfrm>
          <a:off x="121173" y="1408517"/>
          <a:ext cx="9543482" cy="5337466"/>
        </p:xfrm>
        <a:graphic>
          <a:graphicData uri="http://schemas.openxmlformats.org/drawingml/2006/table">
            <a:tbl>
              <a:tblPr firstRow="1" bandRow="1"/>
              <a:tblGrid>
                <a:gridCol w="147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3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511312"/>
                  </a:ext>
                </a:extLst>
              </a:tr>
              <a:tr h="207432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9pPr>
                    </a:lstStyle>
                    <a:p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Verdana"/>
                          <a:ea typeface="Verdana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721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52727"/>
                  </a:ext>
                </a:extLst>
              </a:tr>
            </a:tbl>
          </a:graphicData>
        </a:graphic>
      </p:graphicFrame>
      <p:sp>
        <p:nvSpPr>
          <p:cNvPr id="35" name="ホームベース 34"/>
          <p:cNvSpPr/>
          <p:nvPr/>
        </p:nvSpPr>
        <p:spPr>
          <a:xfrm>
            <a:off x="151124" y="676543"/>
            <a:ext cx="8130309" cy="627459"/>
          </a:xfrm>
          <a:prstGeom prst="homePlate">
            <a:avLst>
              <a:gd name="adj" fmla="val 28813"/>
            </a:avLst>
          </a:prstGeom>
          <a:solidFill>
            <a:srgbClr val="28A7E1"/>
          </a:solidFill>
          <a:ln w="12700" cap="flat" cmpd="sng" algn="ctr">
            <a:solidFill>
              <a:srgbClr val="1D208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flipH="1">
            <a:off x="4359665" y="586078"/>
            <a:ext cx="122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2800" dirty="0">
                <a:solidFill>
                  <a:prstClr val="white"/>
                </a:solidFill>
                <a:latin typeface="Verdana"/>
                <a:ea typeface="Verdana"/>
              </a:rPr>
              <a:t>2018</a:t>
            </a:r>
            <a:endParaRPr lang="ja-JP" altLang="en-US" sz="28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38356" y="1032991"/>
            <a:ext cx="65091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white"/>
                </a:solidFill>
                <a:latin typeface="Verdana"/>
                <a:ea typeface="Verdana"/>
              </a:rPr>
              <a:t>Jan   Feb   Mar    Apr     May   Jun   Jul   Aug   Sep   Oct    Nov    Dec</a:t>
            </a:r>
            <a:endParaRPr lang="ja-JP" altLang="en-US" sz="14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098022" y="1432889"/>
            <a:ext cx="1444803" cy="5309724"/>
          </a:xfrm>
          <a:prstGeom prst="rect">
            <a:avLst/>
          </a:prstGeom>
          <a:solidFill>
            <a:srgbClr val="28A7E1">
              <a:lumMod val="20000"/>
              <a:lumOff val="80000"/>
              <a:alpha val="5882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412709" y="1432888"/>
            <a:ext cx="1561469" cy="5309725"/>
          </a:xfrm>
          <a:prstGeom prst="rect">
            <a:avLst/>
          </a:prstGeom>
          <a:solidFill>
            <a:srgbClr val="28A7E1">
              <a:lumMod val="20000"/>
              <a:lumOff val="80000"/>
              <a:alpha val="5882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9196630" y="96717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ja-JP" altLang="en-US" dirty="0">
                <a:solidFill>
                  <a:prstClr val="black"/>
                </a:solidFill>
                <a:latin typeface="Verdana"/>
              </a:rPr>
              <a:t>　　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20726" y="1412776"/>
            <a:ext cx="14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LCMT TF15</a:t>
            </a:r>
          </a:p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EWG55</a:t>
            </a:r>
          </a:p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Hong Kong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73973" y="1412776"/>
            <a:ext cx="14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LCMT TF16</a:t>
            </a:r>
          </a:p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EWG56</a:t>
            </a:r>
          </a:p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Peru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133510" y="4625334"/>
            <a:ext cx="699810" cy="276999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Report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8713" y="5497487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400" b="1" dirty="0">
                <a:solidFill>
                  <a:prstClr val="black"/>
                </a:solidFill>
                <a:latin typeface="Verdana"/>
                <a:ea typeface="Verdana"/>
              </a:rPr>
              <a:t>Dissemination Phase 2</a:t>
            </a:r>
            <a:endParaRPr lang="ja-JP" altLang="en-US" sz="14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6" name="右矢印 45"/>
          <p:cNvSpPr/>
          <p:nvPr/>
        </p:nvSpPr>
        <p:spPr>
          <a:xfrm>
            <a:off x="2957271" y="4721232"/>
            <a:ext cx="4151821" cy="5507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24808" y="4476889"/>
            <a:ext cx="1580121" cy="60016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Review of LCT-I Volunteer Towns’ Self Diagnoses 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542925" y="4509120"/>
            <a:ext cx="1315048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Symposium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kern="0" dirty="0">
                <a:solidFill>
                  <a:prstClr val="black"/>
                </a:solidFill>
                <a:latin typeface="Verdana"/>
                <a:ea typeface="Verdana"/>
              </a:rPr>
              <a:t>(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September 2018 in Viet</a:t>
            </a:r>
            <a:r>
              <a:rPr kumimoji="0" lang="en-US" altLang="ja-JP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 Nam)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sp>
        <p:nvSpPr>
          <p:cNvPr id="51" name="山形 50"/>
          <p:cNvSpPr/>
          <p:nvPr/>
        </p:nvSpPr>
        <p:spPr>
          <a:xfrm>
            <a:off x="8072284" y="676543"/>
            <a:ext cx="1606127" cy="627460"/>
          </a:xfrm>
          <a:prstGeom prst="chevron">
            <a:avLst>
              <a:gd name="adj" fmla="val 29560"/>
            </a:avLst>
          </a:prstGeom>
          <a:solidFill>
            <a:srgbClr val="28A7E1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51123" y="3409255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400" b="1" dirty="0">
                <a:solidFill>
                  <a:prstClr val="black"/>
                </a:solidFill>
                <a:latin typeface="Verdana"/>
                <a:ea typeface="Verdana"/>
              </a:rPr>
              <a:t>Dissemination Phase 1</a:t>
            </a:r>
            <a:endParaRPr lang="ja-JP" altLang="en-US" sz="14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645965" y="4485020"/>
            <a:ext cx="1452057" cy="60016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Nomination of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Volunteer Towns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&amp; Experts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flipH="1">
            <a:off x="8356481" y="615743"/>
            <a:ext cx="122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2800" dirty="0">
                <a:solidFill>
                  <a:prstClr val="white"/>
                </a:solidFill>
                <a:latin typeface="Verdana"/>
                <a:ea typeface="Verdana"/>
              </a:rPr>
              <a:t>2019</a:t>
            </a:r>
            <a:endParaRPr lang="ja-JP" altLang="en-US" sz="28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70240" y="5602766"/>
            <a:ext cx="995913" cy="43088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Approval of the Project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56" name="直線矢印コネクタ 55"/>
          <p:cNvCxnSpPr>
            <a:stCxn id="55" idx="3"/>
          </p:cNvCxnSpPr>
          <p:nvPr/>
        </p:nvCxnSpPr>
        <p:spPr>
          <a:xfrm flipV="1">
            <a:off x="6066153" y="5818209"/>
            <a:ext cx="362292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ys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7" name="テキスト ボックス 56"/>
          <p:cNvSpPr txBox="1"/>
          <p:nvPr/>
        </p:nvSpPr>
        <p:spPr>
          <a:xfrm>
            <a:off x="8147472" y="5687670"/>
            <a:ext cx="1351995" cy="26161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Feasibility Study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93568" y="5627524"/>
            <a:ext cx="1404484" cy="43088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Selection of Consultant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3080792" y="1404580"/>
            <a:ext cx="17230" cy="52996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40114" y="213833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400" b="1" dirty="0">
                <a:solidFill>
                  <a:prstClr val="black"/>
                </a:solidFill>
                <a:latin typeface="Verdana"/>
                <a:ea typeface="Verdana"/>
              </a:rPr>
              <a:t>Phase 7</a:t>
            </a:r>
            <a:endParaRPr lang="ja-JP" altLang="en-US" sz="1400" b="1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82545" y="2172255"/>
            <a:ext cx="1344797" cy="43088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Feasibility</a:t>
            </a:r>
            <a:r>
              <a:rPr kumimoji="0" lang="en-US" altLang="ja-JP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 Study Report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61226" y="2685341"/>
            <a:ext cx="1213883" cy="43088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kern="0" dirty="0">
                <a:solidFill>
                  <a:prstClr val="black"/>
                </a:solidFill>
                <a:latin typeface="Verdana"/>
                <a:ea typeface="Verdana"/>
              </a:rPr>
              <a:t>Policy Review </a:t>
            </a:r>
            <a:r>
              <a:rPr kumimoji="0" lang="en-US" altLang="ja-JP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Report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1638357" y="2353977"/>
            <a:ext cx="344188" cy="98553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1637113" y="2861949"/>
            <a:ext cx="1206883" cy="66606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04845" y="3815462"/>
            <a:ext cx="4478117" cy="26161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kern="0" dirty="0">
                <a:solidFill>
                  <a:prstClr val="black"/>
                </a:solidFill>
                <a:latin typeface="Verdana"/>
                <a:ea typeface="Verdana"/>
              </a:rPr>
              <a:t>Feasibility Study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638745" y="3813991"/>
            <a:ext cx="848872" cy="26161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kern="0" noProof="0" dirty="0">
                <a:solidFill>
                  <a:prstClr val="black"/>
                </a:solidFill>
                <a:latin typeface="Verdana"/>
                <a:ea typeface="Verdana"/>
              </a:rPr>
              <a:t>Bidding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982962" y="3815462"/>
            <a:ext cx="699810" cy="26161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EEECE1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Report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129901" y="6079819"/>
            <a:ext cx="1452057" cy="60016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Nomination of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Volunteer Towns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</a:rPr>
              <a:t>&amp; Experts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7770" y="3645024"/>
            <a:ext cx="15021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Feasibility Study</a:t>
            </a:r>
          </a:p>
          <a:p>
            <a:r>
              <a:rPr lang="en-US" altLang="ja-JP" sz="900" dirty="0">
                <a:latin typeface="Verdana" pitchFamily="34" charset="0"/>
              </a:rPr>
              <a:t>  - Banda Aceh</a:t>
            </a:r>
          </a:p>
          <a:p>
            <a:r>
              <a:rPr lang="en-US" altLang="ja-JP" sz="900" dirty="0">
                <a:latin typeface="Verdana" pitchFamily="34" charset="0"/>
              </a:rPr>
              <a:t>  - Hang </a:t>
            </a:r>
            <a:r>
              <a:rPr lang="en-US" altLang="ja-JP" sz="900" dirty="0" err="1">
                <a:latin typeface="Verdana" pitchFamily="34" charset="0"/>
              </a:rPr>
              <a:t>Tuah</a:t>
            </a:r>
            <a:r>
              <a:rPr lang="en-US" altLang="ja-JP" sz="900" dirty="0">
                <a:latin typeface="Verdana" pitchFamily="34" charset="0"/>
              </a:rPr>
              <a:t> Jaya</a:t>
            </a:r>
          </a:p>
          <a:p>
            <a:r>
              <a:rPr lang="en-US" altLang="ja-JP" sz="900" dirty="0">
                <a:latin typeface="Verdana" pitchFamily="34" charset="0"/>
              </a:rPr>
              <a:t>  - Shah </a:t>
            </a:r>
            <a:r>
              <a:rPr lang="en-US" altLang="ja-JP" sz="900" dirty="0" err="1">
                <a:latin typeface="Verdana" pitchFamily="34" charset="0"/>
              </a:rPr>
              <a:t>Alam</a:t>
            </a:r>
            <a:endParaRPr lang="en-US" altLang="ja-JP" sz="900" dirty="0">
              <a:latin typeface="Verdana" pitchFamily="34" charset="0"/>
            </a:endParaRPr>
          </a:p>
          <a:p>
            <a:pPr algn="ctr" defTabSz="457200"/>
            <a:endParaRPr lang="en-US" altLang="ja-JP" sz="1200" dirty="0">
              <a:solidFill>
                <a:prstClr val="black"/>
              </a:solidFill>
              <a:latin typeface="Verdana"/>
              <a:ea typeface="Verdana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19420" y="4476889"/>
            <a:ext cx="153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1100" dirty="0">
                <a:solidFill>
                  <a:prstClr val="black"/>
                </a:solidFill>
                <a:latin typeface="Verdana"/>
                <a:ea typeface="Verdana"/>
              </a:rPr>
              <a:t>New Volunteer Towns</a:t>
            </a:r>
          </a:p>
          <a:p>
            <a:pPr defTabSz="457200"/>
            <a:r>
              <a:rPr lang="en-US" altLang="ja-JP" sz="1100" dirty="0">
                <a:solidFill>
                  <a:prstClr val="black"/>
                </a:solidFill>
                <a:latin typeface="Verdana"/>
                <a:ea typeface="Verdana"/>
              </a:rPr>
              <a:t>&amp;</a:t>
            </a:r>
          </a:p>
          <a:p>
            <a:pPr defTabSz="457200"/>
            <a:r>
              <a:rPr lang="en-US" altLang="ja-JP" sz="1100" dirty="0">
                <a:solidFill>
                  <a:prstClr val="black"/>
                </a:solidFill>
                <a:latin typeface="Verdana"/>
                <a:ea typeface="Verdana"/>
              </a:rPr>
              <a:t>Symposium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40397" y="2364280"/>
            <a:ext cx="150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1200" dirty="0">
                <a:solidFill>
                  <a:prstClr val="black"/>
                </a:solidFill>
                <a:latin typeface="Verdana"/>
                <a:ea typeface="Verdana"/>
              </a:rPr>
              <a:t>Krasnoyarsk, Russia</a:t>
            </a:r>
          </a:p>
        </p:txBody>
      </p:sp>
    </p:spTree>
    <p:extLst>
      <p:ext uri="{BB962C8B-B14F-4D97-AF65-F5344CB8AC3E}">
        <p14:creationId xmlns:p14="http://schemas.microsoft.com/office/powerpoint/2010/main" val="353435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2" y="2998693"/>
            <a:ext cx="9505503" cy="830997"/>
          </a:xfrm>
        </p:spPr>
        <p:txBody>
          <a:bodyPr/>
          <a:lstStyle/>
          <a:p>
            <a:pPr algn="ctr"/>
            <a:r>
              <a:rPr kumimoji="1" lang="en-US" altLang="ja-JP" dirty="0"/>
              <a:t>Thank you for your kind attention!</a:t>
            </a: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80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15416" y="651811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Background, the APEC LCMT Project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 bwMode="auto">
          <a:xfrm>
            <a:off x="344488" y="836712"/>
            <a:ext cx="9217025" cy="1008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ja-JP" sz="2600" dirty="0">
                <a:solidFill>
                  <a:srgbClr val="000099"/>
                </a:solidFill>
                <a:latin typeface="Arial"/>
                <a:cs typeface="Arial"/>
              </a:rPr>
              <a:t>Declaration of the 9th APEC Energy Ministerial Meeting</a:t>
            </a:r>
          </a:p>
          <a:p>
            <a:pPr algn="ctr">
              <a:defRPr/>
            </a:pPr>
            <a:r>
              <a:rPr lang="en-US" altLang="ja-JP" sz="2600" dirty="0">
                <a:solidFill>
                  <a:srgbClr val="000099"/>
                </a:solidFill>
                <a:latin typeface="Arial"/>
                <a:cs typeface="Arial"/>
              </a:rPr>
              <a:t>(Fukui, Japan, June. 2010)</a:t>
            </a: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323200" y="4293145"/>
            <a:ext cx="9217025" cy="1008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en-US" altLang="ja-JP" sz="2600" dirty="0">
                <a:solidFill>
                  <a:srgbClr val="000099"/>
                </a:solidFill>
                <a:latin typeface="Arial"/>
                <a:cs typeface="Arial"/>
              </a:rPr>
              <a:t>Instructions from APEC Energy Ministers, the 12th APEC EMM</a:t>
            </a:r>
          </a:p>
          <a:p>
            <a:pPr algn="ctr" eaLnBrk="1" hangingPunct="1">
              <a:defRPr/>
            </a:pPr>
            <a:r>
              <a:rPr lang="en-US" altLang="ja-JP" sz="2600" dirty="0">
                <a:solidFill>
                  <a:srgbClr val="000099"/>
                </a:solidFill>
                <a:latin typeface="Arial"/>
                <a:cs typeface="Arial"/>
              </a:rPr>
              <a:t>(Cebu, the Philippines, Oct. 2015)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489" y="5397023"/>
            <a:ext cx="9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We instruct the LCMT-TF to move the current LCMT Project into the next stage in order </a:t>
            </a:r>
            <a:r>
              <a:rPr lang="en-US" altLang="ja-JP" sz="2400" u="sng" dirty="0">
                <a:latin typeface="Arial" pitchFamily="34" charset="0"/>
                <a:ea typeface="ＭＳ Ｐゴシック" pitchFamily="50" charset="-128"/>
              </a:rPr>
              <a:t>to disseminate Low-Carbon Towns </a:t>
            </a: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in the Asia-Pacific region.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489" y="1844824"/>
            <a:ext cx="919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Establish a Task Force (LCMT-TF)</a:t>
            </a:r>
          </a:p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The LCMT-TF should </a:t>
            </a:r>
          </a:p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   1. develop the concept of a Low Carbon Town,</a:t>
            </a:r>
          </a:p>
          <a:p>
            <a:pPr marL="541338" indent="-541338"/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   2. conduct feasibility studies to encourage creation of low-carbon communities in urban development plans, and</a:t>
            </a:r>
            <a:r>
              <a:rPr lang="en-US" altLang="ja-JP" dirty="0">
                <a:latin typeface="Arial" pitchFamily="34" charset="0"/>
                <a:ea typeface="ＭＳ Ｐゴシック" pitchFamily="50" charset="-128"/>
              </a:rPr>
              <a:t> </a:t>
            </a:r>
          </a:p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   3. share best practices for making such communities a reality.</a:t>
            </a:r>
            <a:endParaRPr lang="ja-JP" altLang="en-US" dirty="0"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8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正方形/長方形 12"/>
          <p:cNvSpPr>
            <a:spLocks noChangeArrowheads="1"/>
          </p:cNvSpPr>
          <p:nvPr/>
        </p:nvSpPr>
        <p:spPr bwMode="auto">
          <a:xfrm>
            <a:off x="128588" y="188913"/>
            <a:ext cx="9605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SzPct val="90000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Key Activities of the LCMT Project (Phase 1-7)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99871" y="1317823"/>
            <a:ext cx="890625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Development and refinement of the “Concept of the Low-Carbon Town in the APEC Region (Concept)” </a:t>
            </a:r>
          </a:p>
          <a:p>
            <a:endParaRPr lang="en-US" altLang="ja-JP" sz="2400" dirty="0">
              <a:latin typeface="Arial" pitchFamily="34" charset="0"/>
              <a:ea typeface="ＭＳ Ｐゴシック" pitchFamily="50" charset="-128"/>
            </a:endParaRPr>
          </a:p>
          <a:p>
            <a:pPr marL="572400" lvl="0" indent="-28575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The Concept shows a basic idea/principle of low-carbon town and provide guidance.</a:t>
            </a:r>
          </a:p>
          <a:p>
            <a:pPr marL="572400" lvl="0" indent="-28575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The APEC Low-Carbon Town Indicator (LCT-I) System has been developed</a:t>
            </a:r>
            <a:r>
              <a:rPr lang="ja-JP" altLang="en-US" sz="2400" dirty="0"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based on the Concept.</a:t>
            </a:r>
          </a:p>
          <a:p>
            <a:pPr marL="572400" lvl="0" indent="-285750">
              <a:buFont typeface="Wingdings" panose="05000000000000000000" pitchFamily="2" charset="2"/>
              <a:buChar char="Ø"/>
            </a:pPr>
            <a:endParaRPr lang="en-US" altLang="ja-JP" sz="2400" dirty="0">
              <a:latin typeface="Arial" pitchFamily="34" charset="0"/>
              <a:ea typeface="ＭＳ Ｐゴシック" pitchFamily="50" charset="-128"/>
            </a:endParaRPr>
          </a:p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2. Feasibility Studies for Case Towns</a:t>
            </a:r>
          </a:p>
          <a:p>
            <a:endParaRPr lang="en-US" altLang="ja-JP" sz="2400" dirty="0">
              <a:latin typeface="Arial" pitchFamily="34" charset="0"/>
              <a:ea typeface="ＭＳ Ｐゴシック" pitchFamily="50" charset="-128"/>
            </a:endParaRPr>
          </a:p>
          <a:p>
            <a:r>
              <a:rPr lang="en-US" altLang="ja-JP" sz="2400" dirty="0">
                <a:latin typeface="Arial" pitchFamily="34" charset="0"/>
                <a:ea typeface="ＭＳ Ｐゴシック" pitchFamily="50" charset="-128"/>
              </a:rPr>
              <a:t>3. Policy Reviews for Case Towns</a:t>
            </a:r>
          </a:p>
          <a:p>
            <a:endParaRPr lang="en-US" altLang="ja-JP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ja-JP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7615416" y="651811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                                      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51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15416" y="651811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Concept and the LCT-Indicator System</a:t>
            </a:r>
            <a:endParaRPr kumimoji="1" lang="ja-JP" altLang="en-US" dirty="0"/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052736"/>
            <a:ext cx="3521075" cy="497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052736"/>
            <a:ext cx="3437163" cy="4967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2480" y="6165304"/>
            <a:ext cx="487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The Concept of the Low-Carbon Town in the APEC Region (Sixth Edition)</a:t>
            </a:r>
            <a:endParaRPr lang="ja-JP" altLang="ja-JP" sz="1200" dirty="0"/>
          </a:p>
          <a:p>
            <a:r>
              <a:rPr lang="en-US" altLang="ja-JP" sz="1200" u="sng" dirty="0">
                <a:hlinkClick r:id="rId5"/>
              </a:rPr>
              <a:t>http://publications.apec.org/publication-detail.php?pub_id=1796</a:t>
            </a:r>
            <a:endParaRPr lang="ja-JP" altLang="ja-JP" sz="1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097016" y="6161059"/>
            <a:ext cx="427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APEC Low-Carbon Town Indicator System Guideline (First Edition)</a:t>
            </a:r>
            <a:endParaRPr lang="ja-JP" altLang="ja-JP" sz="1200" dirty="0"/>
          </a:p>
          <a:p>
            <a:r>
              <a:rPr lang="en-US" altLang="ja-JP" sz="1200" u="sng" dirty="0">
                <a:hlinkClick r:id="rId6"/>
              </a:rPr>
              <a:t>http://publications.apec.org/publication-detail.php?pub_id=1797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45932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15416" y="651811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Case Towns of Feasibility Study and Policy Review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27756" y="1393319"/>
            <a:ext cx="9405764" cy="4869822"/>
            <a:chOff x="-935131" y="1484784"/>
            <a:chExt cx="9405764" cy="486982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935131" y="1510613"/>
              <a:ext cx="9385652" cy="4843993"/>
              <a:chOff x="-935131" y="1510613"/>
              <a:chExt cx="9385652" cy="4843993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393721" y="1510613"/>
                <a:ext cx="8056800" cy="4843993"/>
                <a:chOff x="-1838529" y="1547285"/>
                <a:chExt cx="8065707" cy="4843993"/>
              </a:xfrm>
            </p:grpSpPr>
            <p:grpSp>
              <p:nvGrpSpPr>
                <p:cNvPr id="33" name="グループ化 32"/>
                <p:cNvGrpSpPr/>
                <p:nvPr/>
              </p:nvGrpSpPr>
              <p:grpSpPr>
                <a:xfrm>
                  <a:off x="-1838529" y="1547285"/>
                  <a:ext cx="8065707" cy="4843993"/>
                  <a:chOff x="-1838529" y="1547285"/>
                  <a:chExt cx="8065707" cy="4843993"/>
                </a:xfrm>
              </p:grpSpPr>
              <p:pic>
                <p:nvPicPr>
                  <p:cNvPr id="38" name="図 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1838529" y="1547285"/>
                    <a:ext cx="8065707" cy="4843993"/>
                  </a:xfrm>
                  <a:prstGeom prst="rect">
                    <a:avLst/>
                  </a:prstGeom>
                </p:spPr>
              </p:pic>
              <p:sp>
                <p:nvSpPr>
                  <p:cNvPr id="39" name="円/楕円 38"/>
                  <p:cNvSpPr/>
                  <p:nvPr/>
                </p:nvSpPr>
                <p:spPr>
                  <a:xfrm>
                    <a:off x="5832140" y="4581128"/>
                    <a:ext cx="216024" cy="216024"/>
                  </a:xfrm>
                  <a:prstGeom prst="ellipse">
                    <a:avLst/>
                  </a:prstGeom>
                  <a:solidFill>
                    <a:srgbClr val="990033">
                      <a:alpha val="71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8000" tIns="108000" rIns="108000" bIns="72000"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34" name="円/楕円 33"/>
                <p:cNvSpPr/>
                <p:nvPr/>
              </p:nvSpPr>
              <p:spPr>
                <a:xfrm>
                  <a:off x="-828600" y="3969282"/>
                  <a:ext cx="242812" cy="216024"/>
                </a:xfrm>
                <a:prstGeom prst="ellipse">
                  <a:avLst/>
                </a:prstGeom>
                <a:solidFill>
                  <a:srgbClr val="990033">
                    <a:alpha val="7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7200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-1332656" y="4032763"/>
                  <a:ext cx="216024" cy="216024"/>
                </a:xfrm>
                <a:prstGeom prst="ellipse">
                  <a:avLst/>
                </a:prstGeom>
                <a:solidFill>
                  <a:srgbClr val="990033">
                    <a:alpha val="7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7200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-1656692" y="4113298"/>
                  <a:ext cx="216024" cy="216024"/>
                </a:xfrm>
                <a:prstGeom prst="ellipse">
                  <a:avLst/>
                </a:prstGeom>
                <a:solidFill>
                  <a:srgbClr val="990033">
                    <a:alpha val="7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7200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-828600" y="4339051"/>
                  <a:ext cx="216024" cy="216024"/>
                </a:xfrm>
                <a:prstGeom prst="ellipse">
                  <a:avLst/>
                </a:prstGeom>
                <a:solidFill>
                  <a:srgbClr val="990033">
                    <a:alpha val="7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108000" rIns="108000" bIns="7200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3934528" y="3113953"/>
                <a:ext cx="1439762" cy="1362489"/>
                <a:chOff x="6047457" y="2624788"/>
                <a:chExt cx="1314175" cy="1362489"/>
              </a:xfrm>
            </p:grpSpPr>
            <p:sp>
              <p:nvSpPr>
                <p:cNvPr id="31" name="四角形吹き出し 30"/>
                <p:cNvSpPr/>
                <p:nvPr/>
              </p:nvSpPr>
              <p:spPr>
                <a:xfrm>
                  <a:off x="6047458" y="2624788"/>
                  <a:ext cx="1314174" cy="864096"/>
                </a:xfrm>
                <a:prstGeom prst="wedgeRectCallout">
                  <a:avLst>
                    <a:gd name="adj1" fmla="val -214650"/>
                    <a:gd name="adj2" fmla="val 53659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108000" rIns="36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Phase</a:t>
                  </a:r>
                  <a:r>
                    <a:rPr lang="ja-JP" altLang="en-US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 </a:t>
                  </a:r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6</a:t>
                  </a:r>
                  <a:endParaRPr lang="ja-JP" altLang="en-US" sz="1400" b="1" u="sng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Mandaue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The Philippine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6047457" y="3467770"/>
                  <a:ext cx="1314175" cy="519507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kumimoji="1" lang="en-US" altLang="ja-JP" sz="1400" dirty="0"/>
                    <a:t>Cooperation</a:t>
                  </a:r>
                  <a:r>
                    <a:rPr kumimoji="1" lang="ja-JP" altLang="en-US" sz="1400" dirty="0"/>
                    <a:t> </a:t>
                  </a:r>
                  <a:r>
                    <a:rPr kumimoji="1" lang="en-US" altLang="ja-JP" sz="1400" dirty="0"/>
                    <a:t>with</a:t>
                  </a:r>
                  <a:r>
                    <a:rPr kumimoji="1" lang="ja-JP" altLang="en-US" sz="1400" dirty="0"/>
                    <a:t> </a:t>
                  </a:r>
                  <a:r>
                    <a:rPr kumimoji="1" lang="en-US" altLang="ja-JP" sz="1400" dirty="0"/>
                    <a:t>neighboring</a:t>
                  </a:r>
                  <a:r>
                    <a:rPr kumimoji="1" lang="ja-JP" altLang="en-US" sz="1400" dirty="0"/>
                    <a:t> </a:t>
                  </a:r>
                  <a:r>
                    <a:rPr kumimoji="1" lang="en-US" altLang="ja-JP" sz="1400" dirty="0"/>
                    <a:t>cities</a:t>
                  </a:r>
                  <a:endParaRPr kumimoji="1" lang="ja-JP" altLang="en-US" sz="1400" dirty="0"/>
                </a:p>
              </p:txBody>
            </p:sp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3076143" y="4962793"/>
                <a:ext cx="1374418" cy="1296144"/>
                <a:chOff x="5919668" y="4087633"/>
                <a:chExt cx="1374418" cy="1296144"/>
              </a:xfrm>
            </p:grpSpPr>
            <p:sp>
              <p:nvSpPr>
                <p:cNvPr id="29" name="四角形吹き出し 28"/>
                <p:cNvSpPr/>
                <p:nvPr/>
              </p:nvSpPr>
              <p:spPr>
                <a:xfrm>
                  <a:off x="5919668" y="4087633"/>
                  <a:ext cx="1374418" cy="864096"/>
                </a:xfrm>
                <a:prstGeom prst="wedgeRectCallout">
                  <a:avLst>
                    <a:gd name="adj1" fmla="val -159520"/>
                    <a:gd name="adj2" fmla="val -107329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108000" rIns="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Phase</a:t>
                  </a:r>
                  <a:r>
                    <a:rPr lang="ja-JP" altLang="en-US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 </a:t>
                  </a:r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5</a:t>
                  </a:r>
                  <a:endParaRPr lang="ja-JP" altLang="en-US" sz="1400" b="1" u="sng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Bitung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Indonesia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5919668" y="4951729"/>
                  <a:ext cx="1374418" cy="432048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kumimoji="1" lang="en-US" altLang="ja-JP" sz="1400" dirty="0"/>
                    <a:t>Industrial</a:t>
                  </a:r>
                  <a:r>
                    <a:rPr kumimoji="1" lang="ja-JP" altLang="en-US" sz="1400" dirty="0"/>
                    <a:t> </a:t>
                  </a:r>
                  <a:r>
                    <a:rPr kumimoji="1" lang="en-US" altLang="ja-JP" sz="1400" dirty="0"/>
                    <a:t>area</a:t>
                  </a:r>
                  <a:endParaRPr kumimoji="1" lang="ja-JP" altLang="en-US" sz="1400" dirty="0"/>
                </a:p>
              </p:txBody>
            </p:sp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5756750" y="4054381"/>
                <a:ext cx="1374418" cy="1296144"/>
                <a:chOff x="5830653" y="3028519"/>
                <a:chExt cx="1374418" cy="1296144"/>
              </a:xfrm>
            </p:grpSpPr>
            <p:sp>
              <p:nvSpPr>
                <p:cNvPr id="27" name="四角形吹き出し 26"/>
                <p:cNvSpPr/>
                <p:nvPr/>
              </p:nvSpPr>
              <p:spPr>
                <a:xfrm>
                  <a:off x="5830653" y="3028519"/>
                  <a:ext cx="1374418" cy="864096"/>
                </a:xfrm>
                <a:prstGeom prst="wedgeRectCallout">
                  <a:avLst>
                    <a:gd name="adj1" fmla="val 115582"/>
                    <a:gd name="adj2" fmla="val 19250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108000" rIns="36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Phase</a:t>
                  </a:r>
                  <a:r>
                    <a:rPr lang="ja-JP" altLang="en-US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 </a:t>
                  </a:r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4</a:t>
                  </a:r>
                  <a:endParaRPr lang="ja-JP" altLang="en-US" sz="1400" b="1" u="sng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San</a:t>
                  </a:r>
                  <a:r>
                    <a:rPr lang="ja-JP" altLang="en-US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 </a:t>
                  </a:r>
                  <a:r>
                    <a:rPr lang="en-US" altLang="ja-JP" sz="14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Borja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Peru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5830653" y="3892615"/>
                  <a:ext cx="1374418" cy="432048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kumimoji="1" lang="en-US" altLang="ja-JP" sz="1400" dirty="0"/>
                    <a:t>Residential</a:t>
                  </a:r>
                  <a:r>
                    <a:rPr kumimoji="1" lang="ja-JP" altLang="en-US" sz="1400" dirty="0"/>
                    <a:t> </a:t>
                  </a:r>
                  <a:r>
                    <a:rPr kumimoji="1" lang="en-US" altLang="ja-JP" sz="1400" dirty="0"/>
                    <a:t>area</a:t>
                  </a:r>
                  <a:endParaRPr kumimoji="1" lang="ja-JP" altLang="en-US" sz="1400" dirty="0"/>
                </a:p>
              </p:txBody>
            </p:sp>
          </p:grpSp>
          <p:grpSp>
            <p:nvGrpSpPr>
              <p:cNvPr id="16" name="グループ化 15"/>
              <p:cNvGrpSpPr/>
              <p:nvPr/>
            </p:nvGrpSpPr>
            <p:grpSpPr>
              <a:xfrm>
                <a:off x="693349" y="4963051"/>
                <a:ext cx="1374418" cy="1296144"/>
                <a:chOff x="2709573" y="4974213"/>
                <a:chExt cx="1374418" cy="1296144"/>
              </a:xfrm>
            </p:grpSpPr>
            <p:sp>
              <p:nvSpPr>
                <p:cNvPr id="25" name="四角形吹き出し 24"/>
                <p:cNvSpPr/>
                <p:nvPr/>
              </p:nvSpPr>
              <p:spPr>
                <a:xfrm>
                  <a:off x="2709573" y="4974213"/>
                  <a:ext cx="1374418" cy="864096"/>
                </a:xfrm>
                <a:prstGeom prst="wedgeRectCallout">
                  <a:avLst>
                    <a:gd name="adj1" fmla="val -45081"/>
                    <a:gd name="adj2" fmla="val -122727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108000" rIns="36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Phase</a:t>
                  </a:r>
                  <a:r>
                    <a:rPr lang="ja-JP" altLang="en-US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 </a:t>
                  </a:r>
                  <a:r>
                    <a:rPr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2</a:t>
                  </a:r>
                  <a:endParaRPr lang="ja-JP" altLang="en-US" sz="1400" b="1" u="sng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Samui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Thailand</a:t>
                  </a:r>
                  <a:endParaRPr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2709573" y="5838309"/>
                  <a:ext cx="1374418" cy="432048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ts val="1100"/>
                    </a:lnSpc>
                  </a:pPr>
                  <a:r>
                    <a:rPr kumimoji="1" lang="en-US" altLang="ja-JP" sz="1400" dirty="0"/>
                    <a:t>Island</a:t>
                  </a:r>
                  <a:endParaRPr kumimoji="1" lang="ja-JP" altLang="en-US" sz="1400" dirty="0"/>
                </a:p>
                <a:p>
                  <a:pPr algn="ctr">
                    <a:lnSpc>
                      <a:spcPts val="1100"/>
                    </a:lnSpc>
                  </a:pPr>
                  <a:r>
                    <a:rPr lang="en-US" altLang="ja-JP" sz="1400" dirty="0"/>
                    <a:t>resort</a:t>
                  </a:r>
                  <a:r>
                    <a:rPr lang="ja-JP" altLang="en-US" sz="1400" dirty="0"/>
                    <a:t> </a:t>
                  </a:r>
                  <a:r>
                    <a:rPr lang="en-US" altLang="ja-JP" sz="1400" dirty="0"/>
                    <a:t>area</a:t>
                  </a:r>
                  <a:endParaRPr kumimoji="1" lang="ja-JP" altLang="en-US" sz="1400" dirty="0"/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3587193" y="1584145"/>
                <a:ext cx="1374418" cy="1362491"/>
                <a:chOff x="4646323" y="1670505"/>
                <a:chExt cx="1374418" cy="1362491"/>
              </a:xfrm>
            </p:grpSpPr>
            <p:sp>
              <p:nvSpPr>
                <p:cNvPr id="23" name="四角形吹き出し 22"/>
                <p:cNvSpPr/>
                <p:nvPr/>
              </p:nvSpPr>
              <p:spPr>
                <a:xfrm>
                  <a:off x="4646323" y="1670505"/>
                  <a:ext cx="1374418" cy="910937"/>
                </a:xfrm>
                <a:prstGeom prst="wedgeRectCallout">
                  <a:avLst>
                    <a:gd name="adj1" fmla="val -199975"/>
                    <a:gd name="adj2" fmla="val 13263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08000" rIns="36000" bIns="72000" rtlCol="0" anchor="ctr"/>
                <a:lstStyle/>
                <a:p>
                  <a:pPr algn="ctr"/>
                  <a:r>
                    <a:rPr kumimoji="1"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Phase</a:t>
                  </a:r>
                  <a:r>
                    <a:rPr kumimoji="1" lang="ja-JP" altLang="en-US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 </a:t>
                  </a:r>
                  <a:r>
                    <a:rPr kumimoji="1" lang="en-US" altLang="ja-JP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1</a:t>
                  </a:r>
                  <a:endParaRPr kumimoji="1" lang="ja-JP" altLang="en-US" sz="1400" b="1" u="sng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Tianjin</a:t>
                  </a:r>
                </a:p>
                <a:p>
                  <a:pPr algn="ctr"/>
                  <a:r>
                    <a:rPr kumimoji="1" lang="en-US" altLang="ja-JP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rPr>
                    <a:t>China</a:t>
                  </a:r>
                  <a:endParaRPr kumimoji="1" lang="ja-JP" altLang="en-US" sz="1400" b="1" dirty="0">
                    <a:solidFill>
                      <a:schemeClr val="bg2">
                        <a:lumMod val="1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4646323" y="2521046"/>
                  <a:ext cx="1374418" cy="51195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ts val="1000"/>
                    </a:lnSpc>
                  </a:pPr>
                  <a:r>
                    <a:rPr kumimoji="1" lang="en-US" altLang="ja-JP" sz="1400" dirty="0"/>
                    <a:t>Central</a:t>
                  </a:r>
                  <a:endParaRPr kumimoji="1" lang="ja-JP" altLang="en-US" sz="1400" dirty="0"/>
                </a:p>
                <a:p>
                  <a:pPr algn="ctr">
                    <a:lnSpc>
                      <a:spcPts val="1000"/>
                    </a:lnSpc>
                  </a:pPr>
                  <a:r>
                    <a:rPr lang="en-US" altLang="ja-JP" sz="1400" dirty="0"/>
                    <a:t>Business</a:t>
                  </a:r>
                  <a:endParaRPr lang="ja-JP" altLang="en-US" sz="1400" dirty="0"/>
                </a:p>
                <a:p>
                  <a:pPr algn="ctr">
                    <a:lnSpc>
                      <a:spcPts val="1000"/>
                    </a:lnSpc>
                  </a:pPr>
                  <a:r>
                    <a:rPr kumimoji="1" lang="en-US" altLang="ja-JP" sz="1400" dirty="0"/>
                    <a:t>District(CBD)</a:t>
                  </a:r>
                  <a:endParaRPr kumimoji="1" lang="ja-JP" altLang="en-US" sz="1400" dirty="0"/>
                </a:p>
              </p:txBody>
            </p:sp>
          </p:grpSp>
          <p:grpSp>
            <p:nvGrpSpPr>
              <p:cNvPr id="18" name="グループ化 17"/>
              <p:cNvGrpSpPr/>
              <p:nvPr/>
            </p:nvGrpSpPr>
            <p:grpSpPr>
              <a:xfrm>
                <a:off x="-935131" y="2633921"/>
                <a:ext cx="1374418" cy="1380586"/>
                <a:chOff x="-935131" y="2633921"/>
                <a:chExt cx="1374418" cy="1380586"/>
              </a:xfrm>
            </p:grpSpPr>
            <p:sp>
              <p:nvSpPr>
                <p:cNvPr id="19" name="四角形吹き出し 18"/>
                <p:cNvSpPr/>
                <p:nvPr/>
              </p:nvSpPr>
              <p:spPr>
                <a:xfrm flipH="1">
                  <a:off x="-620826" y="2993936"/>
                  <a:ext cx="569628" cy="660557"/>
                </a:xfrm>
                <a:prstGeom prst="wedgeRectCallout">
                  <a:avLst>
                    <a:gd name="adj1" fmla="val -209712"/>
                    <a:gd name="adj2" fmla="val 98143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108000" rIns="36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600" dirty="0">
                    <a:latin typeface="+mn-ea"/>
                  </a:endParaRPr>
                </a:p>
              </p:txBody>
            </p:sp>
            <p:grpSp>
              <p:nvGrpSpPr>
                <p:cNvPr id="20" name="グループ化 19"/>
                <p:cNvGrpSpPr/>
                <p:nvPr/>
              </p:nvGrpSpPr>
              <p:grpSpPr>
                <a:xfrm>
                  <a:off x="-935131" y="2633921"/>
                  <a:ext cx="1374418" cy="1380586"/>
                  <a:chOff x="-1025312" y="2498210"/>
                  <a:chExt cx="1374418" cy="1380586"/>
                </a:xfrm>
              </p:grpSpPr>
              <p:sp>
                <p:nvSpPr>
                  <p:cNvPr id="21" name="正方形/長方形 20"/>
                  <p:cNvSpPr/>
                  <p:nvPr/>
                </p:nvSpPr>
                <p:spPr>
                  <a:xfrm>
                    <a:off x="-1025312" y="3352389"/>
                    <a:ext cx="1374418" cy="526407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kumimoji="1" lang="en-US" altLang="ja-JP" sz="1400" dirty="0"/>
                      <a:t>Re-developing</a:t>
                    </a:r>
                    <a:endParaRPr kumimoji="1" lang="ja-JP" altLang="en-US" sz="1400" dirty="0"/>
                  </a:p>
                  <a:p>
                    <a:pPr algn="ctr">
                      <a:lnSpc>
                        <a:spcPts val="1000"/>
                      </a:lnSpc>
                    </a:pPr>
                    <a:r>
                      <a:rPr lang="en-US" altLang="ja-JP" sz="1400" dirty="0"/>
                      <a:t>mixed-use</a:t>
                    </a:r>
                    <a:endParaRPr lang="ja-JP" altLang="en-US" sz="1400" dirty="0"/>
                  </a:p>
                  <a:p>
                    <a:pPr algn="ctr">
                      <a:lnSpc>
                        <a:spcPts val="1000"/>
                      </a:lnSpc>
                    </a:pPr>
                    <a:r>
                      <a:rPr kumimoji="1" lang="en-US" altLang="ja-JP" sz="1400" dirty="0"/>
                      <a:t>urban</a:t>
                    </a:r>
                    <a:r>
                      <a:rPr kumimoji="1" lang="ja-JP" altLang="en-US" sz="1400" dirty="0"/>
                      <a:t> </a:t>
                    </a:r>
                    <a:r>
                      <a:rPr kumimoji="1" lang="en-US" altLang="ja-JP" sz="1400" dirty="0"/>
                      <a:t>district</a:t>
                    </a:r>
                    <a:endParaRPr kumimoji="1" lang="ja-JP" altLang="en-US" sz="1400" dirty="0"/>
                  </a:p>
                </p:txBody>
              </p:sp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-1025312" y="2498210"/>
                    <a:ext cx="1374418" cy="864096"/>
                  </a:xfrm>
                  <a:prstGeom prst="rect">
                    <a:avLst/>
                  </a:prstGeom>
                  <a:solidFill>
                    <a:srgbClr val="DDD9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6000" tIns="108000" rIns="36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ja-JP" sz="14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Phase</a:t>
                    </a:r>
                    <a:r>
                      <a:rPr lang="ja-JP" altLang="en-US" sz="14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 </a:t>
                    </a:r>
                    <a:r>
                      <a:rPr lang="en-US" altLang="ja-JP" sz="14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3</a:t>
                    </a:r>
                    <a:endParaRPr lang="ja-JP" altLang="en-US" sz="14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endParaRPr>
                  </a:p>
                  <a:p>
                    <a:pPr algn="ctr"/>
                    <a:r>
                      <a:rPr lang="en-US" altLang="ja-JP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Da</a:t>
                    </a:r>
                    <a:r>
                      <a:rPr lang="ja-JP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 </a:t>
                    </a:r>
                    <a:r>
                      <a:rPr lang="en-US" altLang="ja-JP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Nang</a:t>
                    </a:r>
                    <a:endParaRPr lang="ja-JP" altLang="en-US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endParaRPr>
                  </a:p>
                  <a:p>
                    <a:pPr algn="ctr"/>
                    <a:r>
                      <a:rPr lang="en-US" altLang="ja-JP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Viet</a:t>
                    </a:r>
                    <a:r>
                      <a:rPr lang="ja-JP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 </a:t>
                    </a:r>
                    <a:r>
                      <a:rPr lang="en-US" altLang="ja-JP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ea"/>
                      </a:rPr>
                      <a:t>Nam</a:t>
                    </a:r>
                    <a:endParaRPr lang="ja-JP" altLang="en-US" sz="1400" b="1" dirty="0">
                      <a:solidFill>
                        <a:schemeClr val="bg2">
                          <a:lumMod val="10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</p:grpSp>
        <p:sp>
          <p:nvSpPr>
            <p:cNvPr id="11" name="正方形/長方形 10"/>
            <p:cNvSpPr/>
            <p:nvPr/>
          </p:nvSpPr>
          <p:spPr>
            <a:xfrm>
              <a:off x="394725" y="1484784"/>
              <a:ext cx="8075908" cy="484399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0" name="四角形吹き出し 39"/>
          <p:cNvSpPr/>
          <p:nvPr/>
        </p:nvSpPr>
        <p:spPr>
          <a:xfrm>
            <a:off x="2607126" y="932679"/>
            <a:ext cx="1487329" cy="864096"/>
          </a:xfrm>
          <a:prstGeom prst="wedgeRectCallout">
            <a:avLst>
              <a:gd name="adj1" fmla="val -102785"/>
              <a:gd name="adj2" fmla="val 9834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08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b="1" u="sng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Phase</a:t>
            </a:r>
            <a:r>
              <a:rPr lang="ja-JP" altLang="en-US" sz="1400" b="1" u="sng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ja-JP" sz="1400" b="1" u="sng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7</a:t>
            </a:r>
            <a:endParaRPr lang="ja-JP" altLang="en-US" sz="1400" b="1" u="sng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/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Krasnoyarsk</a:t>
            </a:r>
            <a:endParaRPr lang="ja-JP" altLang="en-US" sz="14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algn="ctr"/>
            <a:r>
              <a:rPr lang="en-US" altLang="ja-JP" sz="14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Russia</a:t>
            </a:r>
            <a:endParaRPr lang="ja-JP" altLang="en-US" sz="14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607123" y="1775662"/>
            <a:ext cx="1487333" cy="5671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200"/>
              </a:lnSpc>
            </a:pPr>
            <a:r>
              <a:rPr kumimoji="1" lang="en-US" altLang="ja-JP" sz="1200" dirty="0"/>
              <a:t>Inland region with high</a:t>
            </a:r>
            <a:r>
              <a:rPr lang="ja-JP" altLang="en-US" sz="1200" dirty="0"/>
              <a:t> </a:t>
            </a:r>
            <a:r>
              <a:rPr lang="en-US" altLang="ja-JP" sz="1200" dirty="0"/>
              <a:t>demand for heating and cooling</a:t>
            </a:r>
            <a:endParaRPr kumimoji="1" lang="ja-JP" altLang="en-US" sz="1200" dirty="0"/>
          </a:p>
        </p:txBody>
      </p:sp>
      <p:sp>
        <p:nvSpPr>
          <p:cNvPr id="42" name="円/楕円 41"/>
          <p:cNvSpPr/>
          <p:nvPr/>
        </p:nvSpPr>
        <p:spPr>
          <a:xfrm>
            <a:off x="2442557" y="3119519"/>
            <a:ext cx="242544" cy="216024"/>
          </a:xfrm>
          <a:prstGeom prst="ellipse">
            <a:avLst/>
          </a:prstGeom>
          <a:solidFill>
            <a:srgbClr val="990033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1"/>
          <p:cNvSpPr/>
          <p:nvPr/>
        </p:nvSpPr>
        <p:spPr>
          <a:xfrm>
            <a:off x="1616972" y="2126832"/>
            <a:ext cx="242544" cy="216024"/>
          </a:xfrm>
          <a:prstGeom prst="ellipse">
            <a:avLst/>
          </a:prstGeom>
          <a:solidFill>
            <a:srgbClr val="990033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25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Transition of the LCMT Project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73050" y="692696"/>
            <a:ext cx="9447213" cy="1277842"/>
          </a:xfrm>
          <a:prstGeom prst="roundRect">
            <a:avLst>
              <a:gd name="adj" fmla="val 975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73050" y="3870910"/>
            <a:ext cx="9447213" cy="135487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3050" y="2060848"/>
            <a:ext cx="9447213" cy="1691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 bwMode="auto">
          <a:xfrm>
            <a:off x="344488" y="692696"/>
            <a:ext cx="8431213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108000" rIns="216000" bIns="108000" rtlCol="0">
            <a:sp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ja-JP" dirty="0">
                <a:latin typeface="Verdana" pitchFamily="34" charset="0"/>
                <a:ea typeface="ＭＳ Ｐゴシック" pitchFamily="50" charset="-128"/>
              </a:rPr>
              <a:t>Phase 1 – Phase 6 (2011-2016)</a:t>
            </a:r>
            <a:endParaRPr lang="ja-JP" altLang="en-US" dirty="0"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90900" y="1125240"/>
            <a:ext cx="2798763" cy="7323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1050" y="1125240"/>
            <a:ext cx="2609850" cy="73239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89663" y="1118891"/>
            <a:ext cx="2724150" cy="738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73125" y="2494410"/>
            <a:ext cx="5330825" cy="6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86488" y="2491481"/>
            <a:ext cx="2798762" cy="618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527675" y="3122748"/>
            <a:ext cx="3177143" cy="5531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 b="1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テキスト ボックス 11"/>
          <p:cNvSpPr txBox="1">
            <a:spLocks noChangeArrowheads="1"/>
          </p:cNvSpPr>
          <p:nvPr/>
        </p:nvSpPr>
        <p:spPr bwMode="auto">
          <a:xfrm>
            <a:off x="958850" y="1124744"/>
            <a:ext cx="25034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latin typeface="Verdana" pitchFamily="34" charset="0"/>
              </a:rPr>
              <a:t>Refinement of the “Concept” (including the LCT-Indicator System)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3493097" y="1218582"/>
            <a:ext cx="2680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Feasibility Study (full scale)</a:t>
            </a:r>
          </a:p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of the Case Town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18" name="テキスト ボックス 13"/>
          <p:cNvSpPr txBox="1">
            <a:spLocks noChangeArrowheads="1"/>
          </p:cNvSpPr>
          <p:nvPr/>
        </p:nvSpPr>
        <p:spPr bwMode="auto">
          <a:xfrm>
            <a:off x="6536096" y="1177588"/>
            <a:ext cx="1792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Policy Review</a:t>
            </a:r>
          </a:p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of the Case Town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19" name="テキスト ボックス 14"/>
          <p:cNvSpPr txBox="1">
            <a:spLocks noChangeArrowheads="1"/>
          </p:cNvSpPr>
          <p:nvPr/>
        </p:nvSpPr>
        <p:spPr bwMode="auto">
          <a:xfrm>
            <a:off x="2072680" y="2534245"/>
            <a:ext cx="2820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Feasibility Study (full scale) </a:t>
            </a:r>
          </a:p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of Krasnoyarsk city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20" name="テキスト ボックス 15"/>
          <p:cNvSpPr txBox="1">
            <a:spLocks noChangeArrowheads="1"/>
          </p:cNvSpPr>
          <p:nvPr/>
        </p:nvSpPr>
        <p:spPr bwMode="auto">
          <a:xfrm>
            <a:off x="6617935" y="2534245"/>
            <a:ext cx="1937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Policy Review</a:t>
            </a:r>
          </a:p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of Krasnoyarsk City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21" name="テキスト ボックス 16"/>
          <p:cNvSpPr txBox="1">
            <a:spLocks noChangeArrowheads="1"/>
          </p:cNvSpPr>
          <p:nvPr/>
        </p:nvSpPr>
        <p:spPr bwMode="auto">
          <a:xfrm>
            <a:off x="5903613" y="3099696"/>
            <a:ext cx="2792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ja-JP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LCMT Symposium</a:t>
            </a:r>
          </a:p>
          <a:p>
            <a:pPr eaLnBrk="1" hangingPunct="1"/>
            <a:r>
              <a:rPr lang="ja-JP" alt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 （</a:t>
            </a: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Sep. 2017)</a:t>
            </a:r>
            <a:endParaRPr lang="ja-JP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4224" y="4237534"/>
            <a:ext cx="8175625" cy="397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601072" y="4635749"/>
            <a:ext cx="3103746" cy="5143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テキスト ボックス 19"/>
          <p:cNvSpPr txBox="1">
            <a:spLocks noChangeArrowheads="1"/>
          </p:cNvSpPr>
          <p:nvPr/>
        </p:nvSpPr>
        <p:spPr bwMode="auto">
          <a:xfrm>
            <a:off x="5875834" y="4581128"/>
            <a:ext cx="2391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itchFamily="34" charset="0"/>
              </a:rPr>
              <a:t>2</a:t>
            </a:r>
            <a:r>
              <a:rPr lang="en-US" altLang="ja-JP" sz="1600" baseline="30000" dirty="0">
                <a:latin typeface="Verdana" pitchFamily="34" charset="0"/>
              </a:rPr>
              <a:t>nd</a:t>
            </a:r>
            <a:r>
              <a:rPr lang="en-US" altLang="ja-JP" sz="1600" dirty="0">
                <a:latin typeface="Verdana" pitchFamily="34" charset="0"/>
              </a:rPr>
              <a:t> LCMT Symposium</a:t>
            </a:r>
          </a:p>
          <a:p>
            <a:pPr eaLnBrk="1" hangingPunct="1"/>
            <a:r>
              <a:rPr lang="en-US" altLang="ja-JP" sz="1600" dirty="0">
                <a:latin typeface="Verdana" pitchFamily="34" charset="0"/>
              </a:rPr>
              <a:t>   (Sep. 2018)</a:t>
            </a:r>
            <a:endParaRPr lang="ja-JP" altLang="en-US" sz="1600" dirty="0">
              <a:latin typeface="Verdana" pitchFamily="34" charset="0"/>
            </a:endParaRPr>
          </a:p>
        </p:txBody>
      </p:sp>
      <p:sp>
        <p:nvSpPr>
          <p:cNvPr id="27" name="テキスト ボックス 22"/>
          <p:cNvSpPr txBox="1">
            <a:spLocks noChangeArrowheads="1"/>
          </p:cNvSpPr>
          <p:nvPr/>
        </p:nvSpPr>
        <p:spPr bwMode="auto">
          <a:xfrm>
            <a:off x="1208088" y="4243114"/>
            <a:ext cx="7777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itchFamily="34" charset="0"/>
              </a:rPr>
              <a:t>Feasibility Study (specific area) of 3 Volunteer Towns</a:t>
            </a:r>
            <a:endParaRPr lang="ja-JP" altLang="en-US" sz="1600" dirty="0">
              <a:latin typeface="Verdana" pitchFamily="34" charset="0"/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4211638" y="1844824"/>
            <a:ext cx="1101725" cy="348644"/>
          </a:xfrm>
          <a:prstGeom prst="downArrow">
            <a:avLst/>
          </a:prstGeom>
          <a:solidFill>
            <a:srgbClr val="002060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テキスト ボックス 24"/>
          <p:cNvSpPr txBox="1">
            <a:spLocks noChangeArrowheads="1"/>
          </p:cNvSpPr>
          <p:nvPr/>
        </p:nvSpPr>
        <p:spPr bwMode="auto">
          <a:xfrm>
            <a:off x="488504" y="2102197"/>
            <a:ext cx="4504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Verdana" pitchFamily="34" charset="0"/>
              </a:rPr>
              <a:t>Phase 7 (July 2016 - June 2018</a:t>
            </a:r>
            <a:r>
              <a:rPr lang="en-US" altLang="ja-JP" sz="2000" dirty="0">
                <a:latin typeface="Verdana" pitchFamily="34" charset="0"/>
              </a:rPr>
              <a:t>)</a:t>
            </a:r>
          </a:p>
        </p:txBody>
      </p:sp>
      <p:sp>
        <p:nvSpPr>
          <p:cNvPr id="30" name="テキスト ボックス 25"/>
          <p:cNvSpPr txBox="1">
            <a:spLocks noChangeArrowheads="1"/>
          </p:cNvSpPr>
          <p:nvPr/>
        </p:nvSpPr>
        <p:spPr bwMode="auto">
          <a:xfrm>
            <a:off x="416496" y="3861048"/>
            <a:ext cx="659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Verdana" pitchFamily="34" charset="0"/>
              </a:rPr>
              <a:t>Dissemination Phase 1   (Aug. 2017 – Dec. 2018)</a:t>
            </a:r>
          </a:p>
        </p:txBody>
      </p:sp>
      <p:sp>
        <p:nvSpPr>
          <p:cNvPr id="31" name="ホームベース 30"/>
          <p:cNvSpPr/>
          <p:nvPr/>
        </p:nvSpPr>
        <p:spPr>
          <a:xfrm>
            <a:off x="1809750" y="3093050"/>
            <a:ext cx="4024313" cy="530026"/>
          </a:xfrm>
          <a:prstGeom prst="homePlate">
            <a:avLst/>
          </a:prstGeom>
          <a:solidFill>
            <a:srgbClr val="00206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Volunteer Towns Nomination/Selection</a:t>
            </a:r>
          </a:p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Self-assessment with LCT-Indicator</a:t>
            </a:r>
            <a:endParaRPr lang="ja-JP" altLang="en-US" sz="11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4232920" y="3628578"/>
            <a:ext cx="1100137" cy="304478"/>
          </a:xfrm>
          <a:prstGeom prst="downArrow">
            <a:avLst/>
          </a:prstGeom>
          <a:solidFill>
            <a:srgbClr val="002060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ホームベース 36"/>
          <p:cNvSpPr/>
          <p:nvPr/>
        </p:nvSpPr>
        <p:spPr>
          <a:xfrm>
            <a:off x="1809749" y="4597574"/>
            <a:ext cx="4093864" cy="510641"/>
          </a:xfrm>
          <a:prstGeom prst="homePlate">
            <a:avLst/>
          </a:prstGeom>
          <a:solidFill>
            <a:srgbClr val="00206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Volunteer Towns Nomination/Selection</a:t>
            </a:r>
          </a:p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Self-assessment with LCT-Indicator</a:t>
            </a:r>
            <a:endParaRPr lang="ja-JP" altLang="en-US" sz="11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72480" y="5413865"/>
            <a:ext cx="9447783" cy="1111479"/>
          </a:xfrm>
          <a:prstGeom prst="roundRect">
            <a:avLst>
              <a:gd name="adj" fmla="val 109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812003" y="5805263"/>
            <a:ext cx="8175625" cy="282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844875" y="6088490"/>
            <a:ext cx="2795587" cy="342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テキスト ボックス 19"/>
          <p:cNvSpPr txBox="1">
            <a:spLocks noChangeArrowheads="1"/>
          </p:cNvSpPr>
          <p:nvPr/>
        </p:nvSpPr>
        <p:spPr bwMode="auto">
          <a:xfrm>
            <a:off x="5903613" y="6154321"/>
            <a:ext cx="2005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 dirty="0">
                <a:latin typeface="Verdana" pitchFamily="34" charset="0"/>
              </a:rPr>
              <a:t>3</a:t>
            </a:r>
            <a:r>
              <a:rPr lang="en-US" altLang="ja-JP" sz="1200" b="1" baseline="30000" dirty="0">
                <a:latin typeface="Verdana" pitchFamily="34" charset="0"/>
              </a:rPr>
              <a:t>nd</a:t>
            </a:r>
            <a:r>
              <a:rPr lang="en-US" altLang="ja-JP" sz="1200" b="1" dirty="0">
                <a:latin typeface="Verdana" pitchFamily="34" charset="0"/>
              </a:rPr>
              <a:t> LCMT Symposium</a:t>
            </a:r>
            <a:endParaRPr lang="ja-JP" altLang="en-US" sz="1200" b="1" dirty="0">
              <a:latin typeface="Verdana" pitchFamily="34" charset="0"/>
            </a:endParaRPr>
          </a:p>
        </p:txBody>
      </p:sp>
      <p:sp>
        <p:nvSpPr>
          <p:cNvPr id="42" name="テキスト ボックス 22"/>
          <p:cNvSpPr txBox="1">
            <a:spLocks noChangeArrowheads="1"/>
          </p:cNvSpPr>
          <p:nvPr/>
        </p:nvSpPr>
        <p:spPr bwMode="auto">
          <a:xfrm>
            <a:off x="1064568" y="5816297"/>
            <a:ext cx="7777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latin typeface="Verdana" pitchFamily="34" charset="0"/>
              </a:rPr>
              <a:t>Feasibility Study (specific area) of  Volunteer Towns</a:t>
            </a:r>
            <a:endParaRPr lang="ja-JP" altLang="en-US" sz="1200" dirty="0">
              <a:latin typeface="Verdana" pitchFamily="34" charset="0"/>
            </a:endParaRPr>
          </a:p>
        </p:txBody>
      </p:sp>
      <p:sp>
        <p:nvSpPr>
          <p:cNvPr id="43" name="テキスト ボックス 25"/>
          <p:cNvSpPr txBox="1">
            <a:spLocks noChangeArrowheads="1"/>
          </p:cNvSpPr>
          <p:nvPr/>
        </p:nvSpPr>
        <p:spPr bwMode="auto">
          <a:xfrm>
            <a:off x="444275" y="5445224"/>
            <a:ext cx="91117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itchFamily="34" charset="0"/>
              </a:rPr>
              <a:t>Dissemination Phase 2   (</a:t>
            </a:r>
            <a:r>
              <a:rPr lang="en-US" altLang="ja-JP" sz="1600" dirty="0">
                <a:solidFill>
                  <a:srgbClr val="FF0000"/>
                </a:solidFill>
                <a:latin typeface="Verdana" pitchFamily="34" charset="0"/>
              </a:rPr>
              <a:t>The Concept Note under scoring process for 2018 Session 1</a:t>
            </a:r>
            <a:r>
              <a:rPr lang="en-US" altLang="ja-JP" sz="1600" dirty="0">
                <a:latin typeface="Verdana" pitchFamily="34" charset="0"/>
              </a:rPr>
              <a:t>)</a:t>
            </a:r>
          </a:p>
        </p:txBody>
      </p:sp>
      <p:sp>
        <p:nvSpPr>
          <p:cNvPr id="45" name="ホームベース 44"/>
          <p:cNvSpPr/>
          <p:nvPr/>
        </p:nvSpPr>
        <p:spPr>
          <a:xfrm>
            <a:off x="1837528" y="6050315"/>
            <a:ext cx="4024313" cy="381005"/>
          </a:xfrm>
          <a:prstGeom prst="homePlate">
            <a:avLst/>
          </a:prstGeom>
          <a:solidFill>
            <a:srgbClr val="11559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Volunteer Towns</a:t>
            </a:r>
          </a:p>
          <a:p>
            <a:pPr algn="ctr">
              <a:defRPr/>
            </a:pPr>
            <a:r>
              <a:rPr lang="en-US" altLang="ja-JP" sz="12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Nomination/Selection</a:t>
            </a:r>
            <a:endParaRPr lang="ja-JP" altLang="en-US" sz="12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4211638" y="5172000"/>
            <a:ext cx="1100137" cy="304478"/>
          </a:xfrm>
          <a:prstGeom prst="downArrow">
            <a:avLst/>
          </a:prstGeom>
          <a:solidFill>
            <a:srgbClr val="002060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496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73050" y="4158941"/>
            <a:ext cx="9447213" cy="144394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3050" y="1124744"/>
            <a:ext cx="9447213" cy="1769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73125" y="1558305"/>
            <a:ext cx="5330825" cy="667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86488" y="1555377"/>
            <a:ext cx="2798762" cy="670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527675" y="2276872"/>
            <a:ext cx="3177143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 b="1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テキスト ボックス 14"/>
          <p:cNvSpPr txBox="1">
            <a:spLocks noChangeArrowheads="1"/>
          </p:cNvSpPr>
          <p:nvPr/>
        </p:nvSpPr>
        <p:spPr bwMode="auto">
          <a:xfrm>
            <a:off x="2072680" y="1598141"/>
            <a:ext cx="2820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Feasibility Study (full scale) </a:t>
            </a:r>
          </a:p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of Krasnoyarsk city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20" name="テキスト ボックス 15"/>
          <p:cNvSpPr txBox="1">
            <a:spLocks noChangeArrowheads="1"/>
          </p:cNvSpPr>
          <p:nvPr/>
        </p:nvSpPr>
        <p:spPr bwMode="auto">
          <a:xfrm>
            <a:off x="6617935" y="1598141"/>
            <a:ext cx="1937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Policy Review</a:t>
            </a:r>
          </a:p>
          <a:p>
            <a:pPr algn="ctr" eaLnBrk="1" hangingPunct="1"/>
            <a:r>
              <a:rPr lang="en-US" altLang="ja-JP" sz="1400" dirty="0">
                <a:latin typeface="Verdana" pitchFamily="34" charset="0"/>
              </a:rPr>
              <a:t>of Krasnoyarsk City</a:t>
            </a:r>
            <a:endParaRPr lang="ja-JP" altLang="en-US" sz="1400" dirty="0">
              <a:latin typeface="Verdana" pitchFamily="34" charset="0"/>
            </a:endParaRPr>
          </a:p>
        </p:txBody>
      </p:sp>
      <p:sp>
        <p:nvSpPr>
          <p:cNvPr id="21" name="テキスト ボックス 16"/>
          <p:cNvSpPr txBox="1">
            <a:spLocks noChangeArrowheads="1"/>
          </p:cNvSpPr>
          <p:nvPr/>
        </p:nvSpPr>
        <p:spPr bwMode="auto">
          <a:xfrm>
            <a:off x="6060918" y="2240865"/>
            <a:ext cx="23453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itchFamily="34" charset="0"/>
              </a:rPr>
              <a:t>1</a:t>
            </a:r>
            <a:r>
              <a:rPr lang="en-US" altLang="ja-JP" sz="1600" baseline="30000" dirty="0">
                <a:latin typeface="Verdana" pitchFamily="34" charset="0"/>
              </a:rPr>
              <a:t>st</a:t>
            </a:r>
            <a:r>
              <a:rPr lang="en-US" altLang="ja-JP" sz="1600" dirty="0">
                <a:latin typeface="Verdana" pitchFamily="34" charset="0"/>
              </a:rPr>
              <a:t> LCMT Symposium</a:t>
            </a:r>
          </a:p>
          <a:p>
            <a:pPr eaLnBrk="1" hangingPunct="1"/>
            <a:r>
              <a:rPr lang="ja-JP" altLang="en-US" sz="1600" dirty="0">
                <a:latin typeface="Verdana" pitchFamily="34" charset="0"/>
              </a:rPr>
              <a:t>（</a:t>
            </a:r>
            <a:r>
              <a:rPr lang="en-US" altLang="ja-JP" sz="1600" dirty="0">
                <a:latin typeface="Verdana" pitchFamily="34" charset="0"/>
              </a:rPr>
              <a:t>Sep. 2017)</a:t>
            </a:r>
            <a:endParaRPr lang="ja-JP" altLang="en-US" sz="1600" dirty="0">
              <a:latin typeface="Verdana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4224" y="4525566"/>
            <a:ext cx="8175625" cy="397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27676" y="4923780"/>
            <a:ext cx="3177142" cy="5243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テキスト ボックス 19"/>
          <p:cNvSpPr txBox="1">
            <a:spLocks noChangeArrowheads="1"/>
          </p:cNvSpPr>
          <p:nvPr/>
        </p:nvSpPr>
        <p:spPr bwMode="auto">
          <a:xfrm>
            <a:off x="5880233" y="4869160"/>
            <a:ext cx="2391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itchFamily="34" charset="0"/>
              </a:rPr>
              <a:t>2</a:t>
            </a:r>
            <a:r>
              <a:rPr lang="en-US" altLang="ja-JP" sz="1600" baseline="30000" dirty="0">
                <a:latin typeface="Verdana" pitchFamily="34" charset="0"/>
              </a:rPr>
              <a:t>nd</a:t>
            </a:r>
            <a:r>
              <a:rPr lang="en-US" altLang="ja-JP" sz="1600" dirty="0">
                <a:latin typeface="Verdana" pitchFamily="34" charset="0"/>
              </a:rPr>
              <a:t> LCMT Symposium</a:t>
            </a:r>
          </a:p>
          <a:p>
            <a:pPr eaLnBrk="1" hangingPunct="1"/>
            <a:r>
              <a:rPr lang="en-US" altLang="ja-JP" sz="1600" dirty="0">
                <a:latin typeface="Verdana" pitchFamily="34" charset="0"/>
              </a:rPr>
              <a:t>(Sep. 2018)</a:t>
            </a:r>
            <a:endParaRPr lang="ja-JP" altLang="en-US" sz="1600" dirty="0">
              <a:latin typeface="Verdana" pitchFamily="34" charset="0"/>
            </a:endParaRPr>
          </a:p>
        </p:txBody>
      </p:sp>
      <p:sp>
        <p:nvSpPr>
          <p:cNvPr id="27" name="テキスト ボックス 22"/>
          <p:cNvSpPr txBox="1">
            <a:spLocks noChangeArrowheads="1"/>
          </p:cNvSpPr>
          <p:nvPr/>
        </p:nvSpPr>
        <p:spPr bwMode="auto">
          <a:xfrm>
            <a:off x="1208088" y="4531146"/>
            <a:ext cx="7777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Verdana" pitchFamily="34" charset="0"/>
              </a:rPr>
              <a:t>Feasibility Study (specified area) of 3 Volunteer Towns</a:t>
            </a:r>
            <a:endParaRPr lang="ja-JP" altLang="en-US" sz="1600" dirty="0">
              <a:latin typeface="Verdana" pitchFamily="34" charset="0"/>
            </a:endParaRPr>
          </a:p>
        </p:txBody>
      </p:sp>
      <p:sp>
        <p:nvSpPr>
          <p:cNvPr id="29" name="テキスト ボックス 24"/>
          <p:cNvSpPr txBox="1">
            <a:spLocks noChangeArrowheads="1"/>
          </p:cNvSpPr>
          <p:nvPr/>
        </p:nvSpPr>
        <p:spPr bwMode="auto">
          <a:xfrm>
            <a:off x="488504" y="1166093"/>
            <a:ext cx="4395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Verdana" pitchFamily="34" charset="0"/>
              </a:rPr>
              <a:t>Phase 7 (July 2016 - June 2018)</a:t>
            </a:r>
          </a:p>
        </p:txBody>
      </p:sp>
      <p:sp>
        <p:nvSpPr>
          <p:cNvPr id="30" name="テキスト ボックス 25"/>
          <p:cNvSpPr txBox="1">
            <a:spLocks noChangeArrowheads="1"/>
          </p:cNvSpPr>
          <p:nvPr/>
        </p:nvSpPr>
        <p:spPr bwMode="auto">
          <a:xfrm>
            <a:off x="416496" y="4149080"/>
            <a:ext cx="659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Verdana" pitchFamily="34" charset="0"/>
              </a:rPr>
              <a:t>Dissemination Phase 1   (Aug. 2017 – Dec. 2018)</a:t>
            </a:r>
          </a:p>
        </p:txBody>
      </p:sp>
      <p:sp>
        <p:nvSpPr>
          <p:cNvPr id="31" name="ホームベース 30"/>
          <p:cNvSpPr/>
          <p:nvPr/>
        </p:nvSpPr>
        <p:spPr>
          <a:xfrm>
            <a:off x="1809750" y="2250902"/>
            <a:ext cx="4024313" cy="530026"/>
          </a:xfrm>
          <a:prstGeom prst="homePlate">
            <a:avLst/>
          </a:prstGeom>
          <a:solidFill>
            <a:srgbClr val="00206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Volunteer Towns Nomination/Selection</a:t>
            </a:r>
            <a:br>
              <a:rPr lang="en-US" altLang="ja-JP" sz="14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ja-JP" sz="11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Self-assessment with LCT-Indicator</a:t>
            </a:r>
            <a:endParaRPr lang="ja-JP" altLang="en-US" sz="11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ホームベース 36"/>
          <p:cNvSpPr/>
          <p:nvPr/>
        </p:nvSpPr>
        <p:spPr>
          <a:xfrm>
            <a:off x="1809749" y="4885606"/>
            <a:ext cx="4024313" cy="552709"/>
          </a:xfrm>
          <a:prstGeom prst="homePlate">
            <a:avLst/>
          </a:prstGeom>
          <a:solidFill>
            <a:srgbClr val="00206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Volunteer Towns Nomination/Selection</a:t>
            </a:r>
          </a:p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Self-assessment with LCT-Indicator</a:t>
            </a:r>
            <a:endParaRPr lang="ja-JP" altLang="en-US" sz="110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テキスト ボックス 24"/>
          <p:cNvSpPr txBox="1">
            <a:spLocks noChangeArrowheads="1"/>
          </p:cNvSpPr>
          <p:nvPr/>
        </p:nvSpPr>
        <p:spPr bwMode="auto">
          <a:xfrm>
            <a:off x="2000672" y="3081734"/>
            <a:ext cx="33632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u="sng" dirty="0">
                <a:latin typeface="Verdana" pitchFamily="34" charset="0"/>
              </a:rPr>
              <a:t>Banda Aceh City, Indonesia</a:t>
            </a:r>
          </a:p>
          <a:p>
            <a:pPr eaLnBrk="1" hangingPunct="1"/>
            <a:r>
              <a:rPr lang="en-US" altLang="ja-JP" sz="1800" u="sng" dirty="0">
                <a:latin typeface="Verdana" pitchFamily="34" charset="0"/>
              </a:rPr>
              <a:t>Hang </a:t>
            </a:r>
            <a:r>
              <a:rPr lang="en-US" altLang="ja-JP" sz="1800" u="sng" dirty="0" err="1">
                <a:latin typeface="Verdana" pitchFamily="34" charset="0"/>
              </a:rPr>
              <a:t>Tuah</a:t>
            </a:r>
            <a:r>
              <a:rPr lang="en-US" altLang="ja-JP" sz="1800" u="sng" dirty="0">
                <a:latin typeface="Verdana" pitchFamily="34" charset="0"/>
              </a:rPr>
              <a:t> Jaya, Malaysia</a:t>
            </a:r>
          </a:p>
          <a:p>
            <a:pPr eaLnBrk="1" hangingPunct="1"/>
            <a:r>
              <a:rPr lang="en-US" altLang="ja-JP" sz="1800" u="sng" dirty="0">
                <a:latin typeface="Verdana" pitchFamily="34" charset="0"/>
              </a:rPr>
              <a:t>Shah </a:t>
            </a:r>
            <a:r>
              <a:rPr lang="en-US" altLang="ja-JP" sz="1800" u="sng" dirty="0" err="1">
                <a:latin typeface="Verdana" pitchFamily="34" charset="0"/>
              </a:rPr>
              <a:t>Alam</a:t>
            </a:r>
            <a:r>
              <a:rPr lang="en-US" altLang="ja-JP" sz="1800" u="sng" dirty="0">
                <a:latin typeface="Verdana" pitchFamily="34" charset="0"/>
              </a:rPr>
              <a:t> City, Malaysia</a:t>
            </a:r>
          </a:p>
        </p:txBody>
      </p:sp>
      <p:sp>
        <p:nvSpPr>
          <p:cNvPr id="47" name="テキスト ボックス 24"/>
          <p:cNvSpPr txBox="1">
            <a:spLocks noChangeArrowheads="1"/>
          </p:cNvSpPr>
          <p:nvPr/>
        </p:nvSpPr>
        <p:spPr bwMode="auto">
          <a:xfrm>
            <a:off x="5457056" y="3425752"/>
            <a:ext cx="4176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latin typeface="Verdana" pitchFamily="34" charset="0"/>
              </a:rPr>
              <a:t>FS Consultant: </a:t>
            </a:r>
          </a:p>
          <a:p>
            <a:pPr eaLnBrk="1" hangingPunct="1"/>
            <a:r>
              <a:rPr lang="en-US" altLang="ja-JP" sz="1600" b="1" dirty="0">
                <a:latin typeface="Verdana" pitchFamily="34" charset="0"/>
              </a:rPr>
              <a:t>  Nikken </a:t>
            </a:r>
            <a:r>
              <a:rPr lang="en-US" altLang="ja-JP" sz="1600" b="1" dirty="0" err="1">
                <a:latin typeface="Verdana" pitchFamily="34" charset="0"/>
              </a:rPr>
              <a:t>Sekkei</a:t>
            </a:r>
            <a:r>
              <a:rPr lang="en-US" altLang="ja-JP" sz="1600" b="1" dirty="0">
                <a:latin typeface="Verdana" pitchFamily="34" charset="0"/>
              </a:rPr>
              <a:t> Research Institute</a:t>
            </a:r>
          </a:p>
        </p:txBody>
      </p:sp>
      <p:sp>
        <p:nvSpPr>
          <p:cNvPr id="48" name="角丸四角形 47"/>
          <p:cNvSpPr/>
          <p:nvPr/>
        </p:nvSpPr>
        <p:spPr bwMode="auto">
          <a:xfrm>
            <a:off x="1488410" y="2276872"/>
            <a:ext cx="7216408" cy="1785328"/>
          </a:xfrm>
          <a:prstGeom prst="roundRect">
            <a:avLst>
              <a:gd name="adj" fmla="val 10859"/>
            </a:avLst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l"/>
            <a:endParaRPr kumimoji="0" lang="ja-JP" altLang="en-US" sz="1800" dirty="0"/>
          </a:p>
        </p:txBody>
      </p:sp>
      <p:sp>
        <p:nvSpPr>
          <p:cNvPr id="49" name="角丸四角形 48"/>
          <p:cNvSpPr/>
          <p:nvPr/>
        </p:nvSpPr>
        <p:spPr bwMode="auto">
          <a:xfrm>
            <a:off x="488504" y="3024976"/>
            <a:ext cx="9073008" cy="1844723"/>
          </a:xfrm>
          <a:prstGeom prst="roundRect">
            <a:avLst>
              <a:gd name="adj" fmla="val 10859"/>
            </a:avLst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l"/>
            <a:endParaRPr kumimoji="0" lang="ja-JP" altLang="en-US" sz="1800" dirty="0"/>
          </a:p>
        </p:txBody>
      </p:sp>
      <p:sp>
        <p:nvSpPr>
          <p:cNvPr id="51" name="角丸四角形 50"/>
          <p:cNvSpPr/>
          <p:nvPr/>
        </p:nvSpPr>
        <p:spPr bwMode="auto">
          <a:xfrm>
            <a:off x="1488465" y="4896456"/>
            <a:ext cx="7216408" cy="1356112"/>
          </a:xfrm>
          <a:prstGeom prst="roundRect">
            <a:avLst>
              <a:gd name="adj" fmla="val 10859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l"/>
            <a:endParaRPr kumimoji="0" lang="ja-JP" altLang="en-US" sz="1800" dirty="0"/>
          </a:p>
        </p:txBody>
      </p:sp>
      <p:sp>
        <p:nvSpPr>
          <p:cNvPr id="52" name="テキスト ボックス 24"/>
          <p:cNvSpPr txBox="1">
            <a:spLocks noChangeArrowheads="1"/>
          </p:cNvSpPr>
          <p:nvPr/>
        </p:nvSpPr>
        <p:spPr bwMode="auto">
          <a:xfrm>
            <a:off x="1789043" y="5754742"/>
            <a:ext cx="6915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Arial" pitchFamily="34" charset="0"/>
              </a:rPr>
              <a:t>Nominated volunteer towns are being reviewing under selection process.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Transition of the LCMT Project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86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 Objectives of the Dissemination Phase</a:t>
            </a:r>
            <a:endParaRPr kumimoji="1" lang="ja-JP" altLang="en-US" dirty="0"/>
          </a:p>
        </p:txBody>
      </p:sp>
      <p:sp>
        <p:nvSpPr>
          <p:cNvPr id="44" name="タイトル 2"/>
          <p:cNvSpPr txBox="1">
            <a:spLocks/>
          </p:cNvSpPr>
          <p:nvPr/>
        </p:nvSpPr>
        <p:spPr>
          <a:xfrm>
            <a:off x="429162" y="1149712"/>
            <a:ext cx="8789107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ja-JP" altLang="en-US" sz="24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To disseminate the basic ideas and effective approaches of the Concept through utilizing the LCT-Indicator System, which helps to assess the progress and status of low-carbon development of various area in the APEC region;</a:t>
            </a:r>
          </a:p>
        </p:txBody>
      </p:sp>
      <p:sp>
        <p:nvSpPr>
          <p:cNvPr id="47" name="タイトル 2"/>
          <p:cNvSpPr txBox="1">
            <a:spLocks/>
          </p:cNvSpPr>
          <p:nvPr/>
        </p:nvSpPr>
        <p:spPr>
          <a:xfrm>
            <a:off x="445317" y="3160712"/>
            <a:ext cx="8789107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ja-JP" altLang="en-US" sz="24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To provide Feasibility Studies for specified areas of low-carbon development project of the volunteer towns in order to identify how to improve low-carbon development plans; and</a:t>
            </a:r>
          </a:p>
        </p:txBody>
      </p:sp>
      <p:sp>
        <p:nvSpPr>
          <p:cNvPr id="48" name="タイトル 2"/>
          <p:cNvSpPr txBox="1">
            <a:spLocks/>
          </p:cNvSpPr>
          <p:nvPr/>
        </p:nvSpPr>
        <p:spPr>
          <a:xfrm>
            <a:off x="463645" y="5015497"/>
            <a:ext cx="878910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ja-JP" altLang="en-US" sz="24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To share best practices and real-world experiences of low-carbon development with planners and policy makers in the APEC region.</a:t>
            </a:r>
          </a:p>
        </p:txBody>
      </p:sp>
    </p:spTree>
    <p:extLst>
      <p:ext uri="{BB962C8B-B14F-4D97-AF65-F5344CB8AC3E}">
        <p14:creationId xmlns:p14="http://schemas.microsoft.com/office/powerpoint/2010/main" val="372711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20001" y="6521659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50142-B990-490A-A107-ED7302A7FD52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/>
          <a:lstStyle/>
          <a:p>
            <a:r>
              <a:rPr kumimoji="1" lang="en-US" altLang="ja-JP" dirty="0"/>
              <a:t>APEC Low-Carbon Town Indicator (LCT-I) System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" y="2658169"/>
            <a:ext cx="4309469" cy="33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68" y="2636912"/>
            <a:ext cx="5074380" cy="338703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44488" y="764704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Self-assessment tool designed as simple as possible for users to easily to carry out an assessment of low-carbon development with various scales, characteristics, and progress stages.</a:t>
            </a:r>
          </a:p>
        </p:txBody>
      </p:sp>
    </p:spTree>
    <p:extLst>
      <p:ext uri="{BB962C8B-B14F-4D97-AF65-F5344CB8AC3E}">
        <p14:creationId xmlns:p14="http://schemas.microsoft.com/office/powerpoint/2010/main" val="6170936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2088</TotalTime>
  <Words>911</Words>
  <Application>Microsoft Office PowerPoint</Application>
  <PresentationFormat>A4 紙張 (210x297 公釐)</PresentationFormat>
  <Paragraphs>186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メイリオ</vt:lpstr>
      <vt:lpstr>Meiryo UI</vt:lpstr>
      <vt:lpstr>ＭＳ Ｐゴシック</vt:lpstr>
      <vt:lpstr>Arial</vt:lpstr>
      <vt:lpstr>Calibri</vt:lpstr>
      <vt:lpstr>Segoe UI</vt:lpstr>
      <vt:lpstr>Times New Roman</vt:lpstr>
      <vt:lpstr>Verdana</vt:lpstr>
      <vt:lpstr>Wingdings</vt:lpstr>
      <vt:lpstr>blank</vt:lpstr>
      <vt:lpstr>Progress Report of Low-Carbon Model Town (LCMT) Project</vt:lpstr>
      <vt:lpstr>Background, the APEC LCMT Project</vt:lpstr>
      <vt:lpstr>PowerPoint 簡報</vt:lpstr>
      <vt:lpstr>The Concept and the LCT-Indicator System</vt:lpstr>
      <vt:lpstr>Case Towns of Feasibility Study and Policy Review</vt:lpstr>
      <vt:lpstr>Transition of the LCMT Project</vt:lpstr>
      <vt:lpstr>Transition of the LCMT Project</vt:lpstr>
      <vt:lpstr>Key Objectives of the Dissemination Phase</vt:lpstr>
      <vt:lpstr>APEC Low-Carbon Town Indicator (LCT-I) System</vt:lpstr>
      <vt:lpstr>Case :LCT-I self-assessment by the Volunteer Town</vt:lpstr>
      <vt:lpstr>Timeframe of projects</vt:lpstr>
      <vt:lpstr>Thank you for your kind attention! </vt:lpstr>
    </vt:vector>
  </TitlesOfParts>
  <Company>METI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dissemination of  Low-Carbon Model Town (LCMT) Project</dc:title>
  <dc:creator>JP</dc:creator>
  <cp:lastModifiedBy> </cp:lastModifiedBy>
  <cp:revision>137</cp:revision>
  <cp:lastPrinted>2018-03-26T04:26:22Z</cp:lastPrinted>
  <dcterms:created xsi:type="dcterms:W3CDTF">2017-08-22T10:23:59Z</dcterms:created>
  <dcterms:modified xsi:type="dcterms:W3CDTF">2019-04-29T05:12:03Z</dcterms:modified>
</cp:coreProperties>
</file>